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lus Jakarta Sans"/>
      <p:regular r:id="rId21"/>
      <p:bold r:id="rId22"/>
      <p:italic r:id="rId23"/>
      <p:boldItalic r:id="rId24"/>
    </p:embeddedFont>
    <p:embeddedFont>
      <p:font typeface="Plus Jakarta Sans SemiBold"/>
      <p:regular r:id="rId25"/>
      <p:bold r:id="rId26"/>
      <p:italic r:id="rId27"/>
      <p:boldItalic r:id="rId28"/>
    </p:embeddedFont>
    <p:embeddedFont>
      <p:font typeface="Plus Jakarta Sans Medium"/>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lusJakartaSans-bold.fntdata"/><Relationship Id="rId21" Type="http://schemas.openxmlformats.org/officeDocument/2006/relationships/font" Target="fonts/PlusJakartaSans-regular.fntdata"/><Relationship Id="rId24" Type="http://schemas.openxmlformats.org/officeDocument/2006/relationships/font" Target="fonts/PlusJakartaSans-boldItalic.fntdata"/><Relationship Id="rId23" Type="http://schemas.openxmlformats.org/officeDocument/2006/relationships/font" Target="fonts/PlusJakarta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usJakartaSansSemiBold-bold.fntdata"/><Relationship Id="rId25" Type="http://schemas.openxmlformats.org/officeDocument/2006/relationships/font" Target="fonts/PlusJakartaSansSemiBold-regular.fntdata"/><Relationship Id="rId28" Type="http://schemas.openxmlformats.org/officeDocument/2006/relationships/font" Target="fonts/PlusJakartaSansSemiBold-boldItalic.fntdata"/><Relationship Id="rId27" Type="http://schemas.openxmlformats.org/officeDocument/2006/relationships/font" Target="fonts/PlusJakartaSansSemi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usJakartaSansMedium-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usJakartaSansMedium-italic.fntdata"/><Relationship Id="rId30" Type="http://schemas.openxmlformats.org/officeDocument/2006/relationships/font" Target="fonts/PlusJakartaSansMedium-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PlusJakartaSansMedium-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1c06274ff10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1c06274ff10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fa77236f4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fa77236f4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fa77236f4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fa77236f4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fa77236f4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fa77236f4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fa77236f4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fa77236f4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fa77236f4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fa77236f4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fa77236f4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fa77236f4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1fa77236f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1fa77236f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fa77236f4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fa77236f4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fa77236f4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fa77236f4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fa77236f4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fa77236f4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fa77236f4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fa77236f4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fa77236f4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fa77236f4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fa77236f4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fa77236f4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fa77236f4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fa77236f4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2400000" y="1992000"/>
            <a:ext cx="5664000" cy="1453200"/>
          </a:xfrm>
          <a:prstGeom prst="rect">
            <a:avLst/>
          </a:prstGeom>
        </p:spPr>
        <p:txBody>
          <a:bodyPr anchorCtr="0" anchor="b" bIns="91425" lIns="91425" spcFirstLastPara="1" rIns="91425" wrap="square" tIns="91425">
            <a:normAutofit/>
          </a:bodyPr>
          <a:lstStyle>
            <a:lvl1pPr lvl="0" rtl="0">
              <a:spcBef>
                <a:spcPts val="0"/>
              </a:spcBef>
              <a:spcAft>
                <a:spcPts val="0"/>
              </a:spcAft>
              <a:buSzPts val="4500"/>
              <a:buFont typeface="Plus Jakarta Sans SemiBold"/>
              <a:buNone/>
              <a:defRPr sz="4500">
                <a:latin typeface="Plus Jakarta Sans SemiBold"/>
                <a:ea typeface="Plus Jakarta Sans SemiBold"/>
                <a:cs typeface="Plus Jakarta Sans SemiBold"/>
                <a:sym typeface="Plus Jakarta Sans SemiBold"/>
              </a:defRPr>
            </a:lvl1pPr>
            <a:lvl2pPr lvl="1" rtl="0" algn="ctr">
              <a:spcBef>
                <a:spcPts val="0"/>
              </a:spcBef>
              <a:spcAft>
                <a:spcPts val="0"/>
              </a:spcAft>
              <a:buSzPts val="5100"/>
              <a:buNone/>
              <a:defRPr sz="5100"/>
            </a:lvl2pPr>
            <a:lvl3pPr lvl="2" rtl="0" algn="ctr">
              <a:spcBef>
                <a:spcPts val="0"/>
              </a:spcBef>
              <a:spcAft>
                <a:spcPts val="0"/>
              </a:spcAft>
              <a:buSzPts val="5100"/>
              <a:buNone/>
              <a:defRPr sz="5100"/>
            </a:lvl3pPr>
            <a:lvl4pPr lvl="3" rtl="0" algn="ctr">
              <a:spcBef>
                <a:spcPts val="0"/>
              </a:spcBef>
              <a:spcAft>
                <a:spcPts val="0"/>
              </a:spcAft>
              <a:buSzPts val="5100"/>
              <a:buNone/>
              <a:defRPr sz="5100"/>
            </a:lvl4pPr>
            <a:lvl5pPr lvl="4" rtl="0" algn="ctr">
              <a:spcBef>
                <a:spcPts val="0"/>
              </a:spcBef>
              <a:spcAft>
                <a:spcPts val="0"/>
              </a:spcAft>
              <a:buSzPts val="5100"/>
              <a:buNone/>
              <a:defRPr sz="5100"/>
            </a:lvl5pPr>
            <a:lvl6pPr lvl="5" rtl="0" algn="ctr">
              <a:spcBef>
                <a:spcPts val="0"/>
              </a:spcBef>
              <a:spcAft>
                <a:spcPts val="0"/>
              </a:spcAft>
              <a:buSzPts val="5100"/>
              <a:buNone/>
              <a:defRPr sz="5100"/>
            </a:lvl6pPr>
            <a:lvl7pPr lvl="6" rtl="0" algn="ctr">
              <a:spcBef>
                <a:spcPts val="0"/>
              </a:spcBef>
              <a:spcAft>
                <a:spcPts val="0"/>
              </a:spcAft>
              <a:buSzPts val="5100"/>
              <a:buNone/>
              <a:defRPr sz="5100"/>
            </a:lvl7pPr>
            <a:lvl8pPr lvl="7" rtl="0" algn="ctr">
              <a:spcBef>
                <a:spcPts val="0"/>
              </a:spcBef>
              <a:spcAft>
                <a:spcPts val="0"/>
              </a:spcAft>
              <a:buSzPts val="5100"/>
              <a:buNone/>
              <a:defRPr sz="5100"/>
            </a:lvl8pPr>
            <a:lvl9pPr lvl="8" rtl="0" algn="ctr">
              <a:spcBef>
                <a:spcPts val="0"/>
              </a:spcBef>
              <a:spcAft>
                <a:spcPts val="0"/>
              </a:spcAft>
              <a:buSzPts val="5100"/>
              <a:buNone/>
              <a:defRPr sz="5100"/>
            </a:lvl9pPr>
          </a:lstStyle>
          <a:p/>
        </p:txBody>
      </p:sp>
      <p:sp>
        <p:nvSpPr>
          <p:cNvPr id="11" name="Google Shape;11;p2"/>
          <p:cNvSpPr txBox="1"/>
          <p:nvPr>
            <p:ph idx="1" type="subTitle"/>
          </p:nvPr>
        </p:nvSpPr>
        <p:spPr>
          <a:xfrm>
            <a:off x="2400000" y="3385200"/>
            <a:ext cx="5544000" cy="810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rgbClr val="000000"/>
              </a:buClr>
              <a:buSzPts val="2400"/>
              <a:buFont typeface="Plus Jakarta Sans"/>
              <a:buNone/>
              <a:defRPr sz="2400">
                <a:solidFill>
                  <a:srgbClr val="000000"/>
                </a:solidFill>
                <a:latin typeface="Plus Jakarta Sans"/>
                <a:ea typeface="Plus Jakarta Sans"/>
                <a:cs typeface="Plus Jakarta Sans"/>
                <a:sym typeface="Plus Jakarta Sans"/>
              </a:defRPr>
            </a:lvl1pPr>
            <a:lvl2pPr lvl="1" rtl="0" algn="ctr">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2pPr>
            <a:lvl3pPr lvl="2" rtl="0" algn="ctr">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3pPr>
            <a:lvl4pPr lvl="3" rtl="0" algn="ctr">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4pPr>
            <a:lvl5pPr lvl="4" rtl="0" algn="ctr">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5pPr>
            <a:lvl6pPr lvl="5" rtl="0" algn="ctr">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6pPr>
            <a:lvl7pPr lvl="6" rtl="0" algn="ctr">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7pPr>
            <a:lvl8pPr lvl="7" rtl="0" algn="ctr">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8pPr>
            <a:lvl9pPr lvl="8" rtl="0" algn="ctr">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sing">
  <p:cSld name="TITLE_1">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type="secHead">
  <p:cSld name="SECTION_HEADER">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4"/>
          <p:cNvSpPr txBox="1"/>
          <p:nvPr>
            <p:ph type="title"/>
          </p:nvPr>
        </p:nvSpPr>
        <p:spPr>
          <a:xfrm>
            <a:off x="3924000" y="2006400"/>
            <a:ext cx="4404000" cy="1130700"/>
          </a:xfrm>
          <a:prstGeom prst="rect">
            <a:avLst/>
          </a:prstGeom>
        </p:spPr>
        <p:txBody>
          <a:bodyPr anchorCtr="0" anchor="ctr" bIns="91425" lIns="91425" spcFirstLastPara="1" rIns="91425" wrap="square" tIns="91425">
            <a:normAutofit/>
          </a:bodyPr>
          <a:lstStyle>
            <a:lvl1pPr lvl="0" rtl="0">
              <a:spcBef>
                <a:spcPts val="0"/>
              </a:spcBef>
              <a:spcAft>
                <a:spcPts val="0"/>
              </a:spcAft>
              <a:buSzPts val="3300"/>
              <a:buFont typeface="Plus Jakarta Sans SemiBold"/>
              <a:buNone/>
              <a:defRPr sz="3300">
                <a:latin typeface="Plus Jakarta Sans SemiBold"/>
                <a:ea typeface="Plus Jakarta Sans SemiBold"/>
                <a:cs typeface="Plus Jakarta Sans SemiBold"/>
                <a:sym typeface="Plus Jakarta Sans SemiBold"/>
              </a:defRPr>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p:txBody>
      </p:sp>
      <p:sp>
        <p:nvSpPr>
          <p:cNvPr id="17" name="Google Shape;1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
        <p:nvSpPr>
          <p:cNvPr id="18" name="Google Shape;18;p4"/>
          <p:cNvSpPr/>
          <p:nvPr/>
        </p:nvSpPr>
        <p:spPr>
          <a:xfrm>
            <a:off x="1884000" y="2297400"/>
            <a:ext cx="548700" cy="548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nvSpPr>
        <p:spPr>
          <a:xfrm>
            <a:off x="1884000" y="2371650"/>
            <a:ext cx="5487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3600">
              <a:latin typeface="Plus Jakarta Sans"/>
              <a:ea typeface="Plus Jakarta Sans"/>
              <a:cs typeface="Plus Jakarta Sans"/>
              <a:sym typeface="Plus Jakarta Sans"/>
            </a:endParaRPr>
          </a:p>
        </p:txBody>
      </p:sp>
      <p:sp>
        <p:nvSpPr>
          <p:cNvPr id="20" name="Google Shape;20;p4"/>
          <p:cNvSpPr txBox="1"/>
          <p:nvPr>
            <p:ph idx="2" type="title"/>
          </p:nvPr>
        </p:nvSpPr>
        <p:spPr>
          <a:xfrm>
            <a:off x="1602450" y="2190600"/>
            <a:ext cx="1111800" cy="762300"/>
          </a:xfrm>
          <a:prstGeom prst="rect">
            <a:avLst/>
          </a:prstGeom>
        </p:spPr>
        <p:txBody>
          <a:bodyPr anchorCtr="0" anchor="ctr" bIns="91425" lIns="91425" spcFirstLastPara="1" rIns="91425" wrap="square" tIns="91425">
            <a:spAutoFit/>
          </a:bodyPr>
          <a:lstStyle>
            <a:lvl1pPr lvl="0" algn="ctr">
              <a:spcBef>
                <a:spcPts val="0"/>
              </a:spcBef>
              <a:spcAft>
                <a:spcPts val="0"/>
              </a:spcAft>
              <a:buSzPts val="3600"/>
              <a:buFont typeface="Plus Jakarta Sans"/>
              <a:buNone/>
              <a:defRPr b="1" sz="3600">
                <a:latin typeface="Plus Jakarta Sans"/>
                <a:ea typeface="Plus Jakarta Sans"/>
                <a:cs typeface="Plus Jakarta Sans"/>
                <a:sym typeface="Plus Jakarta Sans"/>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cxnSp>
        <p:nvCxnSpPr>
          <p:cNvPr id="21" name="Google Shape;21;p4"/>
          <p:cNvCxnSpPr/>
          <p:nvPr/>
        </p:nvCxnSpPr>
        <p:spPr>
          <a:xfrm>
            <a:off x="151358" y="4703617"/>
            <a:ext cx="8841300" cy="36000"/>
          </a:xfrm>
          <a:prstGeom prst="straightConnector1">
            <a:avLst/>
          </a:prstGeom>
          <a:noFill/>
          <a:ln cap="flat" cmpd="sng" w="19050">
            <a:solidFill>
              <a:schemeClr val="accent1"/>
            </a:solidFill>
            <a:prstDash val="solid"/>
            <a:round/>
            <a:headEnd len="med" w="med" type="none"/>
            <a:tailEnd len="med" w="med" type="none"/>
          </a:ln>
        </p:spPr>
      </p:cxnSp>
      <p:sp>
        <p:nvSpPr>
          <p:cNvPr id="22" name="Google Shape;22;p4"/>
          <p:cNvSpPr txBox="1"/>
          <p:nvPr/>
        </p:nvSpPr>
        <p:spPr>
          <a:xfrm>
            <a:off x="151350" y="4703625"/>
            <a:ext cx="3684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sz="1000">
                <a:solidFill>
                  <a:schemeClr val="dk1"/>
                </a:solidFill>
                <a:latin typeface="Plus Jakarta Sans"/>
                <a:ea typeface="Plus Jakarta Sans"/>
                <a:cs typeface="Plus Jakarta Sans"/>
                <a:sym typeface="Plus Jakarta Sans"/>
              </a:rPr>
              <a:t>Bootcamp Data Consultant by Data Science Indonesia</a:t>
            </a:r>
            <a:endParaRPr b="1">
              <a:solidFill>
                <a:schemeClr val="dk1"/>
              </a:solidFill>
              <a:latin typeface="Plus Jakarta Sans"/>
              <a:ea typeface="Plus Jakarta Sans"/>
              <a:cs typeface="Plus Jakarta Sans"/>
              <a:sym typeface="Plus Jakarta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ist" type="tx">
  <p:cSld name="TITLE_AND_BODY">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5"/>
          <p:cNvSpPr txBox="1"/>
          <p:nvPr>
            <p:ph type="title"/>
          </p:nvPr>
        </p:nvSpPr>
        <p:spPr>
          <a:xfrm>
            <a:off x="873625" y="2040850"/>
            <a:ext cx="66774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Font typeface="Plus Jakarta Sans"/>
              <a:buNone/>
              <a:defRPr b="1">
                <a:latin typeface="Plus Jakarta Sans"/>
                <a:ea typeface="Plus Jakarta Sans"/>
                <a:cs typeface="Plus Jakarta Sans"/>
                <a:sym typeface="Plus Jakarta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p5"/>
          <p:cNvSpPr txBox="1"/>
          <p:nvPr>
            <p:ph idx="1" type="body"/>
          </p:nvPr>
        </p:nvSpPr>
        <p:spPr>
          <a:xfrm>
            <a:off x="873625" y="2630600"/>
            <a:ext cx="6014400" cy="17061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chemeClr val="dk1"/>
              </a:buClr>
              <a:buSzPts val="1800"/>
              <a:buFont typeface="Plus Jakarta Sans"/>
              <a:buChar char="●"/>
              <a:defRPr>
                <a:solidFill>
                  <a:schemeClr val="dk1"/>
                </a:solidFill>
                <a:latin typeface="Plus Jakarta Sans Medium"/>
                <a:ea typeface="Plus Jakarta Sans Medium"/>
                <a:cs typeface="Plus Jakarta Sans Medium"/>
                <a:sym typeface="Plus Jakarta Sans Medium"/>
              </a:defRPr>
            </a:lvl1pPr>
            <a:lvl2pPr indent="-317500" lvl="1" marL="9144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2pPr>
            <a:lvl3pPr indent="-317500" lvl="2" marL="13716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3pPr>
            <a:lvl4pPr indent="-317500" lvl="3" marL="18288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4pPr>
            <a:lvl5pPr indent="-317500" lvl="4" marL="22860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5pPr>
            <a:lvl6pPr indent="-317500" lvl="5" marL="27432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6pPr>
            <a:lvl7pPr indent="-317500" lvl="6" marL="32004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7pPr>
            <a:lvl8pPr indent="-317500" lvl="7" marL="36576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8pPr>
            <a:lvl9pPr indent="-317500" lvl="8" marL="41148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9pPr>
          </a:lstStyle>
          <a:p/>
        </p:txBody>
      </p:sp>
      <p:sp>
        <p:nvSpPr>
          <p:cNvPr id="26" name="Google Shape;26;p5"/>
          <p:cNvSpPr txBox="1"/>
          <p:nvPr>
            <p:ph idx="12" type="sldNum"/>
          </p:nvPr>
        </p:nvSpPr>
        <p:spPr>
          <a:xfrm>
            <a:off x="8472458" y="4676167"/>
            <a:ext cx="548700" cy="393600"/>
          </a:xfrm>
          <a:prstGeom prst="rect">
            <a:avLst/>
          </a:prstGeom>
        </p:spPr>
        <p:txBody>
          <a:bodyPr anchorCtr="0" anchor="ctr" bIns="91425" lIns="91425" spcFirstLastPara="1" rIns="91425" wrap="square" tIns="91425">
            <a:normAutofit/>
          </a:bodyPr>
          <a:lstStyle>
            <a:lvl1pPr lvl="0" rtl="0">
              <a:buNone/>
              <a:defRPr>
                <a:latin typeface="Plus Jakarta Sans SemiBold"/>
                <a:ea typeface="Plus Jakarta Sans SemiBold"/>
                <a:cs typeface="Plus Jakarta Sans SemiBold"/>
                <a:sym typeface="Plus Jakarta Sans SemiBold"/>
              </a:defRPr>
            </a:lvl1pPr>
            <a:lvl2pPr lvl="1" rtl="0">
              <a:buNone/>
              <a:defRPr>
                <a:latin typeface="Plus Jakarta Sans SemiBold"/>
                <a:ea typeface="Plus Jakarta Sans SemiBold"/>
                <a:cs typeface="Plus Jakarta Sans SemiBold"/>
                <a:sym typeface="Plus Jakarta Sans SemiBold"/>
              </a:defRPr>
            </a:lvl2pPr>
            <a:lvl3pPr lvl="2" rtl="0">
              <a:buNone/>
              <a:defRPr>
                <a:latin typeface="Plus Jakarta Sans SemiBold"/>
                <a:ea typeface="Plus Jakarta Sans SemiBold"/>
                <a:cs typeface="Plus Jakarta Sans SemiBold"/>
                <a:sym typeface="Plus Jakarta Sans SemiBold"/>
              </a:defRPr>
            </a:lvl3pPr>
            <a:lvl4pPr lvl="3" rtl="0">
              <a:buNone/>
              <a:defRPr>
                <a:latin typeface="Plus Jakarta Sans SemiBold"/>
                <a:ea typeface="Plus Jakarta Sans SemiBold"/>
                <a:cs typeface="Plus Jakarta Sans SemiBold"/>
                <a:sym typeface="Plus Jakarta Sans SemiBold"/>
              </a:defRPr>
            </a:lvl4pPr>
            <a:lvl5pPr lvl="4" rtl="0">
              <a:buNone/>
              <a:defRPr>
                <a:latin typeface="Plus Jakarta Sans SemiBold"/>
                <a:ea typeface="Plus Jakarta Sans SemiBold"/>
                <a:cs typeface="Plus Jakarta Sans SemiBold"/>
                <a:sym typeface="Plus Jakarta Sans SemiBold"/>
              </a:defRPr>
            </a:lvl5pPr>
            <a:lvl6pPr lvl="5" rtl="0">
              <a:buNone/>
              <a:defRPr>
                <a:latin typeface="Plus Jakarta Sans SemiBold"/>
                <a:ea typeface="Plus Jakarta Sans SemiBold"/>
                <a:cs typeface="Plus Jakarta Sans SemiBold"/>
                <a:sym typeface="Plus Jakarta Sans SemiBold"/>
              </a:defRPr>
            </a:lvl6pPr>
            <a:lvl7pPr lvl="6" rtl="0">
              <a:buNone/>
              <a:defRPr>
                <a:latin typeface="Plus Jakarta Sans SemiBold"/>
                <a:ea typeface="Plus Jakarta Sans SemiBold"/>
                <a:cs typeface="Plus Jakarta Sans SemiBold"/>
                <a:sym typeface="Plus Jakarta Sans SemiBold"/>
              </a:defRPr>
            </a:lvl7pPr>
            <a:lvl8pPr lvl="7" rtl="0">
              <a:buNone/>
              <a:defRPr>
                <a:latin typeface="Plus Jakarta Sans SemiBold"/>
                <a:ea typeface="Plus Jakarta Sans SemiBold"/>
                <a:cs typeface="Plus Jakarta Sans SemiBold"/>
                <a:sym typeface="Plus Jakarta Sans SemiBold"/>
              </a:defRPr>
            </a:lvl8pPr>
            <a:lvl9pPr lvl="8" rtl="0">
              <a:buNone/>
              <a:defRPr>
                <a:latin typeface="Plus Jakarta Sans SemiBold"/>
                <a:ea typeface="Plus Jakarta Sans SemiBold"/>
                <a:cs typeface="Plus Jakarta Sans SemiBold"/>
                <a:sym typeface="Plus Jakarta Sans SemiBold"/>
              </a:defRPr>
            </a:lvl9pPr>
          </a:lstStyle>
          <a:p>
            <a:pPr indent="0" lvl="0" marL="0" rtl="0" algn="r">
              <a:spcBef>
                <a:spcPts val="0"/>
              </a:spcBef>
              <a:spcAft>
                <a:spcPts val="0"/>
              </a:spcAft>
              <a:buNone/>
            </a:pPr>
            <a:fld id="{00000000-1234-1234-1234-123412341234}" type="slidenum">
              <a:rPr lang="id"/>
              <a:t>‹#›</a:t>
            </a:fld>
            <a:endParaRPr/>
          </a:p>
        </p:txBody>
      </p:sp>
      <p:cxnSp>
        <p:nvCxnSpPr>
          <p:cNvPr id="27" name="Google Shape;27;p5"/>
          <p:cNvCxnSpPr/>
          <p:nvPr/>
        </p:nvCxnSpPr>
        <p:spPr>
          <a:xfrm>
            <a:off x="151358" y="4703617"/>
            <a:ext cx="8841300" cy="36000"/>
          </a:xfrm>
          <a:prstGeom prst="straightConnector1">
            <a:avLst/>
          </a:prstGeom>
          <a:noFill/>
          <a:ln cap="flat" cmpd="sng" w="19050">
            <a:solidFill>
              <a:schemeClr val="accent1"/>
            </a:solidFill>
            <a:prstDash val="solid"/>
            <a:round/>
            <a:headEnd len="med" w="med" type="none"/>
            <a:tailEnd len="med" w="med" type="none"/>
          </a:ln>
        </p:spPr>
      </p:cxnSp>
      <p:sp>
        <p:nvSpPr>
          <p:cNvPr id="28" name="Google Shape;28;p5"/>
          <p:cNvSpPr txBox="1"/>
          <p:nvPr/>
        </p:nvSpPr>
        <p:spPr>
          <a:xfrm>
            <a:off x="151350" y="4703625"/>
            <a:ext cx="3684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sz="1000">
                <a:solidFill>
                  <a:schemeClr val="dk1"/>
                </a:solidFill>
                <a:latin typeface="Plus Jakarta Sans"/>
                <a:ea typeface="Plus Jakarta Sans"/>
                <a:cs typeface="Plus Jakarta Sans"/>
                <a:sym typeface="Plus Jakarta Sans"/>
              </a:rPr>
              <a:t>Bootcamp Data Consultant by Data Science Indonesia</a:t>
            </a:r>
            <a:endParaRPr b="1">
              <a:solidFill>
                <a:schemeClr val="dk1"/>
              </a:solidFill>
              <a:latin typeface="Plus Jakarta Sans"/>
              <a:ea typeface="Plus Jakarta Sans"/>
              <a:cs typeface="Plus Jakarta Sans"/>
              <a:sym typeface="Plus Jakarta Sans"/>
            </a:endParaRPr>
          </a:p>
        </p:txBody>
      </p:sp>
      <p:pic>
        <p:nvPicPr>
          <p:cNvPr id="29" name="Google Shape;29;p5"/>
          <p:cNvPicPr preferRelativeResize="0"/>
          <p:nvPr/>
        </p:nvPicPr>
        <p:blipFill>
          <a:blip r:embed="rId3">
            <a:alphaModFix/>
          </a:blip>
          <a:stretch>
            <a:fillRect/>
          </a:stretch>
        </p:blipFill>
        <p:spPr>
          <a:xfrm>
            <a:off x="7097175" y="2796000"/>
            <a:ext cx="1375275" cy="13752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Reguler">
  <p:cSld name="TITLE_AND_BODY_1_2">
    <p:bg>
      <p:bgPr>
        <a:blipFill>
          <a:blip r:embed="rId2">
            <a:alphaModFix/>
          </a:blip>
          <a:stretch>
            <a:fillRect/>
          </a:stretch>
        </a:blipFill>
      </p:bgPr>
    </p:bg>
    <p:spTree>
      <p:nvGrpSpPr>
        <p:cNvPr id="30" name="Shape 30"/>
        <p:cNvGrpSpPr/>
        <p:nvPr/>
      </p:nvGrpSpPr>
      <p:grpSpPr>
        <a:xfrm>
          <a:off x="0" y="0"/>
          <a:ext cx="0" cy="0"/>
          <a:chOff x="0" y="0"/>
          <a:chExt cx="0" cy="0"/>
        </a:xfrm>
      </p:grpSpPr>
      <p:sp>
        <p:nvSpPr>
          <p:cNvPr id="31" name="Google Shape;31;p6"/>
          <p:cNvSpPr txBox="1"/>
          <p:nvPr>
            <p:ph type="title"/>
          </p:nvPr>
        </p:nvSpPr>
        <p:spPr>
          <a:xfrm>
            <a:off x="311700" y="445025"/>
            <a:ext cx="63777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Font typeface="Plus Jakarta Sans"/>
              <a:buNone/>
              <a:defRPr b="1">
                <a:latin typeface="Plus Jakarta Sans"/>
                <a:ea typeface="Plus Jakarta Sans"/>
                <a:cs typeface="Plus Jakarta Sans"/>
                <a:sym typeface="Plus Jakarta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 name="Google Shape;32;p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chemeClr val="dk1"/>
              </a:buClr>
              <a:buSzPts val="1800"/>
              <a:buFont typeface="Plus Jakarta Sans Medium"/>
              <a:buChar char="●"/>
              <a:defRPr>
                <a:solidFill>
                  <a:schemeClr val="dk1"/>
                </a:solidFill>
                <a:latin typeface="Plus Jakarta Sans Medium"/>
                <a:ea typeface="Plus Jakarta Sans Medium"/>
                <a:cs typeface="Plus Jakarta Sans Medium"/>
                <a:sym typeface="Plus Jakarta Sans Medium"/>
              </a:defRPr>
            </a:lvl1pPr>
            <a:lvl2pPr indent="-317500" lvl="1" marL="9144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2pPr>
            <a:lvl3pPr indent="-317500" lvl="2" marL="13716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3pPr>
            <a:lvl4pPr indent="-317500" lvl="3" marL="18288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4pPr>
            <a:lvl5pPr indent="-317500" lvl="4" marL="22860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5pPr>
            <a:lvl6pPr indent="-317500" lvl="5" marL="27432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6pPr>
            <a:lvl7pPr indent="-317500" lvl="6" marL="32004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7pPr>
            <a:lvl8pPr indent="-317500" lvl="7" marL="36576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8pPr>
            <a:lvl9pPr indent="-317500" lvl="8" marL="41148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cxnSp>
        <p:nvCxnSpPr>
          <p:cNvPr id="34" name="Google Shape;34;p6"/>
          <p:cNvCxnSpPr/>
          <p:nvPr/>
        </p:nvCxnSpPr>
        <p:spPr>
          <a:xfrm>
            <a:off x="151358" y="4703617"/>
            <a:ext cx="8841300" cy="36000"/>
          </a:xfrm>
          <a:prstGeom prst="straightConnector1">
            <a:avLst/>
          </a:prstGeom>
          <a:noFill/>
          <a:ln cap="flat" cmpd="sng" w="19050">
            <a:solidFill>
              <a:schemeClr val="accent1"/>
            </a:solidFill>
            <a:prstDash val="solid"/>
            <a:round/>
            <a:headEnd len="med" w="med" type="none"/>
            <a:tailEnd len="med" w="med" type="none"/>
          </a:ln>
        </p:spPr>
      </p:cxnSp>
      <p:sp>
        <p:nvSpPr>
          <p:cNvPr id="35" name="Google Shape;35;p6"/>
          <p:cNvSpPr txBox="1"/>
          <p:nvPr/>
        </p:nvSpPr>
        <p:spPr>
          <a:xfrm>
            <a:off x="151350" y="4703625"/>
            <a:ext cx="3684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sz="1000">
                <a:solidFill>
                  <a:schemeClr val="dk1"/>
                </a:solidFill>
                <a:latin typeface="Plus Jakarta Sans"/>
                <a:ea typeface="Plus Jakarta Sans"/>
                <a:cs typeface="Plus Jakarta Sans"/>
                <a:sym typeface="Plus Jakarta Sans"/>
              </a:rPr>
              <a:t>Bootcamp Data Consultant by Data Science Indonesia</a:t>
            </a:r>
            <a:endParaRPr b="1" sz="1000">
              <a:latin typeface="Plus Jakarta Sans"/>
              <a:ea typeface="Plus Jakarta Sans"/>
              <a:cs typeface="Plus Jakarta Sans"/>
              <a:sym typeface="Plus Jakarta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Gambar &amp; Diagram">
  <p:cSld name="TITLE_AND_BODY_1_1">
    <p:bg>
      <p:bgPr>
        <a:blipFill>
          <a:blip r:embed="rId2">
            <a:alphaModFix/>
          </a:blip>
          <a:stretch>
            <a:fillRect/>
          </a:stretch>
        </a:blipFill>
      </p:bgPr>
    </p:bg>
    <p:spTree>
      <p:nvGrpSpPr>
        <p:cNvPr id="36" name="Shape 36"/>
        <p:cNvGrpSpPr/>
        <p:nvPr/>
      </p:nvGrpSpPr>
      <p:grpSpPr>
        <a:xfrm>
          <a:off x="0" y="0"/>
          <a:ext cx="0" cy="0"/>
          <a:chOff x="0" y="0"/>
          <a:chExt cx="0" cy="0"/>
        </a:xfrm>
      </p:grpSpPr>
      <p:sp>
        <p:nvSpPr>
          <p:cNvPr id="37" name="Google Shape;37;p7"/>
          <p:cNvSpPr/>
          <p:nvPr>
            <p:ph idx="2" type="pic"/>
          </p:nvPr>
        </p:nvSpPr>
        <p:spPr>
          <a:xfrm>
            <a:off x="412225" y="1255425"/>
            <a:ext cx="4016700" cy="3245400"/>
          </a:xfrm>
          <a:prstGeom prst="roundRect">
            <a:avLst>
              <a:gd fmla="val 9853" name="adj"/>
            </a:avLst>
          </a:prstGeom>
          <a:noFill/>
          <a:ln>
            <a:noFill/>
          </a:ln>
        </p:spPr>
      </p:sp>
      <p:sp>
        <p:nvSpPr>
          <p:cNvPr id="38" name="Google Shape;38;p7"/>
          <p:cNvSpPr txBox="1"/>
          <p:nvPr>
            <p:ph type="title"/>
          </p:nvPr>
        </p:nvSpPr>
        <p:spPr>
          <a:xfrm>
            <a:off x="311700" y="445025"/>
            <a:ext cx="63777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Font typeface="Plus Jakarta Sans"/>
              <a:buNone/>
              <a:defRPr b="1">
                <a:latin typeface="Plus Jakarta Sans"/>
                <a:ea typeface="Plus Jakarta Sans"/>
                <a:cs typeface="Plus Jakarta Sans"/>
                <a:sym typeface="Plus Jakarta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
        <p:nvSpPr>
          <p:cNvPr id="40" name="Google Shape;40;p7"/>
          <p:cNvSpPr txBox="1"/>
          <p:nvPr>
            <p:ph idx="1" type="body"/>
          </p:nvPr>
        </p:nvSpPr>
        <p:spPr>
          <a:xfrm>
            <a:off x="4598200" y="1246825"/>
            <a:ext cx="4016700" cy="32541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chemeClr val="dk1"/>
              </a:buClr>
              <a:buSzPts val="1800"/>
              <a:buFont typeface="Plus Jakarta Sans Medium"/>
              <a:buChar char="●"/>
              <a:defRPr>
                <a:solidFill>
                  <a:schemeClr val="dk1"/>
                </a:solidFill>
                <a:latin typeface="Plus Jakarta Sans Medium"/>
                <a:ea typeface="Plus Jakarta Sans Medium"/>
                <a:cs typeface="Plus Jakarta Sans Medium"/>
                <a:sym typeface="Plus Jakarta Sans Medium"/>
              </a:defRPr>
            </a:lvl1pPr>
            <a:lvl2pPr indent="-317500" lvl="1" marL="9144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2pPr>
            <a:lvl3pPr indent="-317500" lvl="2" marL="13716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3pPr>
            <a:lvl4pPr indent="-317500" lvl="3" marL="18288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4pPr>
            <a:lvl5pPr indent="-317500" lvl="4" marL="22860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5pPr>
            <a:lvl6pPr indent="-317500" lvl="5" marL="27432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6pPr>
            <a:lvl7pPr indent="-317500" lvl="6" marL="32004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7pPr>
            <a:lvl8pPr indent="-317500" lvl="7" marL="36576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8pPr>
            <a:lvl9pPr indent="-317500" lvl="8" marL="41148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9pPr>
          </a:lstStyle>
          <a:p/>
        </p:txBody>
      </p:sp>
      <p:cxnSp>
        <p:nvCxnSpPr>
          <p:cNvPr id="41" name="Google Shape;41;p7"/>
          <p:cNvCxnSpPr/>
          <p:nvPr/>
        </p:nvCxnSpPr>
        <p:spPr>
          <a:xfrm>
            <a:off x="151358" y="4703617"/>
            <a:ext cx="8841300" cy="36000"/>
          </a:xfrm>
          <a:prstGeom prst="straightConnector1">
            <a:avLst/>
          </a:prstGeom>
          <a:noFill/>
          <a:ln cap="flat" cmpd="sng" w="19050">
            <a:solidFill>
              <a:schemeClr val="accent1"/>
            </a:solidFill>
            <a:prstDash val="solid"/>
            <a:round/>
            <a:headEnd len="med" w="med" type="none"/>
            <a:tailEnd len="med" w="med" type="none"/>
          </a:ln>
        </p:spPr>
      </p:cxnSp>
      <p:sp>
        <p:nvSpPr>
          <p:cNvPr id="42" name="Google Shape;42;p7"/>
          <p:cNvSpPr txBox="1"/>
          <p:nvPr/>
        </p:nvSpPr>
        <p:spPr>
          <a:xfrm>
            <a:off x="151350" y="4703625"/>
            <a:ext cx="3684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sz="1000">
                <a:solidFill>
                  <a:schemeClr val="dk1"/>
                </a:solidFill>
                <a:latin typeface="Plus Jakarta Sans"/>
                <a:ea typeface="Plus Jakarta Sans"/>
                <a:cs typeface="Plus Jakarta Sans"/>
                <a:sym typeface="Plus Jakarta Sans"/>
              </a:rPr>
              <a:t>Bootcamp Data Consultant by Data Science Indonesia</a:t>
            </a:r>
            <a:endParaRPr b="1">
              <a:latin typeface="Plus Jakarta Sans"/>
              <a:ea typeface="Plus Jakarta Sans"/>
              <a:cs typeface="Plus Jakarta Sans"/>
              <a:sym typeface="Plus Jakarta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One Liner">
  <p:cSld name="CUSTOM">
    <p:bg>
      <p:bgPr>
        <a:blipFill>
          <a:blip r:embed="rId2">
            <a:alphaModFix/>
          </a:blip>
          <a:stretch>
            <a:fillRect/>
          </a:stretch>
        </a:blipFill>
      </p:bgPr>
    </p:bg>
    <p:spTree>
      <p:nvGrpSpPr>
        <p:cNvPr id="43" name="Shape 43"/>
        <p:cNvGrpSpPr/>
        <p:nvPr/>
      </p:nvGrpSpPr>
      <p:grpSpPr>
        <a:xfrm>
          <a:off x="0" y="0"/>
          <a:ext cx="0" cy="0"/>
          <a:chOff x="0" y="0"/>
          <a:chExt cx="0" cy="0"/>
        </a:xfrm>
      </p:grpSpPr>
      <p:sp>
        <p:nvSpPr>
          <p:cNvPr id="44" name="Google Shape;44;p8"/>
          <p:cNvSpPr txBox="1"/>
          <p:nvPr>
            <p:ph type="title"/>
          </p:nvPr>
        </p:nvSpPr>
        <p:spPr>
          <a:xfrm>
            <a:off x="528000" y="2065650"/>
            <a:ext cx="8088000" cy="1012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Font typeface="Plus Jakarta Sans"/>
              <a:buNone/>
              <a:defRPr b="1" sz="3600">
                <a:latin typeface="Plus Jakarta Sans"/>
                <a:ea typeface="Plus Jakarta Sans"/>
                <a:cs typeface="Plus Jakarta Sans"/>
                <a:sym typeface="Plus Jakarta Sans"/>
              </a:defRPr>
            </a:lvl1pPr>
            <a:lvl2pPr lvl="1" algn="ctr">
              <a:spcBef>
                <a:spcPts val="0"/>
              </a:spcBef>
              <a:spcAft>
                <a:spcPts val="0"/>
              </a:spcAft>
              <a:buSzPts val="3600"/>
              <a:buFont typeface="Plus Jakarta Sans"/>
              <a:buNone/>
              <a:defRPr b="1" sz="3600">
                <a:latin typeface="Plus Jakarta Sans"/>
                <a:ea typeface="Plus Jakarta Sans"/>
                <a:cs typeface="Plus Jakarta Sans"/>
                <a:sym typeface="Plus Jakarta Sans"/>
              </a:defRPr>
            </a:lvl2pPr>
            <a:lvl3pPr lvl="2" algn="ctr">
              <a:spcBef>
                <a:spcPts val="0"/>
              </a:spcBef>
              <a:spcAft>
                <a:spcPts val="0"/>
              </a:spcAft>
              <a:buSzPts val="3600"/>
              <a:buFont typeface="Plus Jakarta Sans"/>
              <a:buNone/>
              <a:defRPr b="1" sz="3600">
                <a:latin typeface="Plus Jakarta Sans"/>
                <a:ea typeface="Plus Jakarta Sans"/>
                <a:cs typeface="Plus Jakarta Sans"/>
                <a:sym typeface="Plus Jakarta Sans"/>
              </a:defRPr>
            </a:lvl3pPr>
            <a:lvl4pPr lvl="3" algn="ctr">
              <a:spcBef>
                <a:spcPts val="0"/>
              </a:spcBef>
              <a:spcAft>
                <a:spcPts val="0"/>
              </a:spcAft>
              <a:buSzPts val="3600"/>
              <a:buFont typeface="Plus Jakarta Sans"/>
              <a:buNone/>
              <a:defRPr b="1" sz="3600">
                <a:latin typeface="Plus Jakarta Sans"/>
                <a:ea typeface="Plus Jakarta Sans"/>
                <a:cs typeface="Plus Jakarta Sans"/>
                <a:sym typeface="Plus Jakarta Sans"/>
              </a:defRPr>
            </a:lvl4pPr>
            <a:lvl5pPr lvl="4" algn="ctr">
              <a:spcBef>
                <a:spcPts val="0"/>
              </a:spcBef>
              <a:spcAft>
                <a:spcPts val="0"/>
              </a:spcAft>
              <a:buSzPts val="3600"/>
              <a:buFont typeface="Plus Jakarta Sans"/>
              <a:buNone/>
              <a:defRPr b="1" sz="3600">
                <a:latin typeface="Plus Jakarta Sans"/>
                <a:ea typeface="Plus Jakarta Sans"/>
                <a:cs typeface="Plus Jakarta Sans"/>
                <a:sym typeface="Plus Jakarta Sans"/>
              </a:defRPr>
            </a:lvl5pPr>
            <a:lvl6pPr lvl="5" algn="ctr">
              <a:spcBef>
                <a:spcPts val="0"/>
              </a:spcBef>
              <a:spcAft>
                <a:spcPts val="0"/>
              </a:spcAft>
              <a:buSzPts val="3600"/>
              <a:buFont typeface="Plus Jakarta Sans"/>
              <a:buNone/>
              <a:defRPr b="1" sz="3600">
                <a:latin typeface="Plus Jakarta Sans"/>
                <a:ea typeface="Plus Jakarta Sans"/>
                <a:cs typeface="Plus Jakarta Sans"/>
                <a:sym typeface="Plus Jakarta Sans"/>
              </a:defRPr>
            </a:lvl6pPr>
            <a:lvl7pPr lvl="6" algn="ctr">
              <a:spcBef>
                <a:spcPts val="0"/>
              </a:spcBef>
              <a:spcAft>
                <a:spcPts val="0"/>
              </a:spcAft>
              <a:buSzPts val="3600"/>
              <a:buFont typeface="Plus Jakarta Sans"/>
              <a:buNone/>
              <a:defRPr b="1" sz="3600">
                <a:latin typeface="Plus Jakarta Sans"/>
                <a:ea typeface="Plus Jakarta Sans"/>
                <a:cs typeface="Plus Jakarta Sans"/>
                <a:sym typeface="Plus Jakarta Sans"/>
              </a:defRPr>
            </a:lvl7pPr>
            <a:lvl8pPr lvl="7" algn="ctr">
              <a:spcBef>
                <a:spcPts val="0"/>
              </a:spcBef>
              <a:spcAft>
                <a:spcPts val="0"/>
              </a:spcAft>
              <a:buSzPts val="3600"/>
              <a:buFont typeface="Plus Jakarta Sans"/>
              <a:buNone/>
              <a:defRPr b="1" sz="3600">
                <a:latin typeface="Plus Jakarta Sans"/>
                <a:ea typeface="Plus Jakarta Sans"/>
                <a:cs typeface="Plus Jakarta Sans"/>
                <a:sym typeface="Plus Jakarta Sans"/>
              </a:defRPr>
            </a:lvl8pPr>
            <a:lvl9pPr lvl="8" algn="ctr">
              <a:spcBef>
                <a:spcPts val="0"/>
              </a:spcBef>
              <a:spcAft>
                <a:spcPts val="0"/>
              </a:spcAft>
              <a:buSzPts val="3600"/>
              <a:buFont typeface="Plus Jakarta Sans"/>
              <a:buNone/>
              <a:defRPr b="1" sz="3600">
                <a:latin typeface="Plus Jakarta Sans"/>
                <a:ea typeface="Plus Jakarta Sans"/>
                <a:cs typeface="Plus Jakarta Sans"/>
                <a:sym typeface="Plus Jakarta Sans"/>
              </a:defRPr>
            </a:lvl9pPr>
          </a:lstStyle>
          <a:p/>
        </p:txBody>
      </p:sp>
      <p:pic>
        <p:nvPicPr>
          <p:cNvPr id="45" name="Google Shape;45;p8"/>
          <p:cNvPicPr preferRelativeResize="0"/>
          <p:nvPr/>
        </p:nvPicPr>
        <p:blipFill>
          <a:blip r:embed="rId3">
            <a:alphaModFix/>
          </a:blip>
          <a:stretch>
            <a:fillRect/>
          </a:stretch>
        </p:blipFill>
        <p:spPr>
          <a:xfrm>
            <a:off x="6792649" y="3430224"/>
            <a:ext cx="1203375" cy="1203375"/>
          </a:xfrm>
          <a:prstGeom prst="rect">
            <a:avLst/>
          </a:prstGeom>
          <a:noFill/>
          <a:ln>
            <a:noFill/>
          </a:ln>
        </p:spPr>
      </p:pic>
      <p:pic>
        <p:nvPicPr>
          <p:cNvPr id="46" name="Google Shape;46;p8"/>
          <p:cNvPicPr preferRelativeResize="0"/>
          <p:nvPr/>
        </p:nvPicPr>
        <p:blipFill>
          <a:blip r:embed="rId3">
            <a:alphaModFix/>
          </a:blip>
          <a:stretch>
            <a:fillRect/>
          </a:stretch>
        </p:blipFill>
        <p:spPr>
          <a:xfrm>
            <a:off x="8056150" y="4105550"/>
            <a:ext cx="703500" cy="70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9"/>
          <p:cNvSpPr txBox="1"/>
          <p:nvPr>
            <p:ph type="ctrTitle"/>
          </p:nvPr>
        </p:nvSpPr>
        <p:spPr>
          <a:xfrm>
            <a:off x="2400000" y="1897350"/>
            <a:ext cx="5164500" cy="109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id" sz="3100">
                <a:latin typeface="Plus Jakarta Sans"/>
                <a:ea typeface="Plus Jakarta Sans"/>
                <a:cs typeface="Plus Jakarta Sans"/>
                <a:sym typeface="Plus Jakarta Sans"/>
              </a:rPr>
              <a:t>DE Mini Project</a:t>
            </a:r>
            <a:endParaRPr b="1" sz="3100">
              <a:latin typeface="Plus Jakarta Sans"/>
              <a:ea typeface="Plus Jakarta Sans"/>
              <a:cs typeface="Plus Jakarta Sans"/>
              <a:sym typeface="Plus Jakarta Sans"/>
            </a:endParaRPr>
          </a:p>
        </p:txBody>
      </p:sp>
      <p:sp>
        <p:nvSpPr>
          <p:cNvPr id="52" name="Google Shape;52;p9"/>
          <p:cNvSpPr txBox="1"/>
          <p:nvPr>
            <p:ph idx="1" type="subTitle"/>
          </p:nvPr>
        </p:nvSpPr>
        <p:spPr>
          <a:xfrm>
            <a:off x="2400000" y="3080400"/>
            <a:ext cx="5544000" cy="10905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id" sz="2500">
                <a:solidFill>
                  <a:schemeClr val="dk1"/>
                </a:solidFill>
              </a:rPr>
              <a:t>DSLS 2023 - Data Consultant</a:t>
            </a:r>
            <a:endParaRPr sz="2500">
              <a:solidFill>
                <a:schemeClr val="dk1"/>
              </a:solidFill>
            </a:endParaRPr>
          </a:p>
          <a:p>
            <a:pPr indent="0" lvl="0" marL="0" rtl="0" algn="l">
              <a:spcBef>
                <a:spcPts val="0"/>
              </a:spcBef>
              <a:spcAft>
                <a:spcPts val="0"/>
              </a:spcAft>
              <a:buNone/>
            </a:pPr>
            <a:r>
              <a:rPr lang="id" sz="2500">
                <a:solidFill>
                  <a:schemeClr val="dk1"/>
                </a:solidFill>
              </a:rPr>
              <a:t>Sharon Regina (Group 7)</a:t>
            </a:r>
            <a:endParaRPr sz="2500">
              <a:solidFill>
                <a:schemeClr val="dk1"/>
              </a:solidFill>
            </a:endParaRPr>
          </a:p>
          <a:p>
            <a:pPr indent="0" lvl="0" marL="0" rtl="0" algn="l">
              <a:spcBef>
                <a:spcPts val="0"/>
              </a:spcBef>
              <a:spcAft>
                <a:spcPts val="0"/>
              </a:spcAft>
              <a:buNone/>
            </a:pPr>
            <a:r>
              <a:t/>
            </a:r>
            <a:endParaRPr sz="2500">
              <a:solidFill>
                <a:schemeClr val="dk1"/>
              </a:solidFill>
            </a:endParaRPr>
          </a:p>
          <a:p>
            <a:pPr indent="0" lvl="0" marL="0" rtl="0" algn="l">
              <a:spcBef>
                <a:spcPts val="0"/>
              </a:spcBef>
              <a:spcAft>
                <a:spcPts val="0"/>
              </a:spcAft>
              <a:buNone/>
            </a:pPr>
            <a:r>
              <a:rPr lang="id" sz="2500">
                <a:solidFill>
                  <a:schemeClr val="dk1"/>
                </a:solidFill>
              </a:rPr>
              <a:t>sharonregina99@gmail.com</a:t>
            </a:r>
            <a:endParaRPr sz="2500">
              <a:solidFill>
                <a:schemeClr val="dk1"/>
              </a:solidFill>
            </a:endParaRPr>
          </a:p>
        </p:txBody>
      </p:sp>
      <p:pic>
        <p:nvPicPr>
          <p:cNvPr id="53" name="Google Shape;53;p9"/>
          <p:cNvPicPr preferRelativeResize="0"/>
          <p:nvPr/>
        </p:nvPicPr>
        <p:blipFill>
          <a:blip r:embed="rId3">
            <a:alphaModFix/>
          </a:blip>
          <a:stretch>
            <a:fillRect/>
          </a:stretch>
        </p:blipFill>
        <p:spPr>
          <a:xfrm>
            <a:off x="7646025" y="1593075"/>
            <a:ext cx="921000" cy="921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311700" y="445025"/>
            <a:ext cx="6377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Customer Analysis</a:t>
            </a:r>
            <a:endParaRPr/>
          </a:p>
        </p:txBody>
      </p:sp>
      <p:sp>
        <p:nvSpPr>
          <p:cNvPr id="113" name="Google Shape;11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Looking at the customer demographics for  the top sales, USA, Germany  and Austria contributes most of Northwind’s sales, but Austria doesn’t contribute to any orders in 1998. Instead, Brazil and Ireland seems to be Northwind’s focus in 1998.</a:t>
            </a:r>
            <a:endParaRPr/>
          </a:p>
        </p:txBody>
      </p:sp>
      <p:pic>
        <p:nvPicPr>
          <p:cNvPr id="114" name="Google Shape;114;p18"/>
          <p:cNvPicPr preferRelativeResize="0"/>
          <p:nvPr/>
        </p:nvPicPr>
        <p:blipFill rotWithShape="1">
          <a:blip r:embed="rId3">
            <a:alphaModFix/>
          </a:blip>
          <a:srcRect b="59505" l="0" r="0" t="0"/>
          <a:stretch/>
        </p:blipFill>
        <p:spPr>
          <a:xfrm>
            <a:off x="311700" y="2571750"/>
            <a:ext cx="3893326" cy="2082801"/>
          </a:xfrm>
          <a:prstGeom prst="rect">
            <a:avLst/>
          </a:prstGeom>
          <a:noFill/>
          <a:ln>
            <a:noFill/>
          </a:ln>
        </p:spPr>
      </p:pic>
      <p:pic>
        <p:nvPicPr>
          <p:cNvPr id="115" name="Google Shape;115;p18"/>
          <p:cNvPicPr preferRelativeResize="0"/>
          <p:nvPr/>
        </p:nvPicPr>
        <p:blipFill>
          <a:blip r:embed="rId4">
            <a:alphaModFix/>
          </a:blip>
          <a:stretch>
            <a:fillRect/>
          </a:stretch>
        </p:blipFill>
        <p:spPr>
          <a:xfrm>
            <a:off x="4714225" y="2571750"/>
            <a:ext cx="3608417" cy="2168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45025"/>
            <a:ext cx="6377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Customer Analysis - Recommendation</a:t>
            </a:r>
            <a:endParaRPr/>
          </a:p>
        </p:txBody>
      </p:sp>
      <p:sp>
        <p:nvSpPr>
          <p:cNvPr id="121" name="Google Shape;121;p19"/>
          <p:cNvSpPr txBox="1"/>
          <p:nvPr>
            <p:ph idx="1" type="body"/>
          </p:nvPr>
        </p:nvSpPr>
        <p:spPr>
          <a:xfrm>
            <a:off x="311700" y="1152475"/>
            <a:ext cx="4401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Since having a loyal customer base is important, Northwind is suggested to have a relationship manager or a loyalty program for their top customers with biggest sales throughout the 3 years.</a:t>
            </a:r>
            <a:endParaRPr/>
          </a:p>
          <a:p>
            <a:pPr indent="-342900" lvl="0" marL="457200" rtl="0" algn="l">
              <a:spcBef>
                <a:spcPts val="0"/>
              </a:spcBef>
              <a:spcAft>
                <a:spcPts val="0"/>
              </a:spcAft>
              <a:buSzPts val="1800"/>
              <a:buChar char="-"/>
            </a:pPr>
            <a:r>
              <a:rPr lang="id"/>
              <a:t>Northwind also can expand operations in countries like Ireland and Brazil.</a:t>
            </a:r>
            <a:endParaRPr/>
          </a:p>
        </p:txBody>
      </p:sp>
      <p:pic>
        <p:nvPicPr>
          <p:cNvPr id="122" name="Google Shape;122;p19"/>
          <p:cNvPicPr preferRelativeResize="0"/>
          <p:nvPr/>
        </p:nvPicPr>
        <p:blipFill>
          <a:blip r:embed="rId3">
            <a:alphaModFix/>
          </a:blip>
          <a:stretch>
            <a:fillRect/>
          </a:stretch>
        </p:blipFill>
        <p:spPr>
          <a:xfrm>
            <a:off x="4839325" y="1448575"/>
            <a:ext cx="4119325" cy="3171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45025"/>
            <a:ext cx="6377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Employee Analysis</a:t>
            </a:r>
            <a:endParaRPr/>
          </a:p>
        </p:txBody>
      </p:sp>
      <p:sp>
        <p:nvSpPr>
          <p:cNvPr id="128" name="Google Shape;12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id"/>
              <a:t>Objective: Analyse who our top employees are.</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id"/>
              <a:t>Data: b.employeeid,</a:t>
            </a:r>
            <a:endParaRPr/>
          </a:p>
          <a:p>
            <a:pPr indent="0" lvl="0" marL="0" rtl="0" algn="l">
              <a:spcBef>
                <a:spcPts val="1200"/>
              </a:spcBef>
              <a:spcAft>
                <a:spcPts val="0"/>
              </a:spcAft>
              <a:buClr>
                <a:schemeClr val="dk1"/>
              </a:buClr>
              <a:buSzPct val="61111"/>
              <a:buFont typeface="Arial"/>
              <a:buNone/>
            </a:pPr>
            <a:r>
              <a:rPr lang="id"/>
              <a:t>count(distinct b.orderid) count_order, concat(c.firstname,c.lastname) fullname,</a:t>
            </a:r>
            <a:endParaRPr/>
          </a:p>
          <a:p>
            <a:pPr indent="0" lvl="0" marL="0" rtl="0" algn="l">
              <a:spcBef>
                <a:spcPts val="1200"/>
              </a:spcBef>
              <a:spcAft>
                <a:spcPts val="0"/>
              </a:spcAft>
              <a:buClr>
                <a:schemeClr val="dk1"/>
              </a:buClr>
              <a:buSzPct val="61111"/>
              <a:buFont typeface="Arial"/>
              <a:buNone/>
            </a:pPr>
            <a:r>
              <a:rPr lang="id"/>
              <a:t>title,year(HireDate) - year(birthdate) as hired_age,</a:t>
            </a:r>
            <a:endParaRPr/>
          </a:p>
          <a:p>
            <a:pPr indent="0" lvl="0" marL="0" rtl="0" algn="l">
              <a:spcBef>
                <a:spcPts val="1200"/>
              </a:spcBef>
              <a:spcAft>
                <a:spcPts val="0"/>
              </a:spcAft>
              <a:buNone/>
            </a:pPr>
            <a:r>
              <a:rPr lang="id"/>
              <a:t>city,country</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rPr lang="id"/>
              <a:t>Tables: orders, employees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45025"/>
            <a:ext cx="6377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Employee Analysis</a:t>
            </a:r>
            <a:endParaRPr/>
          </a:p>
        </p:txBody>
      </p:sp>
      <p:sp>
        <p:nvSpPr>
          <p:cNvPr id="134" name="Google Shape;13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5" name="Google Shape;135;p21"/>
          <p:cNvPicPr preferRelativeResize="0"/>
          <p:nvPr/>
        </p:nvPicPr>
        <p:blipFill>
          <a:blip r:embed="rId3">
            <a:alphaModFix/>
          </a:blip>
          <a:stretch>
            <a:fillRect/>
          </a:stretch>
        </p:blipFill>
        <p:spPr>
          <a:xfrm>
            <a:off x="659863" y="1500188"/>
            <a:ext cx="6943725" cy="2447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45025"/>
            <a:ext cx="6377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Employee Analysis</a:t>
            </a:r>
            <a:endParaRPr/>
          </a:p>
        </p:txBody>
      </p:sp>
      <p:sp>
        <p:nvSpPr>
          <p:cNvPr id="141" name="Google Shape;14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id" sz="1500"/>
              <a:t>There are 9 employees in Northwind with 6 Sales Representatives and most of them come from USA and UK.</a:t>
            </a:r>
            <a:endParaRPr sz="1500"/>
          </a:p>
          <a:p>
            <a:pPr indent="-323850" lvl="0" marL="457200" rtl="0" algn="l">
              <a:spcBef>
                <a:spcPts val="0"/>
              </a:spcBef>
              <a:spcAft>
                <a:spcPts val="0"/>
              </a:spcAft>
              <a:buSzPts val="1500"/>
              <a:buChar char="-"/>
            </a:pPr>
            <a:r>
              <a:rPr lang="id" sz="1500"/>
              <a:t>Among all the employees, Margaret Peacock has the most orders.</a:t>
            </a:r>
            <a:endParaRPr sz="1500"/>
          </a:p>
          <a:p>
            <a:pPr indent="-323850" lvl="0" marL="457200" rtl="0" algn="l">
              <a:spcBef>
                <a:spcPts val="0"/>
              </a:spcBef>
              <a:spcAft>
                <a:spcPts val="0"/>
              </a:spcAft>
              <a:buSzPts val="1500"/>
              <a:buChar char="-"/>
            </a:pPr>
            <a:r>
              <a:rPr lang="id" sz="1500"/>
              <a:t>Ironically, the Sales Manager has the least amount of sales.</a:t>
            </a:r>
            <a:endParaRPr sz="1500"/>
          </a:p>
          <a:p>
            <a:pPr indent="-323850" lvl="0" marL="457200" rtl="0" algn="l">
              <a:spcBef>
                <a:spcPts val="0"/>
              </a:spcBef>
              <a:spcAft>
                <a:spcPts val="0"/>
              </a:spcAft>
              <a:buSzPts val="1500"/>
              <a:buChar char="-"/>
            </a:pPr>
            <a:r>
              <a:rPr lang="id" sz="1500"/>
              <a:t>Anne Dodsworth and Michael Suyama performed rather poorly compared to the top 3 performers.</a:t>
            </a:r>
            <a:endParaRPr sz="1500"/>
          </a:p>
        </p:txBody>
      </p:sp>
      <p:pic>
        <p:nvPicPr>
          <p:cNvPr id="142" name="Google Shape;142;p22"/>
          <p:cNvPicPr preferRelativeResize="0"/>
          <p:nvPr/>
        </p:nvPicPr>
        <p:blipFill>
          <a:blip r:embed="rId3">
            <a:alphaModFix/>
          </a:blip>
          <a:stretch>
            <a:fillRect/>
          </a:stretch>
        </p:blipFill>
        <p:spPr>
          <a:xfrm>
            <a:off x="1600200" y="2823400"/>
            <a:ext cx="5943600" cy="1876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45025"/>
            <a:ext cx="6377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Employee Analysis - Recommendation</a:t>
            </a:r>
            <a:endParaRPr/>
          </a:p>
        </p:txBody>
      </p:sp>
      <p:sp>
        <p:nvSpPr>
          <p:cNvPr id="148" name="Google Shape;14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The uneven distribution of the number of orders by each employees can mean that Northwind needs to train poor employees more or do employee appraisal.</a:t>
            </a:r>
            <a:endParaRPr/>
          </a:p>
          <a:p>
            <a:pPr indent="-342900" lvl="0" marL="457200" rtl="0" algn="l">
              <a:spcBef>
                <a:spcPts val="0"/>
              </a:spcBef>
              <a:spcAft>
                <a:spcPts val="0"/>
              </a:spcAft>
              <a:buSzPts val="1800"/>
              <a:buChar char="-"/>
            </a:pPr>
            <a:r>
              <a:rPr lang="id"/>
              <a:t>Top employees need to be rewarded for them to keep up the good work.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0"/>
          <p:cNvSpPr txBox="1"/>
          <p:nvPr>
            <p:ph type="title"/>
          </p:nvPr>
        </p:nvSpPr>
        <p:spPr>
          <a:xfrm>
            <a:off x="311700" y="445025"/>
            <a:ext cx="6377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Product Analysis</a:t>
            </a:r>
            <a:endParaRPr/>
          </a:p>
        </p:txBody>
      </p:sp>
      <p:sp>
        <p:nvSpPr>
          <p:cNvPr id="59" name="Google Shape;59;p1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id"/>
              <a:t>Objective: Analyse the discontinued products’ potential; who to sell it to and potential revenue we can get.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id"/>
              <a:t>Data:  a.productid, a.productname, a.unitsinstock, a.discontinued,</a:t>
            </a:r>
            <a:endParaRPr/>
          </a:p>
          <a:p>
            <a:pPr indent="0" lvl="0" marL="0" rtl="0" algn="l">
              <a:spcBef>
                <a:spcPts val="1200"/>
              </a:spcBef>
              <a:spcAft>
                <a:spcPts val="0"/>
              </a:spcAft>
              <a:buClr>
                <a:schemeClr val="dk1"/>
              </a:buClr>
              <a:buSzPct val="61111"/>
              <a:buFont typeface="Arial"/>
              <a:buNone/>
            </a:pPr>
            <a:r>
              <a:rPr lang="id"/>
              <a:t>b.orderid, b.unitprice, b.quantity, b.discount,</a:t>
            </a:r>
            <a:endParaRPr/>
          </a:p>
          <a:p>
            <a:pPr indent="0" lvl="0" marL="0" rtl="0" algn="l">
              <a:spcBef>
                <a:spcPts val="1200"/>
              </a:spcBef>
              <a:spcAft>
                <a:spcPts val="0"/>
              </a:spcAft>
              <a:buClr>
                <a:schemeClr val="dk1"/>
              </a:buClr>
              <a:buSzPct val="61111"/>
              <a:buFont typeface="Arial"/>
              <a:buNone/>
            </a:pPr>
            <a:r>
              <a:rPr lang="id"/>
              <a:t>c.customerid,</a:t>
            </a:r>
            <a:endParaRPr/>
          </a:p>
          <a:p>
            <a:pPr indent="0" lvl="0" marL="0" rtl="0" algn="l">
              <a:spcBef>
                <a:spcPts val="1200"/>
              </a:spcBef>
              <a:spcAft>
                <a:spcPts val="0"/>
              </a:spcAft>
              <a:buClr>
                <a:schemeClr val="dk1"/>
              </a:buClr>
              <a:buSzPct val="61111"/>
              <a:buFont typeface="Arial"/>
              <a:buNone/>
            </a:pPr>
            <a:r>
              <a:rPr lang="id"/>
              <a:t>d.companyname, d.contactname, d.phone</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rPr lang="id"/>
              <a:t>Tables: products, order details, orders, customers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1"/>
          <p:cNvSpPr txBox="1"/>
          <p:nvPr>
            <p:ph type="title"/>
          </p:nvPr>
        </p:nvSpPr>
        <p:spPr>
          <a:xfrm>
            <a:off x="311700" y="445025"/>
            <a:ext cx="6377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id"/>
              <a:t>Product Analysis</a:t>
            </a:r>
            <a:endParaRPr/>
          </a:p>
          <a:p>
            <a:pPr indent="0" lvl="0" marL="0" rtl="0" algn="l">
              <a:spcBef>
                <a:spcPts val="0"/>
              </a:spcBef>
              <a:spcAft>
                <a:spcPts val="0"/>
              </a:spcAft>
              <a:buNone/>
            </a:pPr>
            <a:r>
              <a:t/>
            </a:r>
            <a:endParaRPr/>
          </a:p>
        </p:txBody>
      </p:sp>
      <p:pic>
        <p:nvPicPr>
          <p:cNvPr id="65" name="Google Shape;65;p11"/>
          <p:cNvPicPr preferRelativeResize="0"/>
          <p:nvPr/>
        </p:nvPicPr>
        <p:blipFill>
          <a:blip r:embed="rId3">
            <a:alphaModFix/>
          </a:blip>
          <a:stretch>
            <a:fillRect/>
          </a:stretch>
        </p:blipFill>
        <p:spPr>
          <a:xfrm>
            <a:off x="1152525" y="917450"/>
            <a:ext cx="6838950" cy="3819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ph type="title"/>
          </p:nvPr>
        </p:nvSpPr>
        <p:spPr>
          <a:xfrm>
            <a:off x="311700" y="445025"/>
            <a:ext cx="6377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id"/>
              <a:t>Product Analysis</a:t>
            </a:r>
            <a:endParaRPr/>
          </a:p>
          <a:p>
            <a:pPr indent="0" lvl="0" marL="0" rtl="0" algn="l">
              <a:spcBef>
                <a:spcPts val="0"/>
              </a:spcBef>
              <a:spcAft>
                <a:spcPts val="0"/>
              </a:spcAft>
              <a:buNone/>
            </a:pPr>
            <a:r>
              <a:t/>
            </a:r>
            <a:endParaRPr/>
          </a:p>
        </p:txBody>
      </p:sp>
      <p:sp>
        <p:nvSpPr>
          <p:cNvPr id="71" name="Google Shape;71;p1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There are discontinued products with stocks &gt; 0.</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id"/>
              <a:t>Discontinued products can cause loss for Northwind, thus, we need to know the potential customers to sell these stocks to.</a:t>
            </a:r>
            <a:endParaRPr/>
          </a:p>
          <a:p>
            <a:pPr indent="-342900" lvl="0" marL="457200" rtl="0" algn="l">
              <a:spcBef>
                <a:spcPts val="0"/>
              </a:spcBef>
              <a:spcAft>
                <a:spcPts val="0"/>
              </a:spcAft>
              <a:buSzPts val="1800"/>
              <a:buChar char="-"/>
            </a:pPr>
            <a:r>
              <a:rPr lang="id"/>
              <a:t>The most potential customers are those who have bought the same products in the past.</a:t>
            </a:r>
            <a:endParaRPr/>
          </a:p>
        </p:txBody>
      </p:sp>
      <p:pic>
        <p:nvPicPr>
          <p:cNvPr id="72" name="Google Shape;72;p12"/>
          <p:cNvPicPr preferRelativeResize="0"/>
          <p:nvPr/>
        </p:nvPicPr>
        <p:blipFill rotWithShape="1">
          <a:blip r:embed="rId3">
            <a:alphaModFix/>
          </a:blip>
          <a:srcRect b="81264" l="0" r="49703" t="0"/>
          <a:stretch/>
        </p:blipFill>
        <p:spPr>
          <a:xfrm>
            <a:off x="899800" y="1541750"/>
            <a:ext cx="2369270" cy="1030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3"/>
          <p:cNvSpPr txBox="1"/>
          <p:nvPr>
            <p:ph type="title"/>
          </p:nvPr>
        </p:nvSpPr>
        <p:spPr>
          <a:xfrm>
            <a:off x="311700" y="445025"/>
            <a:ext cx="6377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Product Analysis</a:t>
            </a:r>
            <a:endParaRPr/>
          </a:p>
        </p:txBody>
      </p:sp>
      <p:sp>
        <p:nvSpPr>
          <p:cNvPr id="78" name="Google Shape;78;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Historically, among the discontinued products, the Mishi Kobe Niku has the least order, thus it might need higher discount rate than others to be sold off, especially since it’s also quite pricey compared to other products.</a:t>
            </a:r>
            <a:endParaRPr/>
          </a:p>
        </p:txBody>
      </p:sp>
      <p:pic>
        <p:nvPicPr>
          <p:cNvPr id="79" name="Google Shape;79;p13"/>
          <p:cNvPicPr preferRelativeResize="0"/>
          <p:nvPr/>
        </p:nvPicPr>
        <p:blipFill rotWithShape="1">
          <a:blip r:embed="rId3">
            <a:alphaModFix/>
          </a:blip>
          <a:srcRect b="40699" l="0" r="0" t="19126"/>
          <a:stretch/>
        </p:blipFill>
        <p:spPr>
          <a:xfrm>
            <a:off x="520025" y="2527425"/>
            <a:ext cx="3775971" cy="2127827"/>
          </a:xfrm>
          <a:prstGeom prst="rect">
            <a:avLst/>
          </a:prstGeom>
          <a:noFill/>
          <a:ln>
            <a:noFill/>
          </a:ln>
        </p:spPr>
      </p:pic>
      <p:pic>
        <p:nvPicPr>
          <p:cNvPr id="80" name="Google Shape;80;p13"/>
          <p:cNvPicPr preferRelativeResize="0"/>
          <p:nvPr/>
        </p:nvPicPr>
        <p:blipFill rotWithShape="1">
          <a:blip r:embed="rId3">
            <a:alphaModFix/>
          </a:blip>
          <a:srcRect b="0" l="0" r="0" t="58106"/>
          <a:stretch/>
        </p:blipFill>
        <p:spPr>
          <a:xfrm>
            <a:off x="4875329" y="2481875"/>
            <a:ext cx="3775971" cy="2218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4"/>
          <p:cNvSpPr txBox="1"/>
          <p:nvPr>
            <p:ph type="title"/>
          </p:nvPr>
        </p:nvSpPr>
        <p:spPr>
          <a:xfrm>
            <a:off x="311700" y="445025"/>
            <a:ext cx="6377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Product Analysis - Recommendation</a:t>
            </a:r>
            <a:endParaRPr/>
          </a:p>
        </p:txBody>
      </p:sp>
      <p:sp>
        <p:nvSpPr>
          <p:cNvPr id="86" name="Google Shape;8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Northwind can offer these discontinued products to companies with the highest sales per product since they’re the most likely to buy.</a:t>
            </a:r>
            <a:endParaRPr/>
          </a:p>
          <a:p>
            <a:pPr indent="-342900" lvl="0" marL="457200" rtl="0" algn="l">
              <a:spcBef>
                <a:spcPts val="0"/>
              </a:spcBef>
              <a:spcAft>
                <a:spcPts val="0"/>
              </a:spcAft>
              <a:buSzPts val="1800"/>
              <a:buChar char="-"/>
            </a:pPr>
            <a:r>
              <a:rPr lang="id"/>
              <a:t>This way, Northwind can gain revenue from these sales.</a:t>
            </a:r>
            <a:endParaRPr/>
          </a:p>
        </p:txBody>
      </p:sp>
      <p:pic>
        <p:nvPicPr>
          <p:cNvPr id="87" name="Google Shape;87;p14"/>
          <p:cNvPicPr preferRelativeResize="0"/>
          <p:nvPr/>
        </p:nvPicPr>
        <p:blipFill>
          <a:blip r:embed="rId3">
            <a:alphaModFix/>
          </a:blip>
          <a:stretch>
            <a:fillRect/>
          </a:stretch>
        </p:blipFill>
        <p:spPr>
          <a:xfrm>
            <a:off x="2292900" y="2291900"/>
            <a:ext cx="4751950" cy="2276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5"/>
          <p:cNvSpPr txBox="1"/>
          <p:nvPr>
            <p:ph type="title"/>
          </p:nvPr>
        </p:nvSpPr>
        <p:spPr>
          <a:xfrm>
            <a:off x="311700" y="445025"/>
            <a:ext cx="6377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Customer Analysis</a:t>
            </a:r>
            <a:endParaRPr/>
          </a:p>
        </p:txBody>
      </p:sp>
      <p:sp>
        <p:nvSpPr>
          <p:cNvPr id="93" name="Google Shape;9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id"/>
              <a:t>Customer Analysis</a:t>
            </a:r>
            <a:endParaRPr/>
          </a:p>
          <a:p>
            <a:pPr indent="0" lvl="0" marL="0" rtl="0" algn="l">
              <a:spcBef>
                <a:spcPts val="1200"/>
              </a:spcBef>
              <a:spcAft>
                <a:spcPts val="0"/>
              </a:spcAft>
              <a:buClr>
                <a:schemeClr val="dk1"/>
              </a:buClr>
              <a:buSzPct val="61111"/>
              <a:buFont typeface="Arial"/>
              <a:buNone/>
            </a:pPr>
            <a:r>
              <a:rPr lang="id"/>
              <a:t>Objective: Analyse who our top customers are over 3 years for loyalty programs.</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id"/>
              <a:t>Data: b.orderid, b.unitprice*b.quantity sales,</a:t>
            </a:r>
            <a:endParaRPr/>
          </a:p>
          <a:p>
            <a:pPr indent="0" lvl="0" marL="0" rtl="0" algn="l">
              <a:spcBef>
                <a:spcPts val="1200"/>
              </a:spcBef>
              <a:spcAft>
                <a:spcPts val="0"/>
              </a:spcAft>
              <a:buClr>
                <a:schemeClr val="dk1"/>
              </a:buClr>
              <a:buSzPct val="61111"/>
              <a:buFont typeface="Arial"/>
              <a:buNone/>
            </a:pPr>
            <a:r>
              <a:rPr lang="id"/>
              <a:t>c.customerid, cast(c.orderdate as date) orderdate, year(cast(c.orderdate as date)) orderyear,</a:t>
            </a:r>
            <a:endParaRPr/>
          </a:p>
          <a:p>
            <a:pPr indent="0" lvl="0" marL="0" rtl="0" algn="l">
              <a:spcBef>
                <a:spcPts val="1200"/>
              </a:spcBef>
              <a:spcAft>
                <a:spcPts val="0"/>
              </a:spcAft>
              <a:buClr>
                <a:schemeClr val="dk1"/>
              </a:buClr>
              <a:buSzPct val="61111"/>
              <a:buFont typeface="Arial"/>
              <a:buNone/>
            </a:pPr>
            <a:r>
              <a:rPr lang="id"/>
              <a:t>d.companyname, d.city, d.country</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rPr lang="id"/>
              <a:t>Tables: order details, orders, customers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txBox="1"/>
          <p:nvPr>
            <p:ph type="title"/>
          </p:nvPr>
        </p:nvSpPr>
        <p:spPr>
          <a:xfrm>
            <a:off x="311700" y="445025"/>
            <a:ext cx="6377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id"/>
              <a:t>Customer Analysis</a:t>
            </a:r>
            <a:endParaRPr/>
          </a:p>
          <a:p>
            <a:pPr indent="0" lvl="0" marL="0" rtl="0" algn="l">
              <a:spcBef>
                <a:spcPts val="0"/>
              </a:spcBef>
              <a:spcAft>
                <a:spcPts val="0"/>
              </a:spcAft>
              <a:buNone/>
            </a:pPr>
            <a:r>
              <a:t/>
            </a:r>
            <a:endParaRPr/>
          </a:p>
        </p:txBody>
      </p:sp>
      <p:sp>
        <p:nvSpPr>
          <p:cNvPr id="99" name="Google Shape;9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16"/>
          <p:cNvPicPr preferRelativeResize="0"/>
          <p:nvPr/>
        </p:nvPicPr>
        <p:blipFill>
          <a:blip r:embed="rId3">
            <a:alphaModFix/>
          </a:blip>
          <a:stretch>
            <a:fillRect/>
          </a:stretch>
        </p:blipFill>
        <p:spPr>
          <a:xfrm>
            <a:off x="1100125" y="1275300"/>
            <a:ext cx="6943725" cy="3371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311700" y="445025"/>
            <a:ext cx="6377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Customer Analysis</a:t>
            </a:r>
            <a:endParaRPr/>
          </a:p>
        </p:txBody>
      </p:sp>
      <p:sp>
        <p:nvSpPr>
          <p:cNvPr id="106" name="Google Shape;10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Throughout 1996 - 1998, Northwind’s top 10 customers have increasing sales but only two  customers consistently stay in the top 10 list, who are Save-a-lot-Markets and Rattlesnake, meaning that there is still room for improvement.</a:t>
            </a:r>
            <a:endParaRPr/>
          </a:p>
        </p:txBody>
      </p:sp>
      <p:pic>
        <p:nvPicPr>
          <p:cNvPr id="107" name="Google Shape;107;p17"/>
          <p:cNvPicPr preferRelativeResize="0"/>
          <p:nvPr/>
        </p:nvPicPr>
        <p:blipFill>
          <a:blip r:embed="rId3">
            <a:alphaModFix/>
          </a:blip>
          <a:stretch>
            <a:fillRect/>
          </a:stretch>
        </p:blipFill>
        <p:spPr>
          <a:xfrm>
            <a:off x="2074325" y="2513300"/>
            <a:ext cx="4691276" cy="233811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0A9079"/>
      </a:accent1>
      <a:accent2>
        <a:srgbClr val="2862C3"/>
      </a:accent2>
      <a:accent3>
        <a:srgbClr val="FFE604"/>
      </a:accent3>
      <a:accent4>
        <a:srgbClr val="84D5C6"/>
      </a:accent4>
      <a:accent5>
        <a:srgbClr val="A1B8E2"/>
      </a:accent5>
      <a:accent6>
        <a:srgbClr val="F5EC9E"/>
      </a:accent6>
      <a:hlink>
        <a:srgbClr val="2862C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