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0"/>
  </p:notesMasterIdLst>
  <p:sldIdLst>
    <p:sldId id="256" r:id="rId2"/>
    <p:sldId id="260" r:id="rId3"/>
    <p:sldId id="261" r:id="rId4"/>
    <p:sldId id="264" r:id="rId5"/>
    <p:sldId id="296" r:id="rId6"/>
    <p:sldId id="265" r:id="rId7"/>
    <p:sldId id="297" r:id="rId8"/>
    <p:sldId id="267" r:id="rId9"/>
    <p:sldId id="298" r:id="rId10"/>
    <p:sldId id="299" r:id="rId11"/>
    <p:sldId id="300" r:id="rId12"/>
    <p:sldId id="301" r:id="rId13"/>
    <p:sldId id="302" r:id="rId14"/>
    <p:sldId id="303" r:id="rId15"/>
    <p:sldId id="304" r:id="rId16"/>
    <p:sldId id="305" r:id="rId17"/>
    <p:sldId id="306" r:id="rId18"/>
    <p:sldId id="278" r:id="rId19"/>
  </p:sldIdLst>
  <p:sldSz cx="9144000" cy="5143500" type="screen16x9"/>
  <p:notesSz cx="6858000" cy="9144000"/>
  <p:embeddedFontLst>
    <p:embeddedFont>
      <p:font typeface="Titillium Web ExtraLight" panose="020B0604020202020204" charset="0"/>
      <p:regular r:id="rId21"/>
      <p:bold r:id="rId22"/>
      <p:italic r:id="rId23"/>
      <p:boldItalic r:id="rId24"/>
    </p:embeddedFont>
    <p:embeddedFont>
      <p:font typeface="Titillium Web"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8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04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292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89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555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027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781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771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220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42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647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AVIATION DATA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r>
              <a:rPr lang="en" sz="2400" dirty="0" smtClean="0">
                <a:solidFill>
                  <a:schemeClr val="bg1"/>
                </a:solidFill>
                <a:latin typeface="Titillium Web" panose="020B0604020202020204" charset="0"/>
              </a:rPr>
              <a:t>Aircraft Accidents at different Phases of Flight</a:t>
            </a:r>
            <a:endParaRPr lang="en-US" sz="2400" dirty="0">
              <a:solidFill>
                <a:schemeClr val="bg1"/>
              </a:solidFill>
              <a:latin typeface="Titillium Web" panose="020B0604020202020204" charset="0"/>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FFFFFF"/>
                </a:solidFill>
                <a:effectLst/>
                <a:uLnTx/>
                <a:uFillTx/>
                <a:latin typeface="Titillium Web"/>
                <a:sym typeface="Titillium Web"/>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400" b="0" i="0" u="none" strike="noStrike" kern="0" cap="none" spc="0" normalizeH="0" baseline="0" noProof="0">
              <a:ln>
                <a:noFill/>
              </a:ln>
              <a:solidFill>
                <a:srgbClr val="FFFFFF"/>
              </a:solidFill>
              <a:effectLst/>
              <a:uLnTx/>
              <a:uFillTx/>
              <a:latin typeface="Titillium Web"/>
              <a:sym typeface="Titillium Web"/>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75" y="936000"/>
            <a:ext cx="6978725" cy="394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658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82250" y="1565400"/>
            <a:ext cx="4316950" cy="2741700"/>
          </a:xfrm>
          <a:prstGeom prst="rect">
            <a:avLst/>
          </a:prstGeom>
        </p:spPr>
        <p:txBody>
          <a:bodyPr spcFirstLastPara="1" wrap="square" lIns="91425" tIns="91425" rIns="91425" bIns="91425" anchor="t" anchorCtr="0">
            <a:noAutofit/>
          </a:bodyPr>
          <a:lstStyle/>
          <a:p>
            <a:pPr indent="-457200" algn="l"/>
            <a:r>
              <a:rPr lang="en-US" sz="2000" dirty="0" smtClean="0"/>
              <a:t>Accidents are more likely to happen at the Landing and Takeoff phases of flight.</a:t>
            </a:r>
          </a:p>
          <a:p>
            <a:pPr marL="0" indent="0" algn="l">
              <a:buNone/>
            </a:pPr>
            <a:endParaRPr lang="en-US" sz="2000" dirty="0" smtClean="0"/>
          </a:p>
          <a:p>
            <a:pPr indent="-457200" algn="l"/>
            <a:r>
              <a:rPr lang="en-US" sz="2000" dirty="0" smtClean="0"/>
              <a:t>However, few </a:t>
            </a:r>
            <a:r>
              <a:rPr lang="en-US" sz="2000" dirty="0" smtClean="0"/>
              <a:t>accidents in the </a:t>
            </a:r>
            <a:r>
              <a:rPr lang="en-US" sz="2000" dirty="0" smtClean="0"/>
              <a:t>Landing </a:t>
            </a:r>
            <a:r>
              <a:rPr lang="en-US" sz="2000" dirty="0" smtClean="0"/>
              <a:t>and Takeoff phase result in fatalities.</a:t>
            </a:r>
            <a:endParaRPr sz="2000"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FFFFFF"/>
                </a:solidFill>
                <a:effectLst/>
                <a:uLnTx/>
                <a:uFillTx/>
                <a:latin typeface="Titillium Web"/>
                <a:sym typeface="Titillium Web"/>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400" b="0" i="0" u="none" strike="noStrike" kern="0" cap="none" spc="0" normalizeH="0" baseline="0" noProof="0">
              <a:ln>
                <a:noFill/>
              </a:ln>
              <a:solidFill>
                <a:srgbClr val="FFFFFF"/>
              </a:solidFill>
              <a:effectLst/>
              <a:uLnTx/>
              <a:uFillTx/>
              <a:latin typeface="Titillium Web"/>
              <a:sym typeface="Titillium Web"/>
            </a:endParaRPr>
          </a:p>
        </p:txBody>
      </p:sp>
      <p:sp>
        <p:nvSpPr>
          <p:cNvPr id="2" name="TextBox 1"/>
          <p:cNvSpPr txBox="1"/>
          <p:nvPr/>
        </p:nvSpPr>
        <p:spPr>
          <a:xfrm>
            <a:off x="451500" y="183600"/>
            <a:ext cx="8413775" cy="461665"/>
          </a:xfrm>
          <a:prstGeom prst="rect">
            <a:avLst/>
          </a:prstGeom>
          <a:noFill/>
        </p:spPr>
        <p:txBody>
          <a:bodyPr wrap="square" rtlCol="0">
            <a:spAutoFit/>
          </a:bodyPr>
          <a:lstStyle/>
          <a:p>
            <a:pPr lvl="0"/>
            <a:r>
              <a:rPr lang="en" sz="2400" dirty="0">
                <a:solidFill>
                  <a:schemeClr val="bg1"/>
                </a:solidFill>
                <a:latin typeface="Titillium Web" panose="020B0604020202020204" charset="0"/>
              </a:rPr>
              <a:t>Aircraft Accidents at different Phases of Flight</a:t>
            </a:r>
            <a:endParaRPr kumimoji="0" lang="en-US" sz="2400" b="0" i="0" u="none" strike="noStrike" kern="0" cap="none" spc="0" normalizeH="0" baseline="0" noProof="0" dirty="0">
              <a:ln>
                <a:noFill/>
              </a:ln>
              <a:solidFill>
                <a:srgbClr val="FFFFFF"/>
              </a:solidFill>
              <a:effectLst/>
              <a:uLnTx/>
              <a:uFillTx/>
              <a:latin typeface="Titillium Web" panose="020B0604020202020204" charset="0"/>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200" y="1533001"/>
            <a:ext cx="4489187" cy="3093000"/>
          </a:xfrm>
          <a:prstGeom prst="rect">
            <a:avLst/>
          </a:prstGeom>
        </p:spPr>
      </p:pic>
    </p:spTree>
    <p:extLst>
      <p:ext uri="{BB962C8B-B14F-4D97-AF65-F5344CB8AC3E}">
        <p14:creationId xmlns:p14="http://schemas.microsoft.com/office/powerpoint/2010/main" val="189455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r>
              <a:rPr lang="en" sz="2400" dirty="0" smtClean="0">
                <a:solidFill>
                  <a:schemeClr val="bg1"/>
                </a:solidFill>
                <a:latin typeface="Titillium Web" panose="020B0604020202020204" charset="0"/>
              </a:rPr>
              <a:t>Aircraft Accidents at different Phases of Flight</a:t>
            </a:r>
            <a:endParaRPr lang="en-US" sz="2400" dirty="0">
              <a:solidFill>
                <a:schemeClr val="bg1"/>
              </a:solidFill>
              <a:latin typeface="Titillium Web" panose="020B0604020202020204" charset="0"/>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FFFFFF"/>
                </a:solidFill>
                <a:effectLst/>
                <a:uLnTx/>
                <a:uFillTx/>
                <a:latin typeface="Titillium Web"/>
                <a:sym typeface="Titillium Web"/>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400" b="0" i="0" u="none" strike="noStrike" kern="0" cap="none" spc="0" normalizeH="0" baseline="0" noProof="0">
              <a:ln>
                <a:noFill/>
              </a:ln>
              <a:solidFill>
                <a:srgbClr val="FFFFFF"/>
              </a:solidFill>
              <a:effectLst/>
              <a:uLnTx/>
              <a:uFillTx/>
              <a:latin typeface="Titillium Web"/>
              <a:sym typeface="Titillium Web"/>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75" y="993600"/>
            <a:ext cx="7934400" cy="385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4974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82249" y="1565400"/>
            <a:ext cx="8783025" cy="3136200"/>
          </a:xfrm>
          <a:prstGeom prst="rect">
            <a:avLst/>
          </a:prstGeom>
        </p:spPr>
        <p:txBody>
          <a:bodyPr spcFirstLastPara="1" wrap="square" lIns="91425" tIns="91425" rIns="91425" bIns="91425" anchor="t" anchorCtr="0">
            <a:noAutofit/>
          </a:bodyPr>
          <a:lstStyle/>
          <a:p>
            <a:pPr marL="342900" indent="-342900" algn="l"/>
            <a:r>
              <a:rPr lang="en-US" sz="2000" dirty="0" smtClean="0"/>
              <a:t>In addition to most accidents occurring at Landing and Takeoff, most  of the accidents in this phase cause substantial damage to the aircraft.</a:t>
            </a:r>
          </a:p>
          <a:p>
            <a:pPr marL="0" indent="0" algn="l">
              <a:buNone/>
            </a:pPr>
            <a:endParaRPr lang="en-US" sz="2000" dirty="0" smtClean="0"/>
          </a:p>
          <a:p>
            <a:pPr indent="-457200" algn="l"/>
            <a:r>
              <a:rPr lang="en-US" sz="2000" dirty="0"/>
              <a:t>For </a:t>
            </a:r>
            <a:r>
              <a:rPr lang="en-US" sz="2000" dirty="0" smtClean="0"/>
              <a:t>phases </a:t>
            </a:r>
            <a:r>
              <a:rPr lang="en-US" sz="2000" dirty="0"/>
              <a:t>that have </a:t>
            </a:r>
            <a:r>
              <a:rPr lang="en-US" sz="2000" dirty="0" smtClean="0"/>
              <a:t>higher risks </a:t>
            </a:r>
            <a:r>
              <a:rPr lang="en-US" sz="2000" dirty="0"/>
              <a:t>of having fatalities (Cruise, Maneuvering), the aircrafts tend to be destroyed in the event of an accident.</a:t>
            </a:r>
            <a:endParaRPr sz="2000"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FFFFFF"/>
                </a:solidFill>
                <a:effectLst/>
                <a:uLnTx/>
                <a:uFillTx/>
                <a:latin typeface="Titillium Web"/>
                <a:sym typeface="Titillium Web"/>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400" b="0" i="0" u="none" strike="noStrike" kern="0" cap="none" spc="0" normalizeH="0" baseline="0" noProof="0">
              <a:ln>
                <a:noFill/>
              </a:ln>
              <a:solidFill>
                <a:srgbClr val="FFFFFF"/>
              </a:solidFill>
              <a:effectLst/>
              <a:uLnTx/>
              <a:uFillTx/>
              <a:latin typeface="Titillium Web"/>
              <a:sym typeface="Titillium Web"/>
            </a:endParaRPr>
          </a:p>
        </p:txBody>
      </p:sp>
      <p:sp>
        <p:nvSpPr>
          <p:cNvPr id="2" name="TextBox 1"/>
          <p:cNvSpPr txBox="1"/>
          <p:nvPr/>
        </p:nvSpPr>
        <p:spPr>
          <a:xfrm>
            <a:off x="451500" y="183600"/>
            <a:ext cx="84137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0" i="0" u="none" strike="noStrike" kern="0" cap="none" spc="0" normalizeH="0" baseline="0" noProof="0" dirty="0">
                <a:ln>
                  <a:noFill/>
                </a:ln>
                <a:solidFill>
                  <a:srgbClr val="FFFFFF"/>
                </a:solidFill>
                <a:effectLst/>
                <a:uLnTx/>
                <a:uFillTx/>
                <a:latin typeface="Titillium Web" panose="020B0604020202020204" charset="0"/>
                <a:cs typeface="Arial"/>
                <a:sym typeface="Arial"/>
              </a:rPr>
              <a:t>Aircraft Accidents at different Phases of Flight</a:t>
            </a:r>
            <a:endParaRPr kumimoji="0" lang="en-US" sz="2400" b="0" i="0" u="none" strike="noStrike" kern="0" cap="none" spc="0" normalizeH="0" baseline="0" noProof="0" dirty="0">
              <a:ln>
                <a:noFill/>
              </a:ln>
              <a:solidFill>
                <a:srgbClr val="FFFFFF"/>
              </a:solidFill>
              <a:effectLst/>
              <a:uLnTx/>
              <a:uFillTx/>
              <a:latin typeface="Titillium Web" panose="020B0604020202020204" charset="0"/>
              <a:cs typeface="Arial"/>
              <a:sym typeface="Arial"/>
            </a:endParaRPr>
          </a:p>
        </p:txBody>
      </p:sp>
    </p:spTree>
    <p:extLst>
      <p:ext uri="{BB962C8B-B14F-4D97-AF65-F5344CB8AC3E}">
        <p14:creationId xmlns:p14="http://schemas.microsoft.com/office/powerpoint/2010/main" val="330336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r>
              <a:rPr lang="en" sz="2400" dirty="0" smtClean="0">
                <a:solidFill>
                  <a:schemeClr val="bg1"/>
                </a:solidFill>
                <a:latin typeface="Titillium Web" panose="020B0604020202020204" charset="0"/>
              </a:rPr>
              <a:t>Number of Engines in an Aircraft Vs Fatal Accidents</a:t>
            </a:r>
            <a:endParaRPr lang="en-US" sz="2400" dirty="0">
              <a:solidFill>
                <a:schemeClr val="bg1"/>
              </a:solidFill>
              <a:latin typeface="Titillium Web" panose="020B0604020202020204" charset="0"/>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FFFFFF"/>
                </a:solidFill>
                <a:effectLst/>
                <a:uLnTx/>
                <a:uFillTx/>
                <a:latin typeface="Titillium Web"/>
                <a:sym typeface="Titillium Web"/>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400" b="0" i="0" u="none" strike="noStrike" kern="0" cap="none" spc="0" normalizeH="0" baseline="0" noProof="0">
              <a:ln>
                <a:noFill/>
              </a:ln>
              <a:solidFill>
                <a:srgbClr val="FFFFFF"/>
              </a:solidFill>
              <a:effectLst/>
              <a:uLnTx/>
              <a:uFillTx/>
              <a:latin typeface="Titillium Web"/>
              <a:sym typeface="Titillium Web"/>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24" y="1119600"/>
            <a:ext cx="4914001" cy="3520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6094800" y="1248784"/>
            <a:ext cx="2883600" cy="1323439"/>
          </a:xfrm>
          <a:prstGeom prst="rect">
            <a:avLst/>
          </a:prstGeom>
          <a:noFill/>
        </p:spPr>
        <p:txBody>
          <a:bodyPr wrap="square" rtlCol="0">
            <a:spAutoFit/>
          </a:bodyPr>
          <a:lstStyle/>
          <a:p>
            <a:pPr marL="285750" indent="-285750">
              <a:buClr>
                <a:schemeClr val="accent2"/>
              </a:buClr>
              <a:buSzPct val="150000"/>
              <a:buFont typeface="Arial" panose="020B0604020202020204" pitchFamily="34" charset="0"/>
              <a:buChar char="▫"/>
            </a:pPr>
            <a:r>
              <a:rPr lang="en-US" sz="2000" dirty="0" smtClean="0">
                <a:solidFill>
                  <a:schemeClr val="bg1"/>
                </a:solidFill>
                <a:latin typeface="Titillium Web" panose="020B0604020202020204" charset="0"/>
              </a:rPr>
              <a:t>The highest number of fatal injuries </a:t>
            </a:r>
            <a:r>
              <a:rPr lang="en-US" sz="2000" dirty="0" smtClean="0">
                <a:solidFill>
                  <a:schemeClr val="bg1"/>
                </a:solidFill>
                <a:latin typeface="Titillium Web" panose="020B0604020202020204" charset="0"/>
              </a:rPr>
              <a:t>occur when </a:t>
            </a:r>
            <a:r>
              <a:rPr lang="en-US" sz="2000" dirty="0" smtClean="0">
                <a:solidFill>
                  <a:schemeClr val="bg1"/>
                </a:solidFill>
                <a:latin typeface="Titillium Web" panose="020B0604020202020204" charset="0"/>
              </a:rPr>
              <a:t>the aircraft </a:t>
            </a:r>
            <a:r>
              <a:rPr lang="en-US" sz="2000" dirty="0" smtClean="0">
                <a:solidFill>
                  <a:schemeClr val="bg1"/>
                </a:solidFill>
                <a:latin typeface="Titillium Web" panose="020B0604020202020204" charset="0"/>
              </a:rPr>
              <a:t>has </a:t>
            </a:r>
            <a:r>
              <a:rPr lang="en-US" sz="2000" dirty="0" smtClean="0">
                <a:solidFill>
                  <a:schemeClr val="bg1"/>
                </a:solidFill>
                <a:latin typeface="Titillium Web" panose="020B0604020202020204" charset="0"/>
              </a:rPr>
              <a:t>only one engine.</a:t>
            </a:r>
            <a:endParaRPr lang="en-US" sz="2000" dirty="0">
              <a:solidFill>
                <a:schemeClr val="bg1"/>
              </a:solidFill>
              <a:latin typeface="Titillium Web" panose="020B0604020202020204" charset="0"/>
            </a:endParaRPr>
          </a:p>
        </p:txBody>
      </p:sp>
    </p:spTree>
    <p:extLst>
      <p:ext uri="{BB962C8B-B14F-4D97-AF65-F5344CB8AC3E}">
        <p14:creationId xmlns:p14="http://schemas.microsoft.com/office/powerpoint/2010/main" val="419699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AND RECOMMENDATIONS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6E86B6"/>
                </a:solidFill>
                <a:effectLst/>
                <a:uLnTx/>
                <a:uFillTx/>
                <a:latin typeface="Titillium Web"/>
                <a:cs typeface="Arial"/>
                <a:sym typeface="Arial"/>
              </a:rPr>
              <a:t>4</a:t>
            </a:r>
            <a:endParaRPr kumimoji="0" sz="1400" b="1" i="0" u="none" strike="noStrike" kern="0" cap="none" spc="0" normalizeH="0" baseline="0" noProof="0" dirty="0">
              <a:ln>
                <a:noFill/>
              </a:ln>
              <a:solidFill>
                <a:srgbClr val="6E86B6"/>
              </a:solidFill>
              <a:effectLst/>
              <a:uLnTx/>
              <a:uFillTx/>
              <a:latin typeface="Titillium Web"/>
              <a:cs typeface="Arial"/>
              <a:sym typeface="Arial"/>
            </a:endParaRPr>
          </a:p>
        </p:txBody>
      </p:sp>
    </p:spTree>
    <p:extLst>
      <p:ext uri="{BB962C8B-B14F-4D97-AF65-F5344CB8AC3E}">
        <p14:creationId xmlns:p14="http://schemas.microsoft.com/office/powerpoint/2010/main" val="3555848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1449" y="1277400"/>
            <a:ext cx="8783025" cy="3586200"/>
          </a:xfrm>
          <a:prstGeom prst="rect">
            <a:avLst/>
          </a:prstGeom>
        </p:spPr>
        <p:txBody>
          <a:bodyPr spcFirstLastPara="1" wrap="square" lIns="91425" tIns="91425" rIns="91425" bIns="91425" anchor="t" anchorCtr="0">
            <a:noAutofit/>
          </a:bodyPr>
          <a:lstStyle/>
          <a:p>
            <a:pPr marL="342900" indent="-342900" algn="l"/>
            <a:r>
              <a:rPr lang="en-US" sz="2000" dirty="0" smtClean="0"/>
              <a:t>Aircrafts are becoming safer. The number of accidents and fatalities over the years continues to decrease.</a:t>
            </a:r>
          </a:p>
          <a:p>
            <a:pPr marL="0" indent="0" algn="l">
              <a:buNone/>
            </a:pPr>
            <a:endParaRPr lang="en-US" sz="2000" dirty="0" smtClean="0"/>
          </a:p>
          <a:p>
            <a:pPr marL="341313" indent="-341313" algn="l"/>
            <a:r>
              <a:rPr lang="en-US" sz="2000" dirty="0" smtClean="0"/>
              <a:t>When accidents do occur, most of them tend to be in the Landing and in the Takeoff phases of flight. Although, these accidents rarely result in fatalities, they cause substantial damage to the aircrafts.</a:t>
            </a:r>
          </a:p>
          <a:p>
            <a:pPr indent="-457200" algn="l"/>
            <a:endParaRPr lang="en-US" sz="2000" dirty="0"/>
          </a:p>
          <a:p>
            <a:pPr marL="341313" indent="-341313" algn="l"/>
            <a:r>
              <a:rPr lang="en-US" sz="2000" dirty="0">
                <a:latin typeface="Titillium Web ExtraLight" panose="020B0604020202020204" charset="0"/>
              </a:rPr>
              <a:t>T</a:t>
            </a:r>
            <a:r>
              <a:rPr lang="en-US" sz="2000" dirty="0" smtClean="0">
                <a:latin typeface="Titillium Web ExtraLight" panose="020B0604020202020204" charset="0"/>
              </a:rPr>
              <a:t>here </a:t>
            </a:r>
            <a:r>
              <a:rPr lang="en-US" sz="2000" dirty="0">
                <a:latin typeface="Titillium Web ExtraLight" panose="020B0604020202020204" charset="0"/>
              </a:rPr>
              <a:t>is a higher risk of fatal injuries in accidents that involve aircrafts with only one engine while those with more than one engine have less fatal injuries.</a:t>
            </a:r>
            <a:endParaRPr sz="2000" dirty="0">
              <a:latin typeface="Titillium Web ExtraLight" panose="020B0604020202020204" charset="0"/>
            </a:endParaRPr>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FFFFFF"/>
                </a:solidFill>
                <a:effectLst/>
                <a:uLnTx/>
                <a:uFillTx/>
                <a:latin typeface="Titillium Web"/>
                <a:sym typeface="Titillium Web"/>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400" b="0" i="0" u="none" strike="noStrike" kern="0" cap="none" spc="0" normalizeH="0" baseline="0" noProof="0">
              <a:ln>
                <a:noFill/>
              </a:ln>
              <a:solidFill>
                <a:srgbClr val="FFFFFF"/>
              </a:solidFill>
              <a:effectLst/>
              <a:uLnTx/>
              <a:uFillTx/>
              <a:latin typeface="Titillium Web"/>
              <a:sym typeface="Titillium Web"/>
            </a:endParaRPr>
          </a:p>
        </p:txBody>
      </p:sp>
      <p:sp>
        <p:nvSpPr>
          <p:cNvPr id="2" name="TextBox 1"/>
          <p:cNvSpPr txBox="1"/>
          <p:nvPr/>
        </p:nvSpPr>
        <p:spPr>
          <a:xfrm>
            <a:off x="451500" y="183600"/>
            <a:ext cx="84137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0" i="0" u="none" strike="noStrike" kern="0" cap="none" spc="0" normalizeH="0" baseline="0" noProof="0" dirty="0" smtClean="0">
                <a:ln>
                  <a:noFill/>
                </a:ln>
                <a:solidFill>
                  <a:srgbClr val="FFFFFF"/>
                </a:solidFill>
                <a:effectLst/>
                <a:uLnTx/>
                <a:uFillTx/>
                <a:latin typeface="Titillium Web" panose="020B0604020202020204" charset="0"/>
                <a:cs typeface="Arial"/>
                <a:sym typeface="Arial"/>
              </a:rPr>
              <a:t>Results</a:t>
            </a:r>
            <a:endParaRPr kumimoji="0" lang="en-US" sz="2400" b="0" i="0" u="none" strike="noStrike" kern="0" cap="none" spc="0" normalizeH="0" baseline="0" noProof="0" dirty="0">
              <a:ln>
                <a:noFill/>
              </a:ln>
              <a:solidFill>
                <a:srgbClr val="FFFFFF"/>
              </a:solidFill>
              <a:effectLst/>
              <a:uLnTx/>
              <a:uFillTx/>
              <a:latin typeface="Titillium Web" panose="020B0604020202020204" charset="0"/>
              <a:cs typeface="Arial"/>
              <a:sym typeface="Arial"/>
            </a:endParaRPr>
          </a:p>
        </p:txBody>
      </p:sp>
    </p:spTree>
    <p:extLst>
      <p:ext uri="{BB962C8B-B14F-4D97-AF65-F5344CB8AC3E}">
        <p14:creationId xmlns:p14="http://schemas.microsoft.com/office/powerpoint/2010/main" val="400436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1449" y="1277400"/>
            <a:ext cx="8783025" cy="3586200"/>
          </a:xfrm>
          <a:prstGeom prst="rect">
            <a:avLst/>
          </a:prstGeom>
        </p:spPr>
        <p:txBody>
          <a:bodyPr spcFirstLastPara="1" wrap="square" lIns="91425" tIns="91425" rIns="91425" bIns="91425" anchor="t" anchorCtr="0">
            <a:noAutofit/>
          </a:bodyPr>
          <a:lstStyle/>
          <a:p>
            <a:pPr marL="342900" indent="-342900" algn="l"/>
            <a:r>
              <a:rPr lang="en-US" sz="2000" dirty="0" smtClean="0"/>
              <a:t>The aircraft </a:t>
            </a:r>
            <a:r>
              <a:rPr lang="en-US" sz="2000" dirty="0"/>
              <a:t>industry is a worthwhile business venture for the company given that a lot of effort has been put into advancing </a:t>
            </a:r>
            <a:r>
              <a:rPr lang="en-US" sz="2000" dirty="0" smtClean="0"/>
              <a:t>aviation </a:t>
            </a:r>
            <a:r>
              <a:rPr lang="en-US" sz="2000" dirty="0"/>
              <a:t>technology </a:t>
            </a:r>
            <a:r>
              <a:rPr lang="en-US" sz="2000" dirty="0" smtClean="0"/>
              <a:t>and making air travel </a:t>
            </a:r>
            <a:r>
              <a:rPr lang="en-US" sz="2000" dirty="0"/>
              <a:t>safer. </a:t>
            </a:r>
            <a:endParaRPr lang="en-US" sz="2000" dirty="0" smtClean="0"/>
          </a:p>
          <a:p>
            <a:pPr marL="0" indent="0" algn="l">
              <a:buNone/>
            </a:pPr>
            <a:endParaRPr lang="en-US" sz="2000" dirty="0" smtClean="0"/>
          </a:p>
          <a:p>
            <a:pPr marL="341313" indent="-341313" algn="l"/>
            <a:r>
              <a:rPr lang="en-US" sz="2000" dirty="0"/>
              <a:t>Investing in aircrafts that have sophisticated auto-pilot and auto-landing systems will </a:t>
            </a:r>
            <a:r>
              <a:rPr lang="en-US" sz="2000" dirty="0" smtClean="0"/>
              <a:t>assist to enhance </a:t>
            </a:r>
            <a:r>
              <a:rPr lang="en-US" sz="2000" dirty="0"/>
              <a:t>flight precision and reduce number of accidents at Landing and Takeoff</a:t>
            </a:r>
            <a:r>
              <a:rPr lang="en-US" sz="2000" dirty="0" smtClean="0"/>
              <a:t>.</a:t>
            </a:r>
          </a:p>
          <a:p>
            <a:pPr marL="0" indent="0" algn="l">
              <a:buNone/>
            </a:pPr>
            <a:endParaRPr lang="en-US" sz="2000" dirty="0" smtClean="0"/>
          </a:p>
          <a:p>
            <a:pPr marL="341313" indent="-341313" algn="l"/>
            <a:r>
              <a:rPr lang="en-US" sz="2000" dirty="0" smtClean="0"/>
              <a:t>Finally</a:t>
            </a:r>
            <a:r>
              <a:rPr lang="en-US" sz="2000" dirty="0"/>
              <a:t>, it is also advisable for the company to invest in aircrafts that have at least two engines, to further reduce the risk of fatalities.</a:t>
            </a:r>
            <a:endParaRPr sz="2000" dirty="0">
              <a:latin typeface="Titillium Web ExtraLight" panose="020B0604020202020204" charset="0"/>
            </a:endParaRPr>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FFFFFF"/>
                </a:solidFill>
                <a:effectLst/>
                <a:uLnTx/>
                <a:uFillTx/>
                <a:latin typeface="Titillium Web"/>
                <a:sym typeface="Titillium Web"/>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400" b="0" i="0" u="none" strike="noStrike" kern="0" cap="none" spc="0" normalizeH="0" baseline="0" noProof="0">
              <a:ln>
                <a:noFill/>
              </a:ln>
              <a:solidFill>
                <a:srgbClr val="FFFFFF"/>
              </a:solidFill>
              <a:effectLst/>
              <a:uLnTx/>
              <a:uFillTx/>
              <a:latin typeface="Titillium Web"/>
              <a:sym typeface="Titillium Web"/>
            </a:endParaRPr>
          </a:p>
        </p:txBody>
      </p:sp>
      <p:sp>
        <p:nvSpPr>
          <p:cNvPr id="2" name="TextBox 1"/>
          <p:cNvSpPr txBox="1"/>
          <p:nvPr/>
        </p:nvSpPr>
        <p:spPr>
          <a:xfrm>
            <a:off x="451500" y="183600"/>
            <a:ext cx="841377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0" i="0" u="none" strike="noStrike" kern="0" cap="none" spc="0" normalizeH="0" baseline="0" noProof="0" dirty="0" smtClean="0">
                <a:ln>
                  <a:noFill/>
                </a:ln>
                <a:solidFill>
                  <a:srgbClr val="FFFFFF"/>
                </a:solidFill>
                <a:effectLst/>
                <a:uLnTx/>
                <a:uFillTx/>
                <a:latin typeface="Titillium Web" panose="020B0604020202020204" charset="0"/>
                <a:cs typeface="Arial"/>
                <a:sym typeface="Arial"/>
              </a:rPr>
              <a:t>Recommendations</a:t>
            </a:r>
            <a:endParaRPr kumimoji="0" lang="en-US" sz="2400" b="0" i="0" u="none" strike="noStrike" kern="0" cap="none" spc="0" normalizeH="0" baseline="0" noProof="0" dirty="0">
              <a:ln>
                <a:noFill/>
              </a:ln>
              <a:solidFill>
                <a:srgbClr val="FFFFFF"/>
              </a:solidFill>
              <a:effectLst/>
              <a:uLnTx/>
              <a:uFillTx/>
              <a:latin typeface="Titillium Web" panose="020B0604020202020204" charset="0"/>
              <a:cs typeface="Arial"/>
              <a:sym typeface="Arial"/>
            </a:endParaRPr>
          </a:p>
        </p:txBody>
      </p:sp>
    </p:spTree>
    <p:extLst>
      <p:ext uri="{BB962C8B-B14F-4D97-AF65-F5344CB8AC3E}">
        <p14:creationId xmlns:p14="http://schemas.microsoft.com/office/powerpoint/2010/main" val="1972755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Any questions?</a:t>
            </a:r>
            <a:endParaRPr b="1" dirty="0"/>
          </a:p>
          <a:p>
            <a:pPr marL="0" lvl="0" indent="0" algn="l" rtl="0">
              <a:spcBef>
                <a:spcPts val="600"/>
              </a:spcBef>
              <a:spcAft>
                <a:spcPts val="0"/>
              </a:spcAft>
              <a:buClr>
                <a:schemeClr val="dk1"/>
              </a:buClr>
              <a:buSzPts val="1100"/>
              <a:buFont typeface="Arial"/>
              <a:buNone/>
            </a:pPr>
            <a:r>
              <a:rPr lang="en" dirty="0"/>
              <a:t>You can find me at</a:t>
            </a:r>
            <a:endParaRPr dirty="0"/>
          </a:p>
          <a:p>
            <a:pPr marL="457200" lvl="0" indent="-381000" algn="l" rtl="0">
              <a:spcBef>
                <a:spcPts val="0"/>
              </a:spcBef>
              <a:spcAft>
                <a:spcPts val="0"/>
              </a:spcAft>
              <a:buSzPts val="2400"/>
              <a:buChar char="▫"/>
            </a:pPr>
            <a:r>
              <a:rPr lang="en-US" dirty="0" smtClean="0"/>
              <a:t>s</a:t>
            </a:r>
            <a:r>
              <a:rPr lang="en" dirty="0" smtClean="0"/>
              <a:t>haron.maina1@student.moringaschool.com</a:t>
            </a:r>
            <a:endParaRPr dirty="0"/>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a:t>
            </a:r>
            <a:r>
              <a:rPr lang="en" dirty="0" smtClean="0"/>
              <a:t>with the objective of this analysis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BUSINESS CONTEXT</a:t>
            </a:r>
            <a:endParaRPr dirty="0"/>
          </a:p>
        </p:txBody>
      </p:sp>
      <p:sp>
        <p:nvSpPr>
          <p:cNvPr id="815" name="Google Shape;815;p20"/>
          <p:cNvSpPr txBox="1">
            <a:spLocks noGrp="1"/>
          </p:cNvSpPr>
          <p:nvPr>
            <p:ph type="body" idx="1"/>
          </p:nvPr>
        </p:nvSpPr>
        <p:spPr>
          <a:xfrm>
            <a:off x="739680" y="1152527"/>
            <a:ext cx="7686000" cy="3805469"/>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dirty="0" smtClean="0"/>
              <a:t>The company would like to explore a new business venture</a:t>
            </a:r>
            <a:r>
              <a:rPr lang="en-US" sz="2000" dirty="0"/>
              <a:t> </a:t>
            </a:r>
            <a:r>
              <a:rPr lang="en-US" sz="2000" dirty="0" smtClean="0"/>
              <a:t>- The aircraft industry.</a:t>
            </a:r>
          </a:p>
          <a:p>
            <a:pPr marL="76200" lvl="0" indent="0" algn="l" rtl="0">
              <a:spcBef>
                <a:spcPts val="600"/>
              </a:spcBef>
              <a:spcAft>
                <a:spcPts val="0"/>
              </a:spcAft>
              <a:buSzPts val="2400"/>
              <a:buNone/>
            </a:pPr>
            <a:endParaRPr lang="en-US" sz="2000" dirty="0"/>
          </a:p>
          <a:p>
            <a:pPr marL="76200" lvl="0" indent="0">
              <a:buNone/>
            </a:pPr>
            <a:r>
              <a:rPr lang="en-US" sz="2000" dirty="0"/>
              <a:t>The </a:t>
            </a:r>
            <a:r>
              <a:rPr lang="en-US" sz="2000" dirty="0" smtClean="0"/>
              <a:t>objective </a:t>
            </a:r>
            <a:r>
              <a:rPr lang="en-US" sz="2000" dirty="0"/>
              <a:t>of this </a:t>
            </a:r>
            <a:r>
              <a:rPr lang="en-US" sz="2000" dirty="0" smtClean="0"/>
              <a:t>analysis:</a:t>
            </a:r>
          </a:p>
          <a:p>
            <a:pPr lvl="0">
              <a:buSzPct val="150000"/>
              <a:buFont typeface="Titillium Web" panose="020B0604020202020204" charset="0"/>
              <a:buChar char="▫"/>
            </a:pPr>
            <a:r>
              <a:rPr lang="en-US" sz="2000" dirty="0" smtClean="0"/>
              <a:t>Determine </a:t>
            </a:r>
            <a:r>
              <a:rPr lang="en-US" sz="2000" dirty="0"/>
              <a:t>if delving into the aircraft industry is worthwhile for the </a:t>
            </a:r>
            <a:r>
              <a:rPr lang="en-US" sz="2000" dirty="0" smtClean="0"/>
              <a:t>company</a:t>
            </a:r>
          </a:p>
          <a:p>
            <a:pPr>
              <a:buSzPct val="150000"/>
            </a:pPr>
            <a:r>
              <a:rPr lang="en-US" sz="2000" dirty="0" smtClean="0"/>
              <a:t>Identify </a:t>
            </a:r>
            <a:r>
              <a:rPr lang="en-US" sz="2000" dirty="0"/>
              <a:t>which types of aircrafts the company should purchase to reduce risks.</a:t>
            </a:r>
            <a:endParaRPr sz="20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BUSINESS QUESTIONS</a:t>
            </a:r>
            <a:endParaRPr dirty="0"/>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smtClean="0"/>
              <a:t>Question 1</a:t>
            </a:r>
            <a:endParaRPr sz="2000" b="1" dirty="0"/>
          </a:p>
          <a:p>
            <a:pPr marL="0" lvl="0" indent="0" algn="l" rtl="0">
              <a:spcBef>
                <a:spcPts val="600"/>
              </a:spcBef>
              <a:spcAft>
                <a:spcPts val="0"/>
              </a:spcAft>
              <a:buNone/>
            </a:pPr>
            <a:r>
              <a:rPr lang="en" dirty="0" smtClean="0"/>
              <a:t>What is the trend of aircraft accidents and fatal injuries over the years?</a:t>
            </a:r>
            <a:endParaRPr dirty="0"/>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smtClean="0"/>
              <a:t>Question 2</a:t>
            </a:r>
            <a:endParaRPr sz="2000" b="1" dirty="0"/>
          </a:p>
          <a:p>
            <a:pPr marL="0" lvl="0" indent="0" algn="l" rtl="0">
              <a:spcBef>
                <a:spcPts val="600"/>
              </a:spcBef>
              <a:spcAft>
                <a:spcPts val="0"/>
              </a:spcAft>
              <a:buNone/>
            </a:pPr>
            <a:r>
              <a:rPr lang="en" dirty="0" smtClean="0"/>
              <a:t>Which Phases of Flight are more prone to accidents? Which accidents result in more fatalities, and damage to the  aircraft?</a:t>
            </a:r>
            <a:endParaRPr dirty="0"/>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Question 3</a:t>
            </a:r>
            <a:endParaRPr sz="2000" b="1" dirty="0"/>
          </a:p>
          <a:p>
            <a:pPr marL="0" lvl="0" indent="0" algn="l" rtl="0">
              <a:spcBef>
                <a:spcPts val="600"/>
              </a:spcBef>
              <a:spcAft>
                <a:spcPts val="0"/>
              </a:spcAft>
              <a:buNone/>
            </a:pPr>
            <a:r>
              <a:rPr lang="en-US" dirty="0" smtClean="0"/>
              <a:t>Is there a relation between number </a:t>
            </a:r>
            <a:r>
              <a:rPr lang="en-US" dirty="0" smtClean="0"/>
              <a:t>of </a:t>
            </a:r>
            <a:r>
              <a:rPr lang="en-US" dirty="0" smtClean="0"/>
              <a:t>engines in an aircraft and fatalities in the occurrence of an accident?</a:t>
            </a:r>
            <a:endParaRPr dirty="0"/>
          </a:p>
          <a:p>
            <a:pPr marL="0" lvl="0" indent="0" algn="l" rtl="0">
              <a:spcBef>
                <a:spcPts val="600"/>
              </a:spcBef>
              <a:spcAft>
                <a:spcPts val="0"/>
              </a:spcAft>
              <a:buNone/>
            </a:pPr>
            <a:endParaRPr dirty="0"/>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THE DATA</a:t>
            </a:r>
            <a:endParaRPr dirty="0"/>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a:t>
            </a:r>
            <a:r>
              <a:rPr lang="en" dirty="0" smtClean="0"/>
              <a:t>look at the data </a:t>
            </a:r>
            <a:r>
              <a:rPr lang="en-US" dirty="0" smtClean="0"/>
              <a:t>we’ll use to answer </a:t>
            </a:r>
            <a:r>
              <a:rPr lang="en-US" dirty="0" smtClean="0"/>
              <a:t>these questions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6E86B6"/>
                </a:solidFill>
                <a:effectLst/>
                <a:uLnTx/>
                <a:uFillTx/>
                <a:latin typeface="Titillium Web"/>
                <a:cs typeface="Arial"/>
                <a:sym typeface="Arial"/>
              </a:rPr>
              <a:t>2</a:t>
            </a:r>
            <a:endParaRPr kumimoji="0" sz="1400" b="1" i="0" u="none" strike="noStrike" kern="0" cap="none" spc="0" normalizeH="0" baseline="0" noProof="0" dirty="0">
              <a:ln>
                <a:noFill/>
              </a:ln>
              <a:solidFill>
                <a:srgbClr val="6E86B6"/>
              </a:solidFill>
              <a:effectLst/>
              <a:uLnTx/>
              <a:uFillTx/>
              <a:latin typeface="Titillium Web"/>
              <a:cs typeface="Arial"/>
              <a:sym typeface="Arial"/>
            </a:endParaRPr>
          </a:p>
        </p:txBody>
      </p:sp>
    </p:spTree>
    <p:extLst>
      <p:ext uri="{BB962C8B-B14F-4D97-AF65-F5344CB8AC3E}">
        <p14:creationId xmlns:p14="http://schemas.microsoft.com/office/powerpoint/2010/main" val="40530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6" y="620920"/>
            <a:ext cx="4342476"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UNDERSTANDING</a:t>
            </a:r>
            <a:endParaRPr dirty="0"/>
          </a:p>
        </p:txBody>
      </p:sp>
      <p:sp>
        <p:nvSpPr>
          <p:cNvPr id="858" name="Google Shape;858;p24"/>
          <p:cNvSpPr txBox="1">
            <a:spLocks noGrp="1"/>
          </p:cNvSpPr>
          <p:nvPr>
            <p:ph type="body" idx="1"/>
          </p:nvPr>
        </p:nvSpPr>
        <p:spPr>
          <a:xfrm>
            <a:off x="452726" y="1263600"/>
            <a:ext cx="4526074" cy="3544414"/>
          </a:xfrm>
          <a:prstGeom prst="rect">
            <a:avLst/>
          </a:prstGeom>
        </p:spPr>
        <p:txBody>
          <a:bodyPr spcFirstLastPara="1" wrap="square" lIns="91425" tIns="91425" rIns="91425" bIns="91425" anchor="t" anchorCtr="0">
            <a:noAutofit/>
          </a:bodyPr>
          <a:lstStyle/>
          <a:p>
            <a:pPr marL="342900" indent="-342900"/>
            <a:r>
              <a:rPr lang="en-US" sz="2000" dirty="0"/>
              <a:t>For this analysis, </a:t>
            </a:r>
            <a:r>
              <a:rPr lang="en-US" sz="2000" dirty="0" smtClean="0"/>
              <a:t>a </a:t>
            </a:r>
            <a:r>
              <a:rPr lang="en-US" sz="2000" dirty="0"/>
              <a:t>dataset from the National Transportation Safety Board that includes accident data from 1962 to </a:t>
            </a:r>
            <a:r>
              <a:rPr lang="en-US" sz="2000" dirty="0" smtClean="0"/>
              <a:t>2023 was used.</a:t>
            </a:r>
          </a:p>
          <a:p>
            <a:pPr marL="0" indent="0">
              <a:buNone/>
            </a:pPr>
            <a:endParaRPr lang="en-US" sz="2000" dirty="0" smtClean="0"/>
          </a:p>
          <a:p>
            <a:pPr marL="342900" indent="-342900"/>
            <a:r>
              <a:rPr lang="en-US" sz="2000" dirty="0" smtClean="0"/>
              <a:t>It contains </a:t>
            </a:r>
            <a:r>
              <a:rPr lang="en-US" sz="2000" dirty="0"/>
              <a:t>records of civil aviation accidents and selected incidents in the USA and international waters.</a:t>
            </a:r>
            <a:endParaRPr sz="2000" dirty="0"/>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860" name="Google Shape;860;p24"/>
          <p:cNvPicPr preferRelativeResize="0"/>
          <p:nvPr/>
        </p:nvPicPr>
        <p:blipFill rotWithShape="1">
          <a:blip r:embed="rId3">
            <a:alphaModFix/>
          </a:blip>
          <a:srcRect l="33084" t="10435" r="23188" b="1652"/>
          <a:stretch/>
        </p:blipFill>
        <p:spPr>
          <a:xfrm>
            <a:off x="5551200" y="544875"/>
            <a:ext cx="3035376" cy="404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ANALYSIS</a:t>
            </a:r>
            <a:endParaRPr dirty="0"/>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Now let’s answer the questions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smtClean="0">
                <a:ln>
                  <a:noFill/>
                </a:ln>
                <a:solidFill>
                  <a:srgbClr val="6E86B6"/>
                </a:solidFill>
                <a:effectLst/>
                <a:uLnTx/>
                <a:uFillTx/>
                <a:latin typeface="Titillium Web"/>
                <a:cs typeface="Arial"/>
                <a:sym typeface="Arial"/>
              </a:rPr>
              <a:t>3</a:t>
            </a:r>
            <a:endParaRPr kumimoji="0" sz="1400" b="1" i="0" u="none" strike="noStrike" kern="0" cap="none" spc="0" normalizeH="0" baseline="0" noProof="0" dirty="0">
              <a:ln>
                <a:noFill/>
              </a:ln>
              <a:solidFill>
                <a:srgbClr val="6E86B6"/>
              </a:solidFill>
              <a:effectLst/>
              <a:uLnTx/>
              <a:uFillTx/>
              <a:latin typeface="Titillium Web"/>
              <a:cs typeface="Arial"/>
              <a:sym typeface="Arial"/>
            </a:endParaRPr>
          </a:p>
        </p:txBody>
      </p:sp>
    </p:spTree>
    <p:extLst>
      <p:ext uri="{BB962C8B-B14F-4D97-AF65-F5344CB8AC3E}">
        <p14:creationId xmlns:p14="http://schemas.microsoft.com/office/powerpoint/2010/main" val="382840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r>
              <a:rPr lang="en" sz="2400" dirty="0">
                <a:solidFill>
                  <a:schemeClr val="bg1"/>
                </a:solidFill>
                <a:latin typeface="Titillium Web" panose="020B0604020202020204" charset="0"/>
              </a:rPr>
              <a:t>Trend of Aircraft Accidents and Fatalities Over The Years</a:t>
            </a:r>
            <a:endParaRPr lang="en-US" sz="2400" dirty="0">
              <a:solidFill>
                <a:schemeClr val="bg1"/>
              </a:solidFill>
              <a:latin typeface="Titillium Web" panose="020B0604020202020204" charset="0"/>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200" y="878400"/>
            <a:ext cx="7250400" cy="411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244250" y="1533000"/>
            <a:ext cx="7902550" cy="2741700"/>
          </a:xfrm>
          <a:prstGeom prst="rect">
            <a:avLst/>
          </a:prstGeom>
        </p:spPr>
        <p:txBody>
          <a:bodyPr spcFirstLastPara="1" wrap="square" lIns="91425" tIns="91425" rIns="91425" bIns="91425" anchor="t" anchorCtr="0">
            <a:noAutofit/>
          </a:bodyPr>
          <a:lstStyle/>
          <a:p>
            <a:pPr indent="-457200" algn="l"/>
            <a:r>
              <a:rPr lang="en-US" sz="2000" dirty="0" smtClean="0"/>
              <a:t>Number of aircraft accidents have been decreasing over the years.</a:t>
            </a:r>
          </a:p>
          <a:p>
            <a:pPr marL="0" indent="0" algn="l">
              <a:buNone/>
            </a:pPr>
            <a:endParaRPr lang="en-US" sz="2000" dirty="0" smtClean="0"/>
          </a:p>
          <a:p>
            <a:pPr indent="-457200" algn="l"/>
            <a:r>
              <a:rPr lang="en-US" sz="2000" dirty="0" smtClean="0"/>
              <a:t>Deaths due to aircraft accidents have similarly been decreasing over the years.</a:t>
            </a:r>
            <a:endParaRPr sz="2000"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FFFFFF"/>
                </a:solidFill>
                <a:effectLst/>
                <a:uLnTx/>
                <a:uFillTx/>
                <a:latin typeface="Titillium Web"/>
                <a:sym typeface="Titillium Web"/>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400" b="0" i="0" u="none" strike="noStrike" kern="0" cap="none" spc="0" normalizeH="0" baseline="0" noProof="0">
              <a:ln>
                <a:noFill/>
              </a:ln>
              <a:solidFill>
                <a:srgbClr val="FFFFFF"/>
              </a:solidFill>
              <a:effectLst/>
              <a:uLnTx/>
              <a:uFillTx/>
              <a:latin typeface="Titillium Web"/>
              <a:sym typeface="Titillium Web"/>
            </a:endParaRPr>
          </a:p>
        </p:txBody>
      </p:sp>
      <p:sp>
        <p:nvSpPr>
          <p:cNvPr id="2" name="TextBox 1"/>
          <p:cNvSpPr txBox="1"/>
          <p:nvPr/>
        </p:nvSpPr>
        <p:spPr>
          <a:xfrm>
            <a:off x="451500" y="183600"/>
            <a:ext cx="8413775" cy="461665"/>
          </a:xfrm>
          <a:prstGeom prst="rect">
            <a:avLst/>
          </a:prstGeom>
          <a:noFill/>
        </p:spPr>
        <p:txBody>
          <a:bodyPr wrap="square" rtlCol="0">
            <a:spAutoFit/>
          </a:bodyPr>
          <a:lstStyle/>
          <a:p>
            <a:r>
              <a:rPr lang="en" sz="2400" dirty="0" smtClean="0">
                <a:solidFill>
                  <a:schemeClr val="bg1"/>
                </a:solidFill>
                <a:latin typeface="Titillium Web" panose="020B0604020202020204" charset="0"/>
              </a:rPr>
              <a:t>Trend of Aircraft Accidents and Fatalities Over The Years</a:t>
            </a:r>
            <a:endParaRPr lang="en-US" sz="2400" dirty="0">
              <a:solidFill>
                <a:schemeClr val="bg1"/>
              </a:solidFill>
              <a:latin typeface="Titillium Web" panose="020B0604020202020204" charset="0"/>
            </a:endParaRPr>
          </a:p>
        </p:txBody>
      </p:sp>
    </p:spTree>
    <p:extLst>
      <p:ext uri="{BB962C8B-B14F-4D97-AF65-F5344CB8AC3E}">
        <p14:creationId xmlns:p14="http://schemas.microsoft.com/office/powerpoint/2010/main" val="3029428071"/>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566</Words>
  <Application>Microsoft Office PowerPoint</Application>
  <PresentationFormat>On-screen Show (16:9)</PresentationFormat>
  <Paragraphs>75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Titillium Web ExtraLight</vt:lpstr>
      <vt:lpstr>Titillium Web</vt:lpstr>
      <vt:lpstr>Thaliard template</vt:lpstr>
      <vt:lpstr>AVIATION DATA ANALYSIS</vt:lpstr>
      <vt:lpstr>INTRODUCTION</vt:lpstr>
      <vt:lpstr>BUSINESS CONTEXT</vt:lpstr>
      <vt:lpstr>BUSINESS QUESTIONS</vt:lpstr>
      <vt:lpstr>THE DATA</vt:lpstr>
      <vt:lpstr>DATA UNDERSTANDING</vt:lpstr>
      <vt:lpstr>DATA ANALYSIS</vt:lpstr>
      <vt:lpstr>Trend of Aircraft Accidents and Fatalities Over The Years</vt:lpstr>
      <vt:lpstr>PowerPoint Presentation</vt:lpstr>
      <vt:lpstr>Aircraft Accidents at different Phases of Flight</vt:lpstr>
      <vt:lpstr>PowerPoint Presentation</vt:lpstr>
      <vt:lpstr>Aircraft Accidents at different Phases of Flight</vt:lpstr>
      <vt:lpstr>PowerPoint Presentation</vt:lpstr>
      <vt:lpstr>Number of Engines in an Aircraft Vs Fatal Accidents</vt:lpstr>
      <vt:lpstr>RESULTS AND RECOMMENDATIONS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DATA ANALYSIS</dc:title>
  <dc:creator>Sharon</dc:creator>
  <cp:lastModifiedBy>USER</cp:lastModifiedBy>
  <cp:revision>15</cp:revision>
  <dcterms:modified xsi:type="dcterms:W3CDTF">2025-07-26T19:35:32Z</dcterms:modified>
</cp:coreProperties>
</file>