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9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6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8" r:id="rId3"/>
    <p:sldId id="270" r:id="rId4"/>
    <p:sldId id="257" r:id="rId5"/>
    <p:sldId id="264" r:id="rId6"/>
    <p:sldId id="267" r:id="rId7"/>
    <p:sldId id="265" r:id="rId8"/>
    <p:sldId id="261" r:id="rId9"/>
    <p:sldId id="262" r:id="rId10"/>
    <p:sldId id="259" r:id="rId11"/>
    <p:sldId id="258" r:id="rId12"/>
    <p:sldId id="263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10"/>
    <p:restoredTop sz="85508"/>
  </p:normalViewPr>
  <p:slideViewPr>
    <p:cSldViewPr snapToGrid="0" snapToObjects="1">
      <p:cViewPr>
        <p:scale>
          <a:sx n="61" d="100"/>
          <a:sy n="61" d="100"/>
        </p:scale>
        <p:origin x="208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\\localhost\Users\Jennifer\Desktop\minicase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\\localhost\Users\Jennifer\Desktop\minicase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\\localhost\Users\Jennifer\Desktop\minicase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\\localhost\Users\Jennifer\Desktop\minicase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/\\localhost\Users\Jennifer\Desktop\minicasedat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/\\localhost\Users\Jennifer\Desktop\minicasedata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oleObject" Target="file:///\\localhost\Users\Jennifer\Desktop\minicase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Actual</a:t>
            </a:r>
            <a:r>
              <a:rPr lang="en-US" baseline="0"/>
              <a:t> vs Expected on Net Written Premium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60065974497109"/>
          <c:y val="0.0891476570905097"/>
          <c:w val="0.914249463201345"/>
          <c:h val="0.810297596534058"/>
        </c:manualLayout>
      </c:layout>
      <c:lineChart>
        <c:grouping val="standard"/>
        <c:varyColors val="0"/>
        <c:ser>
          <c:idx val="0"/>
          <c:order val="0"/>
          <c:tx>
            <c:strRef>
              <c:f>Sheet1!$A$47</c:f>
              <c:strCache>
                <c:ptCount val="1"/>
                <c:pt idx="0">
                  <c:v>ITD Net Written Premium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Sheet1!$B$2:$N$2</c:f>
              <c:strCache>
                <c:ptCount val="13"/>
                <c:pt idx="0">
                  <c:v>201509</c:v>
                </c:pt>
                <c:pt idx="1">
                  <c:v>201510</c:v>
                </c:pt>
                <c:pt idx="2">
                  <c:v>201511</c:v>
                </c:pt>
                <c:pt idx="3">
                  <c:v>201512</c:v>
                </c:pt>
                <c:pt idx="4">
                  <c:v>201601</c:v>
                </c:pt>
                <c:pt idx="5">
                  <c:v>201602</c:v>
                </c:pt>
                <c:pt idx="6">
                  <c:v>201603</c:v>
                </c:pt>
                <c:pt idx="7">
                  <c:v>201604</c:v>
                </c:pt>
                <c:pt idx="8">
                  <c:v>201605</c:v>
                </c:pt>
                <c:pt idx="9">
                  <c:v>201606</c:v>
                </c:pt>
                <c:pt idx="10">
                  <c:v>201607</c:v>
                </c:pt>
                <c:pt idx="11">
                  <c:v>201608</c:v>
                </c:pt>
                <c:pt idx="12">
                  <c:v>201609</c:v>
                </c:pt>
              </c:strCache>
            </c:strRef>
          </c:cat>
          <c:val>
            <c:numRef>
              <c:f>Sheet1!$B$47:$N$47</c:f>
              <c:numCache>
                <c:formatCode>#,##0_);[Red]\(#,##0\)</c:formatCode>
                <c:ptCount val="13"/>
                <c:pt idx="0">
                  <c:v>2.112093E6</c:v>
                </c:pt>
                <c:pt idx="1">
                  <c:v>2.917804E6</c:v>
                </c:pt>
                <c:pt idx="2">
                  <c:v>3.719599E6</c:v>
                </c:pt>
                <c:pt idx="3">
                  <c:v>4.515308E6</c:v>
                </c:pt>
                <c:pt idx="4">
                  <c:v>4.966585E6</c:v>
                </c:pt>
                <c:pt idx="5">
                  <c:v>5.182974E6</c:v>
                </c:pt>
                <c:pt idx="6">
                  <c:v>5.344003E6</c:v>
                </c:pt>
                <c:pt idx="7">
                  <c:v>5.286737E6</c:v>
                </c:pt>
                <c:pt idx="8">
                  <c:v>5.201932E6</c:v>
                </c:pt>
                <c:pt idx="9">
                  <c:v>5.158601E6</c:v>
                </c:pt>
                <c:pt idx="10">
                  <c:v>5.116944E6</c:v>
                </c:pt>
                <c:pt idx="11">
                  <c:v>5.089545E6</c:v>
                </c:pt>
                <c:pt idx="12">
                  <c:v>5.076611E6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6F1C-4F0B-93AB-38C4DC95EDC1}"/>
            </c:ext>
          </c:extLst>
        </c:ser>
        <c:ser>
          <c:idx val="1"/>
          <c:order val="1"/>
          <c:tx>
            <c:strRef>
              <c:f>Sheet1!$A$56</c:f>
              <c:strCache>
                <c:ptCount val="1"/>
                <c:pt idx="0">
                  <c:v>Benchmark for Net written Premium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Sheet1!$B$2:$N$2</c:f>
              <c:strCache>
                <c:ptCount val="13"/>
                <c:pt idx="0">
                  <c:v>201509</c:v>
                </c:pt>
                <c:pt idx="1">
                  <c:v>201510</c:v>
                </c:pt>
                <c:pt idx="2">
                  <c:v>201511</c:v>
                </c:pt>
                <c:pt idx="3">
                  <c:v>201512</c:v>
                </c:pt>
                <c:pt idx="4">
                  <c:v>201601</c:v>
                </c:pt>
                <c:pt idx="5">
                  <c:v>201602</c:v>
                </c:pt>
                <c:pt idx="6">
                  <c:v>201603</c:v>
                </c:pt>
                <c:pt idx="7">
                  <c:v>201604</c:v>
                </c:pt>
                <c:pt idx="8">
                  <c:v>201605</c:v>
                </c:pt>
                <c:pt idx="9">
                  <c:v>201606</c:v>
                </c:pt>
                <c:pt idx="10">
                  <c:v>201607</c:v>
                </c:pt>
                <c:pt idx="11">
                  <c:v>201608</c:v>
                </c:pt>
                <c:pt idx="12">
                  <c:v>201609</c:v>
                </c:pt>
              </c:strCache>
            </c:strRef>
          </c:cat>
          <c:val>
            <c:numRef>
              <c:f>Sheet1!$B$56:$N$56</c:f>
              <c:numCache>
                <c:formatCode>General</c:formatCode>
                <c:ptCount val="13"/>
                <c:pt idx="0">
                  <c:v>2.4172E7</c:v>
                </c:pt>
                <c:pt idx="1">
                  <c:v>2.4172E7</c:v>
                </c:pt>
                <c:pt idx="2">
                  <c:v>2.4172E7</c:v>
                </c:pt>
                <c:pt idx="3">
                  <c:v>2.4172E7</c:v>
                </c:pt>
                <c:pt idx="4">
                  <c:v>2.4172E7</c:v>
                </c:pt>
                <c:pt idx="5">
                  <c:v>2.4172E7</c:v>
                </c:pt>
                <c:pt idx="6">
                  <c:v>2.4172E7</c:v>
                </c:pt>
                <c:pt idx="7">
                  <c:v>2.4172E7</c:v>
                </c:pt>
                <c:pt idx="8">
                  <c:v>2.4172E7</c:v>
                </c:pt>
                <c:pt idx="9">
                  <c:v>2.4172E7</c:v>
                </c:pt>
                <c:pt idx="10">
                  <c:v>2.4172E7</c:v>
                </c:pt>
                <c:pt idx="11">
                  <c:v>2.4172E7</c:v>
                </c:pt>
                <c:pt idx="12">
                  <c:v>2.4172E7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6F1C-4F0B-93AB-38C4DC95ED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19472128"/>
        <c:axId val="-118717856"/>
      </c:lineChart>
      <c:catAx>
        <c:axId val="-119472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8717856"/>
        <c:crosses val="autoZero"/>
        <c:auto val="1"/>
        <c:lblAlgn val="ctr"/>
        <c:lblOffset val="100"/>
        <c:noMultiLvlLbl val="0"/>
      </c:catAx>
      <c:valAx>
        <c:axId val="-118717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9472128"/>
        <c:crosses val="autoZero"/>
        <c:crossBetween val="between"/>
        <c:dispUnits>
          <c:builtInUnit val="millions"/>
          <c:dispUnitsLbl>
            <c:layout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0830288760017"/>
          <c:y val="0.947810312914943"/>
          <c:w val="0.458339308040248"/>
          <c:h val="0.04689177108497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Expected</a:t>
            </a:r>
            <a:r>
              <a:rPr lang="en-US" baseline="0" dirty="0"/>
              <a:t> vs Actual number of contract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Sheet1!$A$30</c:f>
              <c:strCache>
                <c:ptCount val="1"/>
                <c:pt idx="0">
                  <c:v>Gross Number of New Contracts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Sheet1!$B$2:$N$2</c:f>
              <c:strCache>
                <c:ptCount val="13"/>
                <c:pt idx="0">
                  <c:v>201509</c:v>
                </c:pt>
                <c:pt idx="1">
                  <c:v>201510</c:v>
                </c:pt>
                <c:pt idx="2">
                  <c:v>201511</c:v>
                </c:pt>
                <c:pt idx="3">
                  <c:v>201512</c:v>
                </c:pt>
                <c:pt idx="4">
                  <c:v>201601</c:v>
                </c:pt>
                <c:pt idx="5">
                  <c:v>201602</c:v>
                </c:pt>
                <c:pt idx="6">
                  <c:v>201603</c:v>
                </c:pt>
                <c:pt idx="7">
                  <c:v>201604</c:v>
                </c:pt>
                <c:pt idx="8">
                  <c:v>201605</c:v>
                </c:pt>
                <c:pt idx="9">
                  <c:v>201606</c:v>
                </c:pt>
                <c:pt idx="10">
                  <c:v>201607</c:v>
                </c:pt>
                <c:pt idx="11">
                  <c:v>201608</c:v>
                </c:pt>
                <c:pt idx="12">
                  <c:v>201609</c:v>
                </c:pt>
              </c:strCache>
            </c:strRef>
          </c:cat>
          <c:val>
            <c:numRef>
              <c:f>Sheet1!$B$30:$N$30</c:f>
              <c:numCache>
                <c:formatCode>#,##0_);[Red]\(#,##0\)</c:formatCode>
                <c:ptCount val="13"/>
                <c:pt idx="0">
                  <c:v>6137.0</c:v>
                </c:pt>
                <c:pt idx="1">
                  <c:v>5218.0</c:v>
                </c:pt>
                <c:pt idx="2">
                  <c:v>5202.0</c:v>
                </c:pt>
                <c:pt idx="3">
                  <c:v>5498.0</c:v>
                </c:pt>
                <c:pt idx="4">
                  <c:v>3217.0</c:v>
                </c:pt>
                <c:pt idx="5">
                  <c:v>1534.0</c:v>
                </c:pt>
                <c:pt idx="6">
                  <c:v>1169.0</c:v>
                </c:pt>
                <c:pt idx="7">
                  <c:v>63.0</c:v>
                </c:pt>
                <c:pt idx="8">
                  <c:v>2.0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BF2-437D-8B85-7181CA4CF334}"/>
            </c:ext>
          </c:extLst>
        </c:ser>
        <c:ser>
          <c:idx val="1"/>
          <c:order val="1"/>
          <c:tx>
            <c:strRef>
              <c:f>Sheet1!$A$59</c:f>
              <c:strCache>
                <c:ptCount val="1"/>
                <c:pt idx="0">
                  <c:v>Contract need to sell each month: (from the breachmark)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Sheet1!$B$2:$N$2</c:f>
              <c:strCache>
                <c:ptCount val="13"/>
                <c:pt idx="0">
                  <c:v>201509</c:v>
                </c:pt>
                <c:pt idx="1">
                  <c:v>201510</c:v>
                </c:pt>
                <c:pt idx="2">
                  <c:v>201511</c:v>
                </c:pt>
                <c:pt idx="3">
                  <c:v>201512</c:v>
                </c:pt>
                <c:pt idx="4">
                  <c:v>201601</c:v>
                </c:pt>
                <c:pt idx="5">
                  <c:v>201602</c:v>
                </c:pt>
                <c:pt idx="6">
                  <c:v>201603</c:v>
                </c:pt>
                <c:pt idx="7">
                  <c:v>201604</c:v>
                </c:pt>
                <c:pt idx="8">
                  <c:v>201605</c:v>
                </c:pt>
                <c:pt idx="9">
                  <c:v>201606</c:v>
                </c:pt>
                <c:pt idx="10">
                  <c:v>201607</c:v>
                </c:pt>
                <c:pt idx="11">
                  <c:v>201608</c:v>
                </c:pt>
                <c:pt idx="12">
                  <c:v>201609</c:v>
                </c:pt>
              </c:strCache>
            </c:strRef>
          </c:cat>
          <c:val>
            <c:numRef>
              <c:f>Sheet1!$B$59:$N$59</c:f>
              <c:numCache>
                <c:formatCode>_(* #,##0.00_);_(* \(#,##0.00\);_(* "-"??_);_(@_)</c:formatCode>
                <c:ptCount val="13"/>
                <c:pt idx="0">
                  <c:v>12061.87624750499</c:v>
                </c:pt>
                <c:pt idx="1">
                  <c:v>12061.87624750499</c:v>
                </c:pt>
                <c:pt idx="2">
                  <c:v>12061.87624750499</c:v>
                </c:pt>
                <c:pt idx="3">
                  <c:v>12061.87624750499</c:v>
                </c:pt>
                <c:pt idx="4">
                  <c:v>12061.87624750499</c:v>
                </c:pt>
                <c:pt idx="5">
                  <c:v>12061.87624750499</c:v>
                </c:pt>
                <c:pt idx="6">
                  <c:v>12061.87624750499</c:v>
                </c:pt>
                <c:pt idx="7">
                  <c:v>12061.87624750499</c:v>
                </c:pt>
                <c:pt idx="8">
                  <c:v>12061.87624750499</c:v>
                </c:pt>
                <c:pt idx="9">
                  <c:v>12061.87624750499</c:v>
                </c:pt>
                <c:pt idx="10">
                  <c:v>12061.87624750499</c:v>
                </c:pt>
                <c:pt idx="11">
                  <c:v>12061.87624750499</c:v>
                </c:pt>
                <c:pt idx="12">
                  <c:v>12061.87624750499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CBF2-437D-8B85-7181CA4CF334}"/>
            </c:ext>
          </c:extLst>
        </c:ser>
        <c:ser>
          <c:idx val="2"/>
          <c:order val="2"/>
          <c:tx>
            <c:strRef>
              <c:f>Sheet1!$A$60</c:f>
              <c:strCache>
                <c:ptCount val="1"/>
                <c:pt idx="0">
                  <c:v>contract that sold each month 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Sheet1!$B$2:$N$2</c:f>
              <c:strCache>
                <c:ptCount val="13"/>
                <c:pt idx="0">
                  <c:v>201509</c:v>
                </c:pt>
                <c:pt idx="1">
                  <c:v>201510</c:v>
                </c:pt>
                <c:pt idx="2">
                  <c:v>201511</c:v>
                </c:pt>
                <c:pt idx="3">
                  <c:v>201512</c:v>
                </c:pt>
                <c:pt idx="4">
                  <c:v>201601</c:v>
                </c:pt>
                <c:pt idx="5">
                  <c:v>201602</c:v>
                </c:pt>
                <c:pt idx="6">
                  <c:v>201603</c:v>
                </c:pt>
                <c:pt idx="7">
                  <c:v>201604</c:v>
                </c:pt>
                <c:pt idx="8">
                  <c:v>201605</c:v>
                </c:pt>
                <c:pt idx="9">
                  <c:v>201606</c:v>
                </c:pt>
                <c:pt idx="10">
                  <c:v>201607</c:v>
                </c:pt>
                <c:pt idx="11">
                  <c:v>201608</c:v>
                </c:pt>
                <c:pt idx="12">
                  <c:v>201609</c:v>
                </c:pt>
              </c:strCache>
            </c:strRef>
          </c:cat>
          <c:val>
            <c:numRef>
              <c:f>Sheet1!$B$60:$N$60</c:f>
              <c:numCache>
                <c:formatCode>0.00</c:formatCode>
                <c:ptCount val="13"/>
                <c:pt idx="0">
                  <c:v>2519.166666666663</c:v>
                </c:pt>
                <c:pt idx="1">
                  <c:v>2519.166666666663</c:v>
                </c:pt>
                <c:pt idx="2">
                  <c:v>2519.166666666663</c:v>
                </c:pt>
                <c:pt idx="3">
                  <c:v>2519.166666666663</c:v>
                </c:pt>
                <c:pt idx="4">
                  <c:v>2519.166666666663</c:v>
                </c:pt>
                <c:pt idx="5">
                  <c:v>2519.166666666663</c:v>
                </c:pt>
                <c:pt idx="6">
                  <c:v>2519.166666666663</c:v>
                </c:pt>
                <c:pt idx="7">
                  <c:v>2519.166666666663</c:v>
                </c:pt>
                <c:pt idx="8">
                  <c:v>2519.166666666663</c:v>
                </c:pt>
                <c:pt idx="9">
                  <c:v>2519.166666666663</c:v>
                </c:pt>
                <c:pt idx="10">
                  <c:v>2519.166666666663</c:v>
                </c:pt>
                <c:pt idx="11">
                  <c:v>2519.166666666663</c:v>
                </c:pt>
                <c:pt idx="12">
                  <c:v>2519.166666666663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CBF2-437D-8B85-7181CA4CF3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634384288"/>
        <c:axId val="-119099360"/>
      </c:lineChart>
      <c:catAx>
        <c:axId val="-63438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9099360"/>
        <c:crosses val="autoZero"/>
        <c:auto val="1"/>
        <c:lblAlgn val="ctr"/>
        <c:lblOffset val="100"/>
        <c:noMultiLvlLbl val="0"/>
      </c:catAx>
      <c:valAx>
        <c:axId val="-119099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4384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Actual</a:t>
            </a:r>
            <a:r>
              <a:rPr lang="en-US" baseline="0"/>
              <a:t> average number of contract sold vs number of new claim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Sheet1!$A$12</c:f>
              <c:strCache>
                <c:ptCount val="1"/>
                <c:pt idx="0">
                  <c:v>Number of New Claims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Sheet1!$B$2:$N$2</c:f>
              <c:strCache>
                <c:ptCount val="13"/>
                <c:pt idx="0">
                  <c:v>201509</c:v>
                </c:pt>
                <c:pt idx="1">
                  <c:v>201510</c:v>
                </c:pt>
                <c:pt idx="2">
                  <c:v>201511</c:v>
                </c:pt>
                <c:pt idx="3">
                  <c:v>201512</c:v>
                </c:pt>
                <c:pt idx="4">
                  <c:v>201601</c:v>
                </c:pt>
                <c:pt idx="5">
                  <c:v>201602</c:v>
                </c:pt>
                <c:pt idx="6">
                  <c:v>201603</c:v>
                </c:pt>
                <c:pt idx="7">
                  <c:v>201604</c:v>
                </c:pt>
                <c:pt idx="8">
                  <c:v>201605</c:v>
                </c:pt>
                <c:pt idx="9">
                  <c:v>201606</c:v>
                </c:pt>
                <c:pt idx="10">
                  <c:v>201607</c:v>
                </c:pt>
                <c:pt idx="11">
                  <c:v>201608</c:v>
                </c:pt>
                <c:pt idx="12">
                  <c:v>201609</c:v>
                </c:pt>
              </c:strCache>
            </c:strRef>
          </c:cat>
          <c:val>
            <c:numRef>
              <c:f>Sheet1!$B$12:$N$12</c:f>
              <c:numCache>
                <c:formatCode>#,##0_);[Red]\(#,##0\)</c:formatCode>
                <c:ptCount val="13"/>
                <c:pt idx="0">
                  <c:v>276.0</c:v>
                </c:pt>
                <c:pt idx="1">
                  <c:v>925.0</c:v>
                </c:pt>
                <c:pt idx="2">
                  <c:v>1948.0</c:v>
                </c:pt>
                <c:pt idx="3">
                  <c:v>2093.0</c:v>
                </c:pt>
                <c:pt idx="4">
                  <c:v>2012.0</c:v>
                </c:pt>
                <c:pt idx="5">
                  <c:v>1265.0</c:v>
                </c:pt>
                <c:pt idx="6">
                  <c:v>1583.0</c:v>
                </c:pt>
                <c:pt idx="7">
                  <c:v>1080.0</c:v>
                </c:pt>
                <c:pt idx="8">
                  <c:v>893.0</c:v>
                </c:pt>
                <c:pt idx="9">
                  <c:v>778.0</c:v>
                </c:pt>
                <c:pt idx="10">
                  <c:v>657.0</c:v>
                </c:pt>
                <c:pt idx="11">
                  <c:v>457.0</c:v>
                </c:pt>
                <c:pt idx="12">
                  <c:v>325.0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334-48B2-ABC4-8B09F40510DA}"/>
            </c:ext>
          </c:extLst>
        </c:ser>
        <c:ser>
          <c:idx val="2"/>
          <c:order val="1"/>
          <c:tx>
            <c:strRef>
              <c:f>Sheet1!$A$60</c:f>
              <c:strCache>
                <c:ptCount val="1"/>
                <c:pt idx="0">
                  <c:v>contract that sold each month 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Sheet1!$B$2:$N$2</c:f>
              <c:strCache>
                <c:ptCount val="13"/>
                <c:pt idx="0">
                  <c:v>201509</c:v>
                </c:pt>
                <c:pt idx="1">
                  <c:v>201510</c:v>
                </c:pt>
                <c:pt idx="2">
                  <c:v>201511</c:v>
                </c:pt>
                <c:pt idx="3">
                  <c:v>201512</c:v>
                </c:pt>
                <c:pt idx="4">
                  <c:v>201601</c:v>
                </c:pt>
                <c:pt idx="5">
                  <c:v>201602</c:v>
                </c:pt>
                <c:pt idx="6">
                  <c:v>201603</c:v>
                </c:pt>
                <c:pt idx="7">
                  <c:v>201604</c:v>
                </c:pt>
                <c:pt idx="8">
                  <c:v>201605</c:v>
                </c:pt>
                <c:pt idx="9">
                  <c:v>201606</c:v>
                </c:pt>
                <c:pt idx="10">
                  <c:v>201607</c:v>
                </c:pt>
                <c:pt idx="11">
                  <c:v>201608</c:v>
                </c:pt>
                <c:pt idx="12">
                  <c:v>201609</c:v>
                </c:pt>
              </c:strCache>
            </c:strRef>
          </c:cat>
          <c:val>
            <c:numRef>
              <c:f>Sheet1!$B$60:$N$60</c:f>
              <c:numCache>
                <c:formatCode>0.00</c:formatCode>
                <c:ptCount val="13"/>
                <c:pt idx="0">
                  <c:v>2519.166666666663</c:v>
                </c:pt>
                <c:pt idx="1">
                  <c:v>2519.166666666663</c:v>
                </c:pt>
                <c:pt idx="2">
                  <c:v>2519.166666666663</c:v>
                </c:pt>
                <c:pt idx="3">
                  <c:v>2519.166666666663</c:v>
                </c:pt>
                <c:pt idx="4">
                  <c:v>2519.166666666663</c:v>
                </c:pt>
                <c:pt idx="5">
                  <c:v>2519.166666666663</c:v>
                </c:pt>
                <c:pt idx="6">
                  <c:v>2519.166666666663</c:v>
                </c:pt>
                <c:pt idx="7">
                  <c:v>2519.166666666663</c:v>
                </c:pt>
                <c:pt idx="8">
                  <c:v>2519.166666666663</c:v>
                </c:pt>
                <c:pt idx="9">
                  <c:v>2519.166666666663</c:v>
                </c:pt>
                <c:pt idx="10">
                  <c:v>2519.166666666663</c:v>
                </c:pt>
                <c:pt idx="11">
                  <c:v>2519.166666666663</c:v>
                </c:pt>
                <c:pt idx="12">
                  <c:v>2519.166666666663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2334-48B2-ABC4-8B09F40510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19050496"/>
        <c:axId val="-119110032"/>
      </c:lineChart>
      <c:catAx>
        <c:axId val="-119050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9110032"/>
        <c:crosses val="autoZero"/>
        <c:auto val="1"/>
        <c:lblAlgn val="ctr"/>
        <c:lblOffset val="100"/>
        <c:noMultiLvlLbl val="0"/>
      </c:catAx>
      <c:valAx>
        <c:axId val="-119110032"/>
        <c:scaling>
          <c:orientation val="minMax"/>
          <c:max val="30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9050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ITD Net Written</a:t>
            </a:r>
            <a:r>
              <a:rPr lang="en-US" baseline="0"/>
              <a:t> Premium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Sheet1!$A$47</c:f>
              <c:strCache>
                <c:ptCount val="1"/>
                <c:pt idx="0">
                  <c:v>ITD Net Written Premium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Sheet1!$B$2:$N$2</c:f>
              <c:strCache>
                <c:ptCount val="13"/>
                <c:pt idx="0">
                  <c:v>201509</c:v>
                </c:pt>
                <c:pt idx="1">
                  <c:v>201510</c:v>
                </c:pt>
                <c:pt idx="2">
                  <c:v>201511</c:v>
                </c:pt>
                <c:pt idx="3">
                  <c:v>201512</c:v>
                </c:pt>
                <c:pt idx="4">
                  <c:v>201601</c:v>
                </c:pt>
                <c:pt idx="5">
                  <c:v>201602</c:v>
                </c:pt>
                <c:pt idx="6">
                  <c:v>201603</c:v>
                </c:pt>
                <c:pt idx="7">
                  <c:v>201604</c:v>
                </c:pt>
                <c:pt idx="8">
                  <c:v>201605</c:v>
                </c:pt>
                <c:pt idx="9">
                  <c:v>201606</c:v>
                </c:pt>
                <c:pt idx="10">
                  <c:v>201607</c:v>
                </c:pt>
                <c:pt idx="11">
                  <c:v>201608</c:v>
                </c:pt>
                <c:pt idx="12">
                  <c:v>201609</c:v>
                </c:pt>
              </c:strCache>
            </c:strRef>
          </c:cat>
          <c:val>
            <c:numRef>
              <c:f>Sheet1!$B$47:$N$47</c:f>
              <c:numCache>
                <c:formatCode>#,##0_);[Red]\(#,##0\)</c:formatCode>
                <c:ptCount val="13"/>
                <c:pt idx="0">
                  <c:v>2.112093E6</c:v>
                </c:pt>
                <c:pt idx="1">
                  <c:v>2.917804E6</c:v>
                </c:pt>
                <c:pt idx="2">
                  <c:v>3.719599E6</c:v>
                </c:pt>
                <c:pt idx="3">
                  <c:v>4.515308E6</c:v>
                </c:pt>
                <c:pt idx="4">
                  <c:v>4.966585E6</c:v>
                </c:pt>
                <c:pt idx="5">
                  <c:v>5.182974E6</c:v>
                </c:pt>
                <c:pt idx="6">
                  <c:v>5.344003E6</c:v>
                </c:pt>
                <c:pt idx="7">
                  <c:v>5.286737E6</c:v>
                </c:pt>
                <c:pt idx="8">
                  <c:v>5.201932E6</c:v>
                </c:pt>
                <c:pt idx="9">
                  <c:v>5.158601E6</c:v>
                </c:pt>
                <c:pt idx="10">
                  <c:v>5.116944E6</c:v>
                </c:pt>
                <c:pt idx="11">
                  <c:v>5.089545E6</c:v>
                </c:pt>
                <c:pt idx="12">
                  <c:v>5.076611E6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1DD-46D7-B87F-C1AC5D9914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29904320"/>
        <c:axId val="-253784304"/>
      </c:lineChart>
      <c:catAx>
        <c:axId val="-229904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53784304"/>
        <c:crosses val="autoZero"/>
        <c:auto val="1"/>
        <c:lblAlgn val="ctr"/>
        <c:lblOffset val="100"/>
        <c:noMultiLvlLbl val="0"/>
      </c:catAx>
      <c:valAx>
        <c:axId val="-253784304"/>
        <c:scaling>
          <c:orientation val="minMax"/>
          <c:max val="1.2E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29904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ITD</a:t>
            </a:r>
            <a:r>
              <a:rPr lang="en-US" baseline="0"/>
              <a:t> Net Written Premium vs ITD Claim Paid Amount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Sheet1!$A$47</c:f>
              <c:strCache>
                <c:ptCount val="1"/>
                <c:pt idx="0">
                  <c:v>ITD Net Written Premium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Sheet1!$B$2:$N$2</c:f>
              <c:strCache>
                <c:ptCount val="13"/>
                <c:pt idx="0">
                  <c:v>201509</c:v>
                </c:pt>
                <c:pt idx="1">
                  <c:v>201510</c:v>
                </c:pt>
                <c:pt idx="2">
                  <c:v>201511</c:v>
                </c:pt>
                <c:pt idx="3">
                  <c:v>201512</c:v>
                </c:pt>
                <c:pt idx="4">
                  <c:v>201601</c:v>
                </c:pt>
                <c:pt idx="5">
                  <c:v>201602</c:v>
                </c:pt>
                <c:pt idx="6">
                  <c:v>201603</c:v>
                </c:pt>
                <c:pt idx="7">
                  <c:v>201604</c:v>
                </c:pt>
                <c:pt idx="8">
                  <c:v>201605</c:v>
                </c:pt>
                <c:pt idx="9">
                  <c:v>201606</c:v>
                </c:pt>
                <c:pt idx="10">
                  <c:v>201607</c:v>
                </c:pt>
                <c:pt idx="11">
                  <c:v>201608</c:v>
                </c:pt>
                <c:pt idx="12">
                  <c:v>201609</c:v>
                </c:pt>
              </c:strCache>
            </c:strRef>
          </c:cat>
          <c:val>
            <c:numRef>
              <c:f>Sheet1!$B$47:$N$47</c:f>
              <c:numCache>
                <c:formatCode>#,##0_);[Red]\(#,##0\)</c:formatCode>
                <c:ptCount val="13"/>
                <c:pt idx="0">
                  <c:v>2.112093E6</c:v>
                </c:pt>
                <c:pt idx="1">
                  <c:v>2.917804E6</c:v>
                </c:pt>
                <c:pt idx="2">
                  <c:v>3.719599E6</c:v>
                </c:pt>
                <c:pt idx="3">
                  <c:v>4.515308E6</c:v>
                </c:pt>
                <c:pt idx="4">
                  <c:v>4.966585E6</c:v>
                </c:pt>
                <c:pt idx="5">
                  <c:v>5.182974E6</c:v>
                </c:pt>
                <c:pt idx="6">
                  <c:v>5.344003E6</c:v>
                </c:pt>
                <c:pt idx="7">
                  <c:v>5.286737E6</c:v>
                </c:pt>
                <c:pt idx="8">
                  <c:v>5.201932E6</c:v>
                </c:pt>
                <c:pt idx="9">
                  <c:v>5.158601E6</c:v>
                </c:pt>
                <c:pt idx="10">
                  <c:v>5.116944E6</c:v>
                </c:pt>
                <c:pt idx="11">
                  <c:v>5.089545E6</c:v>
                </c:pt>
                <c:pt idx="12">
                  <c:v>5.076611E6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1B5-4B04-9DEF-35BEF08DBD8B}"/>
            </c:ext>
          </c:extLst>
        </c:ser>
        <c:ser>
          <c:idx val="1"/>
          <c:order val="1"/>
          <c:tx>
            <c:strRef>
              <c:f>Sheet1!$A$53</c:f>
              <c:strCache>
                <c:ptCount val="1"/>
                <c:pt idx="0">
                  <c:v>ITD Claim Paid Amount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Sheet1!$B$2:$N$2</c:f>
              <c:strCache>
                <c:ptCount val="13"/>
                <c:pt idx="0">
                  <c:v>201509</c:v>
                </c:pt>
                <c:pt idx="1">
                  <c:v>201510</c:v>
                </c:pt>
                <c:pt idx="2">
                  <c:v>201511</c:v>
                </c:pt>
                <c:pt idx="3">
                  <c:v>201512</c:v>
                </c:pt>
                <c:pt idx="4">
                  <c:v>201601</c:v>
                </c:pt>
                <c:pt idx="5">
                  <c:v>201602</c:v>
                </c:pt>
                <c:pt idx="6">
                  <c:v>201603</c:v>
                </c:pt>
                <c:pt idx="7">
                  <c:v>201604</c:v>
                </c:pt>
                <c:pt idx="8">
                  <c:v>201605</c:v>
                </c:pt>
                <c:pt idx="9">
                  <c:v>201606</c:v>
                </c:pt>
                <c:pt idx="10">
                  <c:v>201607</c:v>
                </c:pt>
                <c:pt idx="11">
                  <c:v>201608</c:v>
                </c:pt>
                <c:pt idx="12">
                  <c:v>201609</c:v>
                </c:pt>
              </c:strCache>
            </c:strRef>
          </c:cat>
          <c:val>
            <c:numRef>
              <c:f>Sheet1!$B$53:$N$53</c:f>
              <c:numCache>
                <c:formatCode>#,##0_);[Red]\(#,##0\)</c:formatCode>
                <c:ptCount val="13"/>
                <c:pt idx="0">
                  <c:v>423529.0</c:v>
                </c:pt>
                <c:pt idx="1">
                  <c:v>579721.0</c:v>
                </c:pt>
                <c:pt idx="2">
                  <c:v>1.548036E6</c:v>
                </c:pt>
                <c:pt idx="3">
                  <c:v>3.711441E6</c:v>
                </c:pt>
                <c:pt idx="4">
                  <c:v>5.33842E6</c:v>
                </c:pt>
                <c:pt idx="5">
                  <c:v>6.313298E6</c:v>
                </c:pt>
                <c:pt idx="6">
                  <c:v>7.618947E6</c:v>
                </c:pt>
                <c:pt idx="7">
                  <c:v>8.468689E6</c:v>
                </c:pt>
                <c:pt idx="8">
                  <c:v>9.086539E6</c:v>
                </c:pt>
                <c:pt idx="9">
                  <c:v>9.782673E6</c:v>
                </c:pt>
                <c:pt idx="10">
                  <c:v>1.0274204E7</c:v>
                </c:pt>
                <c:pt idx="11">
                  <c:v>1.0635695E7</c:v>
                </c:pt>
                <c:pt idx="12">
                  <c:v>1.0945973E7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A1B5-4B04-9DEF-35BEF08DBD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98652656"/>
        <c:axId val="-648404464"/>
      </c:lineChart>
      <c:catAx>
        <c:axId val="-298652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48404464"/>
        <c:crosses val="autoZero"/>
        <c:auto val="1"/>
        <c:lblAlgn val="ctr"/>
        <c:lblOffset val="100"/>
        <c:noMultiLvlLbl val="0"/>
      </c:catAx>
      <c:valAx>
        <c:axId val="-648404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98652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Paid</a:t>
            </a:r>
            <a:r>
              <a:rPr lang="en-US" baseline="0"/>
              <a:t> Severity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Sheet1!$A$15</c:f>
              <c:strCache>
                <c:ptCount val="1"/>
                <c:pt idx="0">
                  <c:v>Paid Severity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Sheet1!$B$2:$N$2</c:f>
              <c:strCache>
                <c:ptCount val="13"/>
                <c:pt idx="0">
                  <c:v>201509</c:v>
                </c:pt>
                <c:pt idx="1">
                  <c:v>201510</c:v>
                </c:pt>
                <c:pt idx="2">
                  <c:v>201511</c:v>
                </c:pt>
                <c:pt idx="3">
                  <c:v>201512</c:v>
                </c:pt>
                <c:pt idx="4">
                  <c:v>201601</c:v>
                </c:pt>
                <c:pt idx="5">
                  <c:v>201602</c:v>
                </c:pt>
                <c:pt idx="6">
                  <c:v>201603</c:v>
                </c:pt>
                <c:pt idx="7">
                  <c:v>201604</c:v>
                </c:pt>
                <c:pt idx="8">
                  <c:v>201605</c:v>
                </c:pt>
                <c:pt idx="9">
                  <c:v>201606</c:v>
                </c:pt>
                <c:pt idx="10">
                  <c:v>201607</c:v>
                </c:pt>
                <c:pt idx="11">
                  <c:v>201608</c:v>
                </c:pt>
                <c:pt idx="12">
                  <c:v>201609</c:v>
                </c:pt>
              </c:strCache>
            </c:strRef>
          </c:cat>
          <c:val>
            <c:numRef>
              <c:f>Sheet1!$B$15:$N$15</c:f>
              <c:numCache>
                <c:formatCode>#,##0_);[Red]\(#,##0\)</c:formatCode>
                <c:ptCount val="13"/>
                <c:pt idx="0">
                  <c:v>1137.3032</c:v>
                </c:pt>
                <c:pt idx="1">
                  <c:v>918.7765000000001</c:v>
                </c:pt>
                <c:pt idx="2">
                  <c:v>946.5445</c:v>
                </c:pt>
                <c:pt idx="3">
                  <c:v>1080.6219</c:v>
                </c:pt>
                <c:pt idx="4">
                  <c:v>1075.3331</c:v>
                </c:pt>
                <c:pt idx="5">
                  <c:v>1015.4979</c:v>
                </c:pt>
                <c:pt idx="6">
                  <c:v>991.3811999999996</c:v>
                </c:pt>
                <c:pt idx="7">
                  <c:v>924.6375999999996</c:v>
                </c:pt>
                <c:pt idx="8">
                  <c:v>900.6559999999995</c:v>
                </c:pt>
                <c:pt idx="9">
                  <c:v>1067.6902</c:v>
                </c:pt>
                <c:pt idx="10">
                  <c:v>1005.1759</c:v>
                </c:pt>
                <c:pt idx="11">
                  <c:v>956.3253999999995</c:v>
                </c:pt>
                <c:pt idx="12">
                  <c:v>1017.3049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09B-4776-8946-295A173478A9}"/>
            </c:ext>
          </c:extLst>
        </c:ser>
        <c:ser>
          <c:idx val="1"/>
          <c:order val="1"/>
          <c:tx>
            <c:strRef>
              <c:f>Sheet1!$A$57</c:f>
              <c:strCache>
                <c:ptCount val="1"/>
                <c:pt idx="0">
                  <c:v>Paid Limit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Sheet1!$B$2:$N$2</c:f>
              <c:strCache>
                <c:ptCount val="13"/>
                <c:pt idx="0">
                  <c:v>201509</c:v>
                </c:pt>
                <c:pt idx="1">
                  <c:v>201510</c:v>
                </c:pt>
                <c:pt idx="2">
                  <c:v>201511</c:v>
                </c:pt>
                <c:pt idx="3">
                  <c:v>201512</c:v>
                </c:pt>
                <c:pt idx="4">
                  <c:v>201601</c:v>
                </c:pt>
                <c:pt idx="5">
                  <c:v>201602</c:v>
                </c:pt>
                <c:pt idx="6">
                  <c:v>201603</c:v>
                </c:pt>
                <c:pt idx="7">
                  <c:v>201604</c:v>
                </c:pt>
                <c:pt idx="8">
                  <c:v>201605</c:v>
                </c:pt>
                <c:pt idx="9">
                  <c:v>201606</c:v>
                </c:pt>
                <c:pt idx="10">
                  <c:v>201607</c:v>
                </c:pt>
                <c:pt idx="11">
                  <c:v>201608</c:v>
                </c:pt>
                <c:pt idx="12">
                  <c:v>201609</c:v>
                </c:pt>
              </c:strCache>
            </c:strRef>
          </c:cat>
          <c:val>
            <c:numRef>
              <c:f>Sheet1!$B$57:$N$57</c:f>
              <c:numCache>
                <c:formatCode>#,##0_);[Red]\(#,##0\)</c:formatCode>
                <c:ptCount val="13"/>
                <c:pt idx="0">
                  <c:v>1000.0</c:v>
                </c:pt>
                <c:pt idx="1">
                  <c:v>1000.0</c:v>
                </c:pt>
                <c:pt idx="2">
                  <c:v>1000.0</c:v>
                </c:pt>
                <c:pt idx="3">
                  <c:v>1000.0</c:v>
                </c:pt>
                <c:pt idx="4">
                  <c:v>1000.0</c:v>
                </c:pt>
                <c:pt idx="5">
                  <c:v>1000.0</c:v>
                </c:pt>
                <c:pt idx="6">
                  <c:v>1000.0</c:v>
                </c:pt>
                <c:pt idx="7">
                  <c:v>1000.0</c:v>
                </c:pt>
                <c:pt idx="8">
                  <c:v>1000.0</c:v>
                </c:pt>
                <c:pt idx="9">
                  <c:v>1000.0</c:v>
                </c:pt>
                <c:pt idx="10">
                  <c:v>1000.0</c:v>
                </c:pt>
                <c:pt idx="11">
                  <c:v>1000.0</c:v>
                </c:pt>
                <c:pt idx="12">
                  <c:v>1000.0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409B-4776-8946-295A173478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630218528"/>
        <c:axId val="-640915392"/>
      </c:lineChart>
      <c:catAx>
        <c:axId val="-630218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40915392"/>
        <c:crosses val="autoZero"/>
        <c:auto val="1"/>
        <c:lblAlgn val="ctr"/>
        <c:lblOffset val="100"/>
        <c:noMultiLvlLbl val="0"/>
      </c:catAx>
      <c:valAx>
        <c:axId val="-640915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0218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Sheet1!$A$19</c:f>
              <c:strCache>
                <c:ptCount val="1"/>
                <c:pt idx="0">
                  <c:v>Number of Closed Claims with Zero Amount Paid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Sheet1!$B$2:$N$2</c:f>
              <c:strCache>
                <c:ptCount val="13"/>
                <c:pt idx="0">
                  <c:v>201509</c:v>
                </c:pt>
                <c:pt idx="1">
                  <c:v>201510</c:v>
                </c:pt>
                <c:pt idx="2">
                  <c:v>201511</c:v>
                </c:pt>
                <c:pt idx="3">
                  <c:v>201512</c:v>
                </c:pt>
                <c:pt idx="4">
                  <c:v>201601</c:v>
                </c:pt>
                <c:pt idx="5">
                  <c:v>201602</c:v>
                </c:pt>
                <c:pt idx="6">
                  <c:v>201603</c:v>
                </c:pt>
                <c:pt idx="7">
                  <c:v>201604</c:v>
                </c:pt>
                <c:pt idx="8">
                  <c:v>201605</c:v>
                </c:pt>
                <c:pt idx="9">
                  <c:v>201606</c:v>
                </c:pt>
                <c:pt idx="10">
                  <c:v>201607</c:v>
                </c:pt>
                <c:pt idx="11">
                  <c:v>201608</c:v>
                </c:pt>
                <c:pt idx="12">
                  <c:v>201609</c:v>
                </c:pt>
              </c:strCache>
            </c:strRef>
          </c:cat>
          <c:val>
            <c:numRef>
              <c:f>Sheet1!$B$19:$N$19</c:f>
              <c:numCache>
                <c:formatCode>_(* #,##0_);_(* \(#,##0\);_(* "-"??_);_(@_)</c:formatCode>
                <c:ptCount val="13"/>
                <c:pt idx="0">
                  <c:v>24.0</c:v>
                </c:pt>
                <c:pt idx="1">
                  <c:v>36.0</c:v>
                </c:pt>
                <c:pt idx="2">
                  <c:v>205.0</c:v>
                </c:pt>
                <c:pt idx="3">
                  <c:v>267.0</c:v>
                </c:pt>
                <c:pt idx="4">
                  <c:v>206.0</c:v>
                </c:pt>
                <c:pt idx="5">
                  <c:v>216.0</c:v>
                </c:pt>
                <c:pt idx="6">
                  <c:v>232.0</c:v>
                </c:pt>
                <c:pt idx="7">
                  <c:v>169.0</c:v>
                </c:pt>
                <c:pt idx="8">
                  <c:v>235.0</c:v>
                </c:pt>
                <c:pt idx="9">
                  <c:v>179.0</c:v>
                </c:pt>
                <c:pt idx="10">
                  <c:v>191.0</c:v>
                </c:pt>
                <c:pt idx="11">
                  <c:v>146.0</c:v>
                </c:pt>
                <c:pt idx="12">
                  <c:v>84.0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63E2-4AEA-97B1-3ADA690AC6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630687280"/>
        <c:axId val="-119707104"/>
      </c:lineChart>
      <c:catAx>
        <c:axId val="-630687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9707104"/>
        <c:crosses val="autoZero"/>
        <c:auto val="1"/>
        <c:lblAlgn val="ctr"/>
        <c:lblOffset val="100"/>
        <c:noMultiLvlLbl val="0"/>
      </c:catAx>
      <c:valAx>
        <c:axId val="-119707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0687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80CC93-FB94-824C-A557-F6AD928D8C3B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033CF294-1F36-8E4E-8F18-DA755B6A44C6}">
      <dgm:prSet phldrT="[Text]"/>
      <dgm:spPr/>
      <dgm:t>
        <a:bodyPr/>
        <a:lstStyle/>
        <a:p>
          <a:r>
            <a:rPr lang="en-US" dirty="0" smtClean="0"/>
            <a:t>CIC</a:t>
          </a:r>
          <a:endParaRPr lang="en-US" dirty="0"/>
        </a:p>
      </dgm:t>
    </dgm:pt>
    <dgm:pt modelId="{044043B4-4743-ED4F-B727-71989A572966}" type="parTrans" cxnId="{BD19B84C-3A6C-F148-9FFB-AACF7513337C}">
      <dgm:prSet/>
      <dgm:spPr/>
      <dgm:t>
        <a:bodyPr/>
        <a:lstStyle/>
        <a:p>
          <a:endParaRPr lang="en-US"/>
        </a:p>
      </dgm:t>
    </dgm:pt>
    <dgm:pt modelId="{1801C480-60D6-824D-8151-C08FA4AA6A4C}" type="sibTrans" cxnId="{BD19B84C-3A6C-F148-9FFB-AACF7513337C}">
      <dgm:prSet/>
      <dgm:spPr/>
      <dgm:t>
        <a:bodyPr/>
        <a:lstStyle/>
        <a:p>
          <a:endParaRPr lang="en-US"/>
        </a:p>
      </dgm:t>
    </dgm:pt>
    <dgm:pt modelId="{6CD76930-30BC-464B-8484-C58145945D45}">
      <dgm:prSet phldrT="[Text]"/>
      <dgm:spPr/>
      <dgm:t>
        <a:bodyPr/>
        <a:lstStyle/>
        <a:p>
          <a:r>
            <a:rPr lang="en-US" dirty="0" smtClean="0"/>
            <a:t>Assurant </a:t>
          </a:r>
          <a:endParaRPr lang="en-US" dirty="0"/>
        </a:p>
      </dgm:t>
    </dgm:pt>
    <dgm:pt modelId="{D59BF3B9-FB8E-3C4F-8B6E-33FBF100C0F0}" type="parTrans" cxnId="{D8C2426F-C56E-AA40-9998-831233DE45E9}">
      <dgm:prSet/>
      <dgm:spPr/>
      <dgm:t>
        <a:bodyPr/>
        <a:lstStyle/>
        <a:p>
          <a:endParaRPr lang="en-US"/>
        </a:p>
      </dgm:t>
    </dgm:pt>
    <dgm:pt modelId="{DA0376D3-6851-F749-B87E-CCD005C418E6}" type="sibTrans" cxnId="{D8C2426F-C56E-AA40-9998-831233DE45E9}">
      <dgm:prSet/>
      <dgm:spPr/>
      <dgm:t>
        <a:bodyPr/>
        <a:lstStyle/>
        <a:p>
          <a:endParaRPr lang="en-US"/>
        </a:p>
      </dgm:t>
    </dgm:pt>
    <dgm:pt modelId="{098C29FC-BA9F-C943-B176-18EAE50EA709}">
      <dgm:prSet phldrT="[Text]"/>
      <dgm:spPr/>
      <dgm:t>
        <a:bodyPr/>
        <a:lstStyle/>
        <a:p>
          <a:r>
            <a:rPr lang="en-US" dirty="0" smtClean="0"/>
            <a:t>Retailer X</a:t>
          </a:r>
          <a:endParaRPr lang="en-US" dirty="0"/>
        </a:p>
      </dgm:t>
    </dgm:pt>
    <dgm:pt modelId="{E5B8076C-F5E9-D241-982F-35C8F6AF74B2}" type="parTrans" cxnId="{532D2560-7DB0-3E4E-B83C-CBEC15546ACD}">
      <dgm:prSet/>
      <dgm:spPr/>
      <dgm:t>
        <a:bodyPr/>
        <a:lstStyle/>
        <a:p>
          <a:endParaRPr lang="en-US"/>
        </a:p>
      </dgm:t>
    </dgm:pt>
    <dgm:pt modelId="{D61E3BA2-28A2-7947-982E-0C80CC23AD00}" type="sibTrans" cxnId="{532D2560-7DB0-3E4E-B83C-CBEC15546ACD}">
      <dgm:prSet/>
      <dgm:spPr/>
      <dgm:t>
        <a:bodyPr/>
        <a:lstStyle/>
        <a:p>
          <a:endParaRPr lang="en-US"/>
        </a:p>
      </dgm:t>
    </dgm:pt>
    <dgm:pt modelId="{5DA23346-3CDF-6948-9900-03156AE90CEA}" type="pres">
      <dgm:prSet presAssocID="{0680CC93-FB94-824C-A557-F6AD928D8C3B}" presName="Name0" presStyleCnt="0">
        <dgm:presLayoutVars>
          <dgm:dir/>
          <dgm:resizeHandles val="exact"/>
        </dgm:presLayoutVars>
      </dgm:prSet>
      <dgm:spPr/>
    </dgm:pt>
    <dgm:pt modelId="{72D43279-D415-CE44-96AE-29D3CAEEBAFC}" type="pres">
      <dgm:prSet presAssocID="{033CF294-1F36-8E4E-8F18-DA755B6A44C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D31E64-BB25-DE4F-9084-77A1A52BC855}" type="pres">
      <dgm:prSet presAssocID="{1801C480-60D6-824D-8151-C08FA4AA6A4C}" presName="sibTrans" presStyleLbl="sibTrans2D1" presStyleIdx="0" presStyleCnt="2"/>
      <dgm:spPr/>
      <dgm:t>
        <a:bodyPr/>
        <a:lstStyle/>
        <a:p>
          <a:endParaRPr lang="en-US"/>
        </a:p>
      </dgm:t>
    </dgm:pt>
    <dgm:pt modelId="{62F904BA-3EFA-EF4F-8A12-31D07F8D9C39}" type="pres">
      <dgm:prSet presAssocID="{1801C480-60D6-824D-8151-C08FA4AA6A4C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1EFBDCD5-A1DC-2C4F-9AF9-97BE061877B0}" type="pres">
      <dgm:prSet presAssocID="{6CD76930-30BC-464B-8484-C58145945D4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21F7D4-D1D1-F84E-AB4F-49C403A46C65}" type="pres">
      <dgm:prSet presAssocID="{DA0376D3-6851-F749-B87E-CCD005C418E6}" presName="sibTrans" presStyleLbl="sibTrans2D1" presStyleIdx="1" presStyleCnt="2"/>
      <dgm:spPr/>
      <dgm:t>
        <a:bodyPr/>
        <a:lstStyle/>
        <a:p>
          <a:endParaRPr lang="en-US"/>
        </a:p>
      </dgm:t>
    </dgm:pt>
    <dgm:pt modelId="{862094B4-5BB0-0241-A33D-C90C17E29D08}" type="pres">
      <dgm:prSet presAssocID="{DA0376D3-6851-F749-B87E-CCD005C418E6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F883E60B-9307-A543-A90A-4D1A853F699F}" type="pres">
      <dgm:prSet presAssocID="{098C29FC-BA9F-C943-B176-18EAE50EA70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FF67D9-708B-1440-9545-4784017D6DA6}" type="presOf" srcId="{1801C480-60D6-824D-8151-C08FA4AA6A4C}" destId="{62F904BA-3EFA-EF4F-8A12-31D07F8D9C39}" srcOrd="1" destOrd="0" presId="urn:microsoft.com/office/officeart/2005/8/layout/process1"/>
    <dgm:cxn modelId="{C5D275F4-7715-6942-A812-54966BC6F519}" type="presOf" srcId="{DA0376D3-6851-F749-B87E-CCD005C418E6}" destId="{862094B4-5BB0-0241-A33D-C90C17E29D08}" srcOrd="1" destOrd="0" presId="urn:microsoft.com/office/officeart/2005/8/layout/process1"/>
    <dgm:cxn modelId="{165D4349-BF0A-D043-AB7C-A1264769D3A0}" type="presOf" srcId="{1801C480-60D6-824D-8151-C08FA4AA6A4C}" destId="{13D31E64-BB25-DE4F-9084-77A1A52BC855}" srcOrd="0" destOrd="0" presId="urn:microsoft.com/office/officeart/2005/8/layout/process1"/>
    <dgm:cxn modelId="{0F7B0FF9-3FC8-674B-9FED-1D2B5FAD0941}" type="presOf" srcId="{0680CC93-FB94-824C-A557-F6AD928D8C3B}" destId="{5DA23346-3CDF-6948-9900-03156AE90CEA}" srcOrd="0" destOrd="0" presId="urn:microsoft.com/office/officeart/2005/8/layout/process1"/>
    <dgm:cxn modelId="{F29A394E-83E4-9346-B722-ECB3CCD01F28}" type="presOf" srcId="{098C29FC-BA9F-C943-B176-18EAE50EA709}" destId="{F883E60B-9307-A543-A90A-4D1A853F699F}" srcOrd="0" destOrd="0" presId="urn:microsoft.com/office/officeart/2005/8/layout/process1"/>
    <dgm:cxn modelId="{D8C2426F-C56E-AA40-9998-831233DE45E9}" srcId="{0680CC93-FB94-824C-A557-F6AD928D8C3B}" destId="{6CD76930-30BC-464B-8484-C58145945D45}" srcOrd="1" destOrd="0" parTransId="{D59BF3B9-FB8E-3C4F-8B6E-33FBF100C0F0}" sibTransId="{DA0376D3-6851-F749-B87E-CCD005C418E6}"/>
    <dgm:cxn modelId="{5EFA0DC0-4907-A945-9080-3206FB3E0419}" type="presOf" srcId="{DA0376D3-6851-F749-B87E-CCD005C418E6}" destId="{0221F7D4-D1D1-F84E-AB4F-49C403A46C65}" srcOrd="0" destOrd="0" presId="urn:microsoft.com/office/officeart/2005/8/layout/process1"/>
    <dgm:cxn modelId="{BD19B84C-3A6C-F148-9FFB-AACF7513337C}" srcId="{0680CC93-FB94-824C-A557-F6AD928D8C3B}" destId="{033CF294-1F36-8E4E-8F18-DA755B6A44C6}" srcOrd="0" destOrd="0" parTransId="{044043B4-4743-ED4F-B727-71989A572966}" sibTransId="{1801C480-60D6-824D-8151-C08FA4AA6A4C}"/>
    <dgm:cxn modelId="{60F2C987-7BEE-9B4B-9D1A-1784D5B0AD9F}" type="presOf" srcId="{033CF294-1F36-8E4E-8F18-DA755B6A44C6}" destId="{72D43279-D415-CE44-96AE-29D3CAEEBAFC}" srcOrd="0" destOrd="0" presId="urn:microsoft.com/office/officeart/2005/8/layout/process1"/>
    <dgm:cxn modelId="{532D2560-7DB0-3E4E-B83C-CBEC15546ACD}" srcId="{0680CC93-FB94-824C-A557-F6AD928D8C3B}" destId="{098C29FC-BA9F-C943-B176-18EAE50EA709}" srcOrd="2" destOrd="0" parTransId="{E5B8076C-F5E9-D241-982F-35C8F6AF74B2}" sibTransId="{D61E3BA2-28A2-7947-982E-0C80CC23AD00}"/>
    <dgm:cxn modelId="{29B4141C-44EE-2048-A66A-19781F0B43A0}" type="presOf" srcId="{6CD76930-30BC-464B-8484-C58145945D45}" destId="{1EFBDCD5-A1DC-2C4F-9AF9-97BE061877B0}" srcOrd="0" destOrd="0" presId="urn:microsoft.com/office/officeart/2005/8/layout/process1"/>
    <dgm:cxn modelId="{9655D826-BE53-8643-BD4A-7C6B5F86C855}" type="presParOf" srcId="{5DA23346-3CDF-6948-9900-03156AE90CEA}" destId="{72D43279-D415-CE44-96AE-29D3CAEEBAFC}" srcOrd="0" destOrd="0" presId="urn:microsoft.com/office/officeart/2005/8/layout/process1"/>
    <dgm:cxn modelId="{0211048A-F4B7-F140-907D-6F7474DEA5E5}" type="presParOf" srcId="{5DA23346-3CDF-6948-9900-03156AE90CEA}" destId="{13D31E64-BB25-DE4F-9084-77A1A52BC855}" srcOrd="1" destOrd="0" presId="urn:microsoft.com/office/officeart/2005/8/layout/process1"/>
    <dgm:cxn modelId="{07E6EE5C-A478-114A-968F-2B59E04EB495}" type="presParOf" srcId="{13D31E64-BB25-DE4F-9084-77A1A52BC855}" destId="{62F904BA-3EFA-EF4F-8A12-31D07F8D9C39}" srcOrd="0" destOrd="0" presId="urn:microsoft.com/office/officeart/2005/8/layout/process1"/>
    <dgm:cxn modelId="{47987428-3A23-124F-B120-CEF79A415FC5}" type="presParOf" srcId="{5DA23346-3CDF-6948-9900-03156AE90CEA}" destId="{1EFBDCD5-A1DC-2C4F-9AF9-97BE061877B0}" srcOrd="2" destOrd="0" presId="urn:microsoft.com/office/officeart/2005/8/layout/process1"/>
    <dgm:cxn modelId="{8F4B3145-1376-D442-AA4A-C7C4DB180942}" type="presParOf" srcId="{5DA23346-3CDF-6948-9900-03156AE90CEA}" destId="{0221F7D4-D1D1-F84E-AB4F-49C403A46C65}" srcOrd="3" destOrd="0" presId="urn:microsoft.com/office/officeart/2005/8/layout/process1"/>
    <dgm:cxn modelId="{362465F8-9F5D-9F4F-93E1-74737F391A8B}" type="presParOf" srcId="{0221F7D4-D1D1-F84E-AB4F-49C403A46C65}" destId="{862094B4-5BB0-0241-A33D-C90C17E29D08}" srcOrd="0" destOrd="0" presId="urn:microsoft.com/office/officeart/2005/8/layout/process1"/>
    <dgm:cxn modelId="{F6D52216-DAB9-3A4C-BB2E-227AD67899E5}" type="presParOf" srcId="{5DA23346-3CDF-6948-9900-03156AE90CEA}" destId="{F883E60B-9307-A543-A90A-4D1A853F699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43279-D415-CE44-96AE-29D3CAEEBAFC}">
      <dsp:nvSpPr>
        <dsp:cNvPr id="0" name=""/>
        <dsp:cNvSpPr/>
      </dsp:nvSpPr>
      <dsp:spPr>
        <a:xfrm>
          <a:off x="7143" y="2068777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CIC</a:t>
          </a:r>
          <a:endParaRPr lang="en-US" sz="3500" kern="1200" dirty="0"/>
        </a:p>
      </dsp:txBody>
      <dsp:txXfrm>
        <a:off x="44665" y="2106299"/>
        <a:ext cx="2060143" cy="1206068"/>
      </dsp:txXfrm>
    </dsp:sp>
    <dsp:sp modelId="{13D31E64-BB25-DE4F-9084-77A1A52BC855}">
      <dsp:nvSpPr>
        <dsp:cNvPr id="0" name=""/>
        <dsp:cNvSpPr/>
      </dsp:nvSpPr>
      <dsp:spPr>
        <a:xfrm>
          <a:off x="2355850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2355850" y="2550475"/>
        <a:ext cx="316861" cy="317716"/>
      </dsp:txXfrm>
    </dsp:sp>
    <dsp:sp modelId="{1EFBDCD5-A1DC-2C4F-9AF9-97BE061877B0}">
      <dsp:nvSpPr>
        <dsp:cNvPr id="0" name=""/>
        <dsp:cNvSpPr/>
      </dsp:nvSpPr>
      <dsp:spPr>
        <a:xfrm>
          <a:off x="2996406" y="2068777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Assurant </a:t>
          </a:r>
          <a:endParaRPr lang="en-US" sz="3500" kern="1200" dirty="0"/>
        </a:p>
      </dsp:txBody>
      <dsp:txXfrm>
        <a:off x="3033928" y="2106299"/>
        <a:ext cx="2060143" cy="1206068"/>
      </dsp:txXfrm>
    </dsp:sp>
    <dsp:sp modelId="{0221F7D4-D1D1-F84E-AB4F-49C403A46C65}">
      <dsp:nvSpPr>
        <dsp:cNvPr id="0" name=""/>
        <dsp:cNvSpPr/>
      </dsp:nvSpPr>
      <dsp:spPr>
        <a:xfrm>
          <a:off x="5345112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5345112" y="2550475"/>
        <a:ext cx="316861" cy="317716"/>
      </dsp:txXfrm>
    </dsp:sp>
    <dsp:sp modelId="{F883E60B-9307-A543-A90A-4D1A853F699F}">
      <dsp:nvSpPr>
        <dsp:cNvPr id="0" name=""/>
        <dsp:cNvSpPr/>
      </dsp:nvSpPr>
      <dsp:spPr>
        <a:xfrm>
          <a:off x="5985668" y="2068777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Retailer X</a:t>
          </a:r>
          <a:endParaRPr lang="en-US" sz="3500" kern="1200" dirty="0"/>
        </a:p>
      </dsp:txBody>
      <dsp:txXfrm>
        <a:off x="6023190" y="2106299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6D82D-0244-5649-B9E8-266800A015D6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3AE32-A67B-2D4C-BADC-2B88BF3A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15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3899B-C118-1F49-AC4B-687EF99CB268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743B3-56A5-124B-A9FB-4F6A3BF3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09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telling the judges</a:t>
            </a:r>
            <a:r>
              <a:rPr lang="en-US" baseline="0" dirty="0"/>
              <a:t> what are we going to talk about in </a:t>
            </a:r>
            <a:r>
              <a:rPr lang="en-US" baseline="0"/>
              <a:t>the presentation.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43B3-56A5-124B-A9FB-4F6A3BF33D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88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Well- documented all the paperwork</a:t>
            </a:r>
            <a:r>
              <a:rPr lang="en-US" baseline="0" dirty="0" smtClean="0"/>
              <a:t> --- including signed contract, visiting confirmation, damage inspection, repair cost.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43B3-56A5-124B-A9FB-4F6A3BF33D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35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43B3-56A5-124B-A9FB-4F6A3BF33D1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70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Instead</a:t>
            </a:r>
            <a:r>
              <a:rPr lang="en-US" baseline="0" dirty="0"/>
              <a:t> of just using the </a:t>
            </a:r>
            <a:r>
              <a:rPr lang="en-US" baseline="0" dirty="0" err="1"/>
              <a:t>mtd</a:t>
            </a:r>
            <a:r>
              <a:rPr lang="en-US" baseline="0" dirty="0"/>
              <a:t> net earned premium, I changed to this graph. </a:t>
            </a:r>
          </a:p>
          <a:p>
            <a:r>
              <a:rPr lang="en-US" baseline="0" dirty="0"/>
              <a:t> </a:t>
            </a:r>
            <a:r>
              <a:rPr lang="en-US" dirty="0"/>
              <a:t>The Projected of net</a:t>
            </a:r>
            <a:r>
              <a:rPr lang="en-US" baseline="0" dirty="0"/>
              <a:t> written premium is overestimated. And the sale of the plan dropped dramatically after the 4</a:t>
            </a:r>
            <a:r>
              <a:rPr lang="en-US" baseline="30000" dirty="0"/>
              <a:t>th</a:t>
            </a:r>
            <a:r>
              <a:rPr lang="en-US" baseline="0" dirty="0"/>
              <a:t> month.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43B3-56A5-124B-A9FB-4F6A3BF33D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45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graph</a:t>
            </a:r>
            <a:r>
              <a:rPr lang="en-US" baseline="0" dirty="0"/>
              <a:t> shows the projected number of contract and the actual number of contract sold. According to the benchmark, the number of contract need to sell for each month is </a:t>
            </a:r>
            <a:r>
              <a:rPr lang="is-IS" baseline="0" dirty="0"/>
              <a:t>12,061 in order to achieve the expected net written premium. However, from the actual data, we found the the sale are decreasing from 6000 to 2 in less than a year. </a:t>
            </a:r>
            <a:r>
              <a:rPr lang="en-US" baseline="0" dirty="0"/>
              <a:t>A</a:t>
            </a:r>
            <a:r>
              <a:rPr lang="is-IS" baseline="0" dirty="0"/>
              <a:t>nd the average of the policy sold for each month is 2519 (number of contract written on 201609, net cancel / 12).</a:t>
            </a:r>
            <a:r>
              <a:rPr lang="en-US" baseline="0" dirty="0"/>
              <a:t> Which shows the overestimated the strength of the market. </a:t>
            </a:r>
            <a:endParaRPr lang="is-I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43B3-56A5-124B-A9FB-4F6A3BF33D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61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** why this</a:t>
            </a:r>
            <a:r>
              <a:rPr lang="en-US" baseline="0" dirty="0"/>
              <a:t> is under adverse selection?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</a:t>
            </a:r>
            <a:r>
              <a:rPr lang="en-US" baseline="0" dirty="0"/>
              <a:t> graph shows the actual number of contract sold for each month and the expected average of contract sold.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number of new claims reached 2,000 for 3 out of 12-month period while the average monthly new contract is 2,519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43B3-56A5-124B-A9FB-4F6A3BF33D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0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graph</a:t>
            </a:r>
            <a:r>
              <a:rPr lang="en-US" baseline="0" dirty="0"/>
              <a:t> shows the number of contract at risk and the number of contracts inform. And the ratio of contracts at risk to contracts inforce increase dramatically from 13 % to 93%. Which we concluded that the increase of the number of contracts at risk due to the adverse selection.</a:t>
            </a:r>
          </a:p>
          <a:p>
            <a:r>
              <a:rPr lang="en-US" baseline="0" dirty="0"/>
              <a:t>Review from online: </a:t>
            </a:r>
          </a:p>
          <a:p>
            <a:r>
              <a:rPr lang="en-US" baseline="0" dirty="0"/>
              <a:t>the repair person encouraged the customer to purchase this policies and report the damage after 60 days while they are inspecting the damage.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43B3-56A5-124B-A9FB-4F6A3BF33D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56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43B3-56A5-124B-A9FB-4F6A3BF33D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graph shows the claim paid amount is far more than the net written premium.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43B3-56A5-124B-A9FB-4F6A3BF33D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37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blue</a:t>
            </a:r>
            <a:r>
              <a:rPr lang="en-US" dirty="0"/>
              <a:t> line</a:t>
            </a:r>
            <a:r>
              <a:rPr lang="en-US" baseline="0" dirty="0"/>
              <a:t> </a:t>
            </a:r>
            <a:r>
              <a:rPr lang="en-US" dirty="0"/>
              <a:t>shows the paid</a:t>
            </a:r>
            <a:r>
              <a:rPr lang="en-US" baseline="0" dirty="0"/>
              <a:t> severity of all claims. While the green line is the limit per occurrence. Which </a:t>
            </a:r>
            <a:r>
              <a:rPr lang="en-US" baseline="0" dirty="0" err="1"/>
              <a:t>doesn</a:t>
            </a:r>
            <a:r>
              <a:rPr lang="uk-UA" baseline="0" dirty="0"/>
              <a:t>’</a:t>
            </a:r>
            <a:r>
              <a:rPr lang="en-US" baseline="0" dirty="0"/>
              <a:t>t make sense.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43B3-56A5-124B-A9FB-4F6A3BF33D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27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graph shows</a:t>
            </a:r>
            <a:r>
              <a:rPr lang="en-US" baseline="0" dirty="0"/>
              <a:t> the number of closed claims with zero amount paid. </a:t>
            </a:r>
          </a:p>
          <a:p>
            <a:r>
              <a:rPr lang="en-US" baseline="0" dirty="0"/>
              <a:t>With adverse selection, the number of closed claim increased. which increase the administration cost of handling these claims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43B3-56A5-124B-A9FB-4F6A3BF33D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31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5FE63-A83F-104E-BEF8-E96BB058F4A4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9CE1-042A-E44C-943D-922B707F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730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5FE63-A83F-104E-BEF8-E96BB058F4A4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9CE1-042A-E44C-943D-922B707F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31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5FE63-A83F-104E-BEF8-E96BB058F4A4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9CE1-042A-E44C-943D-922B707F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99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5FE63-A83F-104E-BEF8-E96BB058F4A4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9CE1-042A-E44C-943D-922B707F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81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5FE63-A83F-104E-BEF8-E96BB058F4A4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9CE1-042A-E44C-943D-922B707F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4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5FE63-A83F-104E-BEF8-E96BB058F4A4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9CE1-042A-E44C-943D-922B707F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64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5FE63-A83F-104E-BEF8-E96BB058F4A4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9CE1-042A-E44C-943D-922B707F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42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5FE63-A83F-104E-BEF8-E96BB058F4A4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9CE1-042A-E44C-943D-922B707F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09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5FE63-A83F-104E-BEF8-E96BB058F4A4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9CE1-042A-E44C-943D-922B707F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145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5FE63-A83F-104E-BEF8-E96BB058F4A4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0B89CE1-042A-E44C-943D-922B707F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0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5FE63-A83F-104E-BEF8-E96BB058F4A4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9CE1-042A-E44C-943D-922B707F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12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5FE63-A83F-104E-BEF8-E96BB058F4A4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9CE1-042A-E44C-943D-922B707F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2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5FE63-A83F-104E-BEF8-E96BB058F4A4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9CE1-042A-E44C-943D-922B707F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4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5FE63-A83F-104E-BEF8-E96BB058F4A4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9CE1-042A-E44C-943D-922B707F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2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5FE63-A83F-104E-BEF8-E96BB058F4A4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9CE1-042A-E44C-943D-922B707F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241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5FE63-A83F-104E-BEF8-E96BB058F4A4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9CE1-042A-E44C-943D-922B707F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898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5FE63-A83F-104E-BEF8-E96BB058F4A4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9CE1-042A-E44C-943D-922B707F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5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C5FE63-A83F-104E-BEF8-E96BB058F4A4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0B89CE1-042A-E44C-943D-922B707F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92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3" r:id="rId1"/>
    <p:sldLayoutId id="2147484564" r:id="rId2"/>
    <p:sldLayoutId id="2147484565" r:id="rId3"/>
    <p:sldLayoutId id="2147484566" r:id="rId4"/>
    <p:sldLayoutId id="2147484567" r:id="rId5"/>
    <p:sldLayoutId id="2147484568" r:id="rId6"/>
    <p:sldLayoutId id="2147484569" r:id="rId7"/>
    <p:sldLayoutId id="2147484570" r:id="rId8"/>
    <p:sldLayoutId id="2147484571" r:id="rId9"/>
    <p:sldLayoutId id="2147484572" r:id="rId10"/>
    <p:sldLayoutId id="2147484573" r:id="rId11"/>
    <p:sldLayoutId id="2147484574" r:id="rId12"/>
    <p:sldLayoutId id="2147484575" r:id="rId13"/>
    <p:sldLayoutId id="2147484576" r:id="rId14"/>
    <p:sldLayoutId id="2147484577" r:id="rId15"/>
    <p:sldLayoutId id="2147484578" r:id="rId16"/>
    <p:sldLayoutId id="214748457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9035" y="1149945"/>
            <a:ext cx="8361229" cy="2098226"/>
          </a:xfrm>
        </p:spPr>
        <p:txBody>
          <a:bodyPr>
            <a:normAutofit/>
          </a:bodyPr>
          <a:lstStyle/>
          <a:p>
            <a:r>
              <a:rPr lang="en-US" dirty="0"/>
              <a:t>GSU MRM-Assurant </a:t>
            </a:r>
            <a:br>
              <a:rPr lang="en-US" dirty="0"/>
            </a:br>
            <a:r>
              <a:rPr lang="en-US" dirty="0"/>
              <a:t>Mini-Case Competition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8364" y="5815788"/>
            <a:ext cx="9144000" cy="16557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Group </a:t>
            </a:r>
            <a:r>
              <a:rPr lang="en-US" b="1" dirty="0" smtClean="0">
                <a:solidFill>
                  <a:schemeClr val="bg1"/>
                </a:solidFill>
              </a:rPr>
              <a:t>White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 err="1"/>
              <a:t>Ayushi</a:t>
            </a:r>
            <a:r>
              <a:rPr lang="en-US" dirty="0"/>
              <a:t> Bhatnagar, </a:t>
            </a:r>
            <a:r>
              <a:rPr lang="en-US" dirty="0" err="1"/>
              <a:t>Claykam</a:t>
            </a:r>
            <a:r>
              <a:rPr lang="en-US" dirty="0"/>
              <a:t> </a:t>
            </a:r>
            <a:r>
              <a:rPr lang="en-US" dirty="0" err="1"/>
              <a:t>Berte</a:t>
            </a:r>
            <a:r>
              <a:rPr lang="en-US" dirty="0"/>
              <a:t>, </a:t>
            </a:r>
            <a:r>
              <a:rPr lang="en-US" dirty="0" err="1" smtClean="0"/>
              <a:t>ZhiHan</a:t>
            </a:r>
            <a:r>
              <a:rPr lang="en-US" dirty="0" smtClean="0"/>
              <a:t> </a:t>
            </a:r>
            <a:r>
              <a:rPr lang="en-US" dirty="0" err="1"/>
              <a:t>Guo</a:t>
            </a:r>
            <a:r>
              <a:rPr lang="en-US" dirty="0"/>
              <a:t>, Xuan Han, Jennifer Mak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91"/>
          <a:stretch/>
        </p:blipFill>
        <p:spPr>
          <a:xfrm>
            <a:off x="9313636" y="251655"/>
            <a:ext cx="2708728" cy="11754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023" y="3373188"/>
            <a:ext cx="2103120" cy="2103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288" y="3373188"/>
            <a:ext cx="2103120" cy="21031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720" y="3373188"/>
            <a:ext cx="2103120" cy="21031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296" y="3373188"/>
            <a:ext cx="2103120" cy="21031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49" y="3364044"/>
            <a:ext cx="2103120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3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91"/>
          <a:stretch/>
        </p:blipFill>
        <p:spPr>
          <a:xfrm>
            <a:off x="9313636" y="251655"/>
            <a:ext cx="2708728" cy="11754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539886"/>
            <a:ext cx="10018713" cy="1752599"/>
          </a:xfrm>
        </p:spPr>
        <p:txBody>
          <a:bodyPr/>
          <a:lstStyle/>
          <a:p>
            <a:r>
              <a:rPr lang="en-US" dirty="0"/>
              <a:t>Distribution Risk – Adverse Selection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2947899"/>
              </p:ext>
            </p:extLst>
          </p:nvPr>
        </p:nvGraphicFramePr>
        <p:xfrm>
          <a:off x="1751593" y="1779814"/>
          <a:ext cx="8688814" cy="4595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0255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91"/>
          <a:stretch/>
        </p:blipFill>
        <p:spPr>
          <a:xfrm>
            <a:off x="9313637" y="251655"/>
            <a:ext cx="2708728" cy="1175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91"/>
          <a:stretch/>
        </p:blipFill>
        <p:spPr>
          <a:xfrm>
            <a:off x="9313636" y="251655"/>
            <a:ext cx="2708728" cy="11754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62064"/>
            <a:ext cx="12022364" cy="1752599"/>
          </a:xfrm>
        </p:spPr>
        <p:txBody>
          <a:bodyPr/>
          <a:lstStyle/>
          <a:p>
            <a:r>
              <a:rPr lang="en-US" dirty="0"/>
              <a:t>Distribution Risk </a:t>
            </a:r>
            <a:r>
              <a:rPr lang="en-US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Increase </a:t>
            </a:r>
            <a:r>
              <a:rPr lang="en-US" dirty="0"/>
              <a:t>Administration Cost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2053766"/>
              </p:ext>
            </p:extLst>
          </p:nvPr>
        </p:nvGraphicFramePr>
        <p:xfrm>
          <a:off x="1779814" y="1943100"/>
          <a:ext cx="8632372" cy="4588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5903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60495"/>
            <a:ext cx="10018713" cy="1752599"/>
          </a:xfrm>
        </p:spPr>
        <p:txBody>
          <a:bodyPr/>
          <a:lstStyle/>
          <a:p>
            <a:r>
              <a:rPr lang="en-US" dirty="0"/>
              <a:t>Recommendations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5167" y="1858261"/>
            <a:ext cx="8316998" cy="397565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RETAILER X</a:t>
            </a:r>
          </a:p>
          <a:p>
            <a:pPr lvl="1"/>
            <a:r>
              <a:rPr lang="en-US" dirty="0" smtClean="0"/>
              <a:t>Supervision System  </a:t>
            </a:r>
          </a:p>
          <a:p>
            <a:pPr lvl="2"/>
            <a:r>
              <a:rPr lang="en-US" dirty="0" smtClean="0"/>
              <a:t>Limited the people to sell </a:t>
            </a:r>
          </a:p>
          <a:p>
            <a:pPr lvl="2"/>
            <a:r>
              <a:rPr lang="en-US" dirty="0" smtClean="0"/>
              <a:t>Well- documented all the policy paperwork </a:t>
            </a:r>
            <a:endParaRPr lang="en-US" dirty="0"/>
          </a:p>
          <a:p>
            <a:pPr lvl="1"/>
            <a:r>
              <a:rPr lang="en-US" dirty="0" smtClean="0"/>
              <a:t>Repair Network</a:t>
            </a:r>
          </a:p>
          <a:p>
            <a:pPr lvl="2"/>
            <a:r>
              <a:rPr lang="en-US" dirty="0" smtClean="0"/>
              <a:t>Listed of repair centers</a:t>
            </a:r>
            <a:endParaRPr lang="en-US" dirty="0"/>
          </a:p>
          <a:p>
            <a:pPr lvl="1"/>
            <a:r>
              <a:rPr lang="en-US" dirty="0"/>
              <a:t>Share </a:t>
            </a:r>
            <a:r>
              <a:rPr lang="en-US" dirty="0" smtClean="0"/>
              <a:t>Loss </a:t>
            </a:r>
          </a:p>
          <a:p>
            <a:r>
              <a:rPr lang="en-US" dirty="0" smtClean="0"/>
              <a:t>CIC</a:t>
            </a:r>
            <a:endParaRPr lang="en-US" dirty="0"/>
          </a:p>
          <a:p>
            <a:pPr lvl="2"/>
            <a:r>
              <a:rPr lang="en-US" dirty="0" smtClean="0"/>
              <a:t>Documents Needed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91"/>
          <a:stretch/>
        </p:blipFill>
        <p:spPr>
          <a:xfrm>
            <a:off x="9313636" y="251655"/>
            <a:ext cx="2708728" cy="117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7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1315" y="2641060"/>
            <a:ext cx="10018713" cy="1752599"/>
          </a:xfrm>
        </p:spPr>
        <p:txBody>
          <a:bodyPr/>
          <a:lstStyle/>
          <a:p>
            <a:r>
              <a:rPr lang="en-US" b="1" dirty="0"/>
              <a:t>THANK YOU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91"/>
          <a:stretch/>
        </p:blipFill>
        <p:spPr>
          <a:xfrm>
            <a:off x="9313636" y="251655"/>
            <a:ext cx="2708728" cy="117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91"/>
          <a:stretch/>
        </p:blipFill>
        <p:spPr>
          <a:xfrm>
            <a:off x="9313636" y="251655"/>
            <a:ext cx="2708728" cy="1175491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293935" y="1670790"/>
            <a:ext cx="9209089" cy="3975651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Current Situation about the Family Package Service Plan for Home Appliance</a:t>
            </a:r>
          </a:p>
          <a:p>
            <a:pPr lvl="0"/>
            <a:r>
              <a:rPr lang="en-US" dirty="0" smtClean="0"/>
              <a:t>Potential Risks for the Product</a:t>
            </a:r>
          </a:p>
          <a:p>
            <a:pPr lvl="0"/>
            <a:r>
              <a:rPr lang="en-US" dirty="0" smtClean="0"/>
              <a:t>Findings from Data</a:t>
            </a:r>
          </a:p>
          <a:p>
            <a:pPr lvl="0"/>
            <a:r>
              <a:rPr lang="en-US" dirty="0" smtClean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83171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Situation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55655829"/>
              </p:ext>
            </p:extLst>
          </p:nvPr>
        </p:nvGraphicFramePr>
        <p:xfrm>
          <a:off x="2691568" y="74964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434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91"/>
          <a:stretch/>
        </p:blipFill>
        <p:spPr>
          <a:xfrm>
            <a:off x="9313636" y="251655"/>
            <a:ext cx="2708728" cy="11754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7065" y="548527"/>
            <a:ext cx="10018713" cy="1752599"/>
          </a:xfrm>
        </p:spPr>
        <p:txBody>
          <a:bodyPr/>
          <a:lstStyle/>
          <a:p>
            <a:r>
              <a:rPr lang="en-US" dirty="0"/>
              <a:t>Distribution Risk – Failure Marketing Campaign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7155732"/>
              </p:ext>
            </p:extLst>
          </p:nvPr>
        </p:nvGraphicFramePr>
        <p:xfrm>
          <a:off x="1566918" y="1640114"/>
          <a:ext cx="8738225" cy="4963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09838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91"/>
          <a:stretch/>
        </p:blipFill>
        <p:spPr>
          <a:xfrm>
            <a:off x="9313636" y="251655"/>
            <a:ext cx="2708728" cy="11754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511" y="971250"/>
            <a:ext cx="10364451" cy="159617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Distribution Risk - Failure marketing campaign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8981066"/>
              </p:ext>
            </p:extLst>
          </p:nvPr>
        </p:nvGraphicFramePr>
        <p:xfrm>
          <a:off x="1710053" y="1769339"/>
          <a:ext cx="8608607" cy="47860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8607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91"/>
          <a:stretch/>
        </p:blipFill>
        <p:spPr>
          <a:xfrm>
            <a:off x="9313636" y="251655"/>
            <a:ext cx="2708728" cy="11754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505" y="520430"/>
            <a:ext cx="10018713" cy="1752599"/>
          </a:xfrm>
        </p:spPr>
        <p:txBody>
          <a:bodyPr/>
          <a:lstStyle/>
          <a:p>
            <a:r>
              <a:rPr lang="en-US" dirty="0"/>
              <a:t>Distribution Risk – adverse selection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0885443"/>
              </p:ext>
            </p:extLst>
          </p:nvPr>
        </p:nvGraphicFramePr>
        <p:xfrm>
          <a:off x="1440505" y="1551215"/>
          <a:ext cx="9222052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958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816223"/>
            <a:ext cx="10018713" cy="1752599"/>
          </a:xfrm>
        </p:spPr>
        <p:txBody>
          <a:bodyPr/>
          <a:lstStyle/>
          <a:p>
            <a:r>
              <a:rPr lang="en-US" dirty="0"/>
              <a:t>Distribution Risk – Adverse Selection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685" y="2398694"/>
            <a:ext cx="10721677" cy="21733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560" y="4895235"/>
            <a:ext cx="2556107" cy="528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91"/>
          <a:stretch/>
        </p:blipFill>
        <p:spPr>
          <a:xfrm>
            <a:off x="9313636" y="251655"/>
            <a:ext cx="2708728" cy="117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8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91"/>
          <a:stretch/>
        </p:blipFill>
        <p:spPr>
          <a:xfrm>
            <a:off x="9313636" y="251655"/>
            <a:ext cx="2708728" cy="11754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968" y="428983"/>
            <a:ext cx="10018713" cy="1752599"/>
          </a:xfrm>
        </p:spPr>
        <p:txBody>
          <a:bodyPr/>
          <a:lstStyle/>
          <a:p>
            <a:r>
              <a:rPr lang="en-US" dirty="0"/>
              <a:t>Distribution Risk – Adverse Selection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035472"/>
              </p:ext>
            </p:extLst>
          </p:nvPr>
        </p:nvGraphicFramePr>
        <p:xfrm>
          <a:off x="1752600" y="1598278"/>
          <a:ext cx="8686800" cy="4754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6322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91"/>
          <a:stretch/>
        </p:blipFill>
        <p:spPr>
          <a:xfrm>
            <a:off x="9313636" y="251655"/>
            <a:ext cx="2708728" cy="11754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32881"/>
            <a:ext cx="10018713" cy="1752599"/>
          </a:xfrm>
        </p:spPr>
        <p:txBody>
          <a:bodyPr/>
          <a:lstStyle/>
          <a:p>
            <a:r>
              <a:rPr lang="en-US" dirty="0"/>
              <a:t>Distribution Risk – Adverse Selection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388499"/>
              </p:ext>
            </p:extLst>
          </p:nvPr>
        </p:nvGraphicFramePr>
        <p:xfrm>
          <a:off x="1752600" y="1598278"/>
          <a:ext cx="8686800" cy="4753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8777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631</TotalTime>
  <Words>552</Words>
  <Application>Microsoft Macintosh PowerPoint</Application>
  <PresentationFormat>Widescreen</PresentationFormat>
  <Paragraphs>65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Corbel</vt:lpstr>
      <vt:lpstr>Arial</vt:lpstr>
      <vt:lpstr>Parallax</vt:lpstr>
      <vt:lpstr>GSU MRM-Assurant  Mini-Case Competition </vt:lpstr>
      <vt:lpstr>Introduction</vt:lpstr>
      <vt:lpstr>Current Situation</vt:lpstr>
      <vt:lpstr>Distribution Risk – Failure Marketing Campaign</vt:lpstr>
      <vt:lpstr>Distribution Risk - Failure marketing campaign </vt:lpstr>
      <vt:lpstr>Distribution Risk – adverse selection</vt:lpstr>
      <vt:lpstr>Distribution Risk – Adverse Selection</vt:lpstr>
      <vt:lpstr>Distribution Risk – Adverse Selection</vt:lpstr>
      <vt:lpstr>Distribution Risk – Adverse Selection</vt:lpstr>
      <vt:lpstr>Distribution Risk – Adverse Selection</vt:lpstr>
      <vt:lpstr>Distribution Risk – Increase Administration Cost</vt:lpstr>
      <vt:lpstr>Recommendations </vt:lpstr>
      <vt:lpstr>THANK YOU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MRM-Assurant  MiniCase Competition</dc:title>
  <dc:creator>Hiu Lam Mak</dc:creator>
  <cp:lastModifiedBy>Hiu Lam Mak</cp:lastModifiedBy>
  <cp:revision>31</cp:revision>
  <dcterms:created xsi:type="dcterms:W3CDTF">2016-11-13T21:10:05Z</dcterms:created>
  <dcterms:modified xsi:type="dcterms:W3CDTF">2016-11-15T01:06:58Z</dcterms:modified>
</cp:coreProperties>
</file>