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75" r:id="rId5"/>
    <p:sldId id="260" r:id="rId6"/>
    <p:sldId id="263" r:id="rId7"/>
    <p:sldId id="261" r:id="rId8"/>
    <p:sldId id="264" r:id="rId9"/>
    <p:sldId id="265" r:id="rId10"/>
    <p:sldId id="276" r:id="rId11"/>
    <p:sldId id="266" r:id="rId12"/>
    <p:sldId id="267" r:id="rId13"/>
    <p:sldId id="277" r:id="rId14"/>
    <p:sldId id="278" r:id="rId15"/>
    <p:sldId id="271" r:id="rId16"/>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ron Du" initials="SD" lastIdx="1" clrIdx="0">
    <p:extLst>
      <p:ext uri="{19B8F6BF-5375-455C-9EA6-DF929625EA0E}">
        <p15:presenceInfo xmlns:p15="http://schemas.microsoft.com/office/powerpoint/2012/main" userId="Sharon D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0877" autoAdjust="0"/>
  </p:normalViewPr>
  <p:slideViewPr>
    <p:cSldViewPr snapToGrid="0">
      <p:cViewPr>
        <p:scale>
          <a:sx n="77" d="100"/>
          <a:sy n="77" d="100"/>
        </p:scale>
        <p:origin x="2904" y="5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FF52E9-9878-42E1-A371-DE1DA95A7E8C}" type="datetimeFigureOut">
              <a:rPr lang="en-US" smtClean="0"/>
              <a:t>10/19/2022</a:t>
            </a:fld>
            <a:endParaRPr lang="en-US"/>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16874-D93B-431A-9A45-3EF783294D16}" type="slidenum">
              <a:rPr lang="en-US" smtClean="0"/>
              <a:t>‹#›</a:t>
            </a:fld>
            <a:endParaRPr lang="en-US"/>
          </a:p>
        </p:txBody>
      </p:sp>
    </p:spTree>
    <p:extLst>
      <p:ext uri="{BB962C8B-B14F-4D97-AF65-F5344CB8AC3E}">
        <p14:creationId xmlns:p14="http://schemas.microsoft.com/office/powerpoint/2010/main" val="3365049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FFFF"/>
                </a:solidFill>
                <a:effectLst/>
                <a:latin typeface="Roboto" panose="02000000000000000000" pitchFamily="2" charset="0"/>
              </a:rPr>
              <a:t>11035974</a:t>
            </a:r>
          </a:p>
          <a:p>
            <a:pPr algn="l"/>
            <a:endParaRPr lang="en-US" dirty="0"/>
          </a:p>
          <a:p>
            <a:pPr algn="l"/>
            <a:r>
              <a:rPr lang="en-US" dirty="0"/>
              <a:t>FIG. 1</a:t>
            </a:r>
            <a:r>
              <a:rPr lang="en-US" b="0" i="0" dirty="0">
                <a:solidFill>
                  <a:srgbClr val="333333"/>
                </a:solidFill>
                <a:effectLst/>
                <a:latin typeface="Roboto" panose="02000000000000000000" pitchFamily="2" charset="0"/>
              </a:rPr>
              <a:t> is a schematic side view of an embodiment of a wireline system for electrical logging, in accordance with embodiments of the present disclosure.</a:t>
            </a:r>
          </a:p>
          <a:p>
            <a:pPr algn="l"/>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FIG. figref000 shows a resistivity imaging tool </a:t>
            </a:r>
            <a:r>
              <a:rPr lang="en-US" b="1" i="0" dirty="0">
                <a:solidFill>
                  <a:srgbClr val="333333"/>
                </a:solidFill>
                <a:effectLst/>
                <a:latin typeface="Roboto" panose="02000000000000000000" pitchFamily="2" charset="0"/>
              </a:rPr>
              <a:t>ref100</a:t>
            </a:r>
            <a:r>
              <a:rPr lang="en-US" b="0" i="0" dirty="0">
                <a:solidFill>
                  <a:srgbClr val="333333"/>
                </a:solidFill>
                <a:effectLst/>
                <a:latin typeface="Roboto" panose="02000000000000000000" pitchFamily="2" charset="0"/>
              </a:rPr>
              <a:t> suspended in a bore hole </a:t>
            </a:r>
            <a:r>
              <a:rPr lang="en-US" b="1" i="0" dirty="0">
                <a:solidFill>
                  <a:srgbClr val="333333"/>
                </a:solidFill>
                <a:effectLst/>
                <a:latin typeface="Roboto" panose="02000000000000000000" pitchFamily="2" charset="0"/>
              </a:rPr>
              <a:t>ref118</a:t>
            </a:r>
            <a:r>
              <a:rPr lang="en-US" b="0" i="0" dirty="0">
                <a:solidFill>
                  <a:srgbClr val="333333"/>
                </a:solidFill>
                <a:effectLst/>
                <a:latin typeface="Roboto" panose="02000000000000000000" pitchFamily="2" charset="0"/>
              </a:rPr>
              <a:t> that penetrates earth formations such as </a:t>
            </a:r>
            <a:r>
              <a:rPr lang="en-US" b="1" i="0" dirty="0">
                <a:solidFill>
                  <a:srgbClr val="333333"/>
                </a:solidFill>
                <a:effectLst/>
                <a:latin typeface="Roboto" panose="02000000000000000000" pitchFamily="2" charset="0"/>
              </a:rPr>
              <a:t>ref108</a:t>
            </a:r>
            <a:r>
              <a:rPr lang="en-US" b="0" i="0" dirty="0">
                <a:solidFill>
                  <a:srgbClr val="333333"/>
                </a:solidFill>
                <a:effectLst/>
                <a:latin typeface="Roboto" panose="02000000000000000000" pitchFamily="2" charset="0"/>
              </a:rPr>
              <a:t>, from a suitable cable </a:t>
            </a:r>
            <a:r>
              <a:rPr lang="en-US" b="1" i="0" dirty="0">
                <a:solidFill>
                  <a:srgbClr val="333333"/>
                </a:solidFill>
                <a:effectLst/>
                <a:latin typeface="Roboto" panose="02000000000000000000" pitchFamily="2" charset="0"/>
              </a:rPr>
              <a:t>ref110</a:t>
            </a:r>
            <a:r>
              <a:rPr lang="en-US" b="0" i="0" dirty="0">
                <a:solidFill>
                  <a:srgbClr val="333333"/>
                </a:solidFill>
                <a:effectLst/>
                <a:latin typeface="Roboto" panose="02000000000000000000" pitchFamily="2" charset="0"/>
              </a:rPr>
              <a:t> that passes from drum </a:t>
            </a:r>
            <a:r>
              <a:rPr lang="en-US" b="1" i="0" dirty="0">
                <a:solidFill>
                  <a:srgbClr val="333333"/>
                </a:solidFill>
                <a:effectLst/>
                <a:latin typeface="Roboto" panose="02000000000000000000" pitchFamily="2" charset="0"/>
              </a:rPr>
              <a:t>ref102</a:t>
            </a:r>
            <a:r>
              <a:rPr lang="en-US" b="0" i="0" dirty="0">
                <a:solidFill>
                  <a:srgbClr val="333333"/>
                </a:solidFill>
                <a:effectLst/>
                <a:latin typeface="Roboto" panose="02000000000000000000" pitchFamily="2" charset="0"/>
              </a:rPr>
              <a:t> over a sheave </a:t>
            </a:r>
            <a:r>
              <a:rPr lang="en-US" b="1" i="0" dirty="0">
                <a:solidFill>
                  <a:srgbClr val="333333"/>
                </a:solidFill>
                <a:effectLst/>
                <a:latin typeface="Roboto" panose="02000000000000000000" pitchFamily="2" charset="0"/>
              </a:rPr>
              <a:t>ref112</a:t>
            </a:r>
            <a:r>
              <a:rPr lang="en-US" b="0" i="0" dirty="0">
                <a:solidFill>
                  <a:srgbClr val="333333"/>
                </a:solidFill>
                <a:effectLst/>
                <a:latin typeface="Roboto" panose="02000000000000000000" pitchFamily="2" charset="0"/>
              </a:rPr>
              <a:t> mounted on drilling rig </a:t>
            </a:r>
            <a:r>
              <a:rPr lang="en-US" b="1" i="0" dirty="0">
                <a:solidFill>
                  <a:srgbClr val="333333"/>
                </a:solidFill>
                <a:effectLst/>
                <a:latin typeface="Roboto" panose="02000000000000000000" pitchFamily="2" charset="0"/>
              </a:rPr>
              <a:t>ref116</a:t>
            </a:r>
            <a:r>
              <a:rPr lang="en-US" b="0" i="0" dirty="0">
                <a:solidFill>
                  <a:srgbClr val="333333"/>
                </a:solidFill>
                <a:effectLst/>
                <a:latin typeface="Roboto" panose="02000000000000000000" pitchFamily="2" charset="0"/>
              </a:rPr>
              <a:t>. By industry standard, the cable </a:t>
            </a:r>
            <a:r>
              <a:rPr lang="en-US" b="1" i="0" dirty="0">
                <a:solidFill>
                  <a:srgbClr val="333333"/>
                </a:solidFill>
                <a:effectLst/>
                <a:latin typeface="Roboto" panose="02000000000000000000" pitchFamily="2" charset="0"/>
              </a:rPr>
              <a:t>ref110</a:t>
            </a:r>
            <a:r>
              <a:rPr lang="en-US" b="0" i="0" dirty="0">
                <a:solidFill>
                  <a:srgbClr val="333333"/>
                </a:solidFill>
                <a:effectLst/>
                <a:latin typeface="Roboto" panose="02000000000000000000" pitchFamily="2" charset="0"/>
              </a:rPr>
              <a:t> includes a stress member and seven conductors for transmitting commands to the tool and for receiving data back from the tool as well as power for the tool. In various embodiments, the resistivity imaging tool </a:t>
            </a:r>
            <a:r>
              <a:rPr lang="en-US" b="1" i="0" dirty="0">
                <a:solidFill>
                  <a:srgbClr val="333333"/>
                </a:solidFill>
                <a:effectLst/>
                <a:latin typeface="Roboto" panose="02000000000000000000" pitchFamily="2" charset="0"/>
              </a:rPr>
              <a:t>ref100</a:t>
            </a:r>
            <a:r>
              <a:rPr lang="en-US" b="0" i="0" dirty="0">
                <a:solidFill>
                  <a:srgbClr val="333333"/>
                </a:solidFill>
                <a:effectLst/>
                <a:latin typeface="Roboto" panose="02000000000000000000" pitchFamily="2" charset="0"/>
              </a:rPr>
              <a:t> is a part of a downhole tool or assembly (also referred to as the bottomhole assembly or “BHA”) attached to the bottom end of the cable </a:t>
            </a:r>
            <a:r>
              <a:rPr lang="en-US" b="1" i="0" dirty="0">
                <a:solidFill>
                  <a:srgbClr val="333333"/>
                </a:solidFill>
                <a:effectLst/>
                <a:latin typeface="Roboto" panose="02000000000000000000" pitchFamily="2" charset="0"/>
              </a:rPr>
              <a:t>ref110</a:t>
            </a:r>
            <a:r>
              <a:rPr lang="en-US" b="0" i="0" dirty="0">
                <a:solidFill>
                  <a:srgbClr val="333333"/>
                </a:solidFill>
                <a:effectLst/>
                <a:latin typeface="Roboto" panose="02000000000000000000" pitchFamily="2" charset="0"/>
              </a:rPr>
              <a:t>. Such a downhole assembly may include various tools, sensors, measurement devices, communication devices, and the like, which will not all be described for clarity. The resistivity imaging tool </a:t>
            </a:r>
            <a:r>
              <a:rPr lang="en-US" b="1" i="0" dirty="0">
                <a:solidFill>
                  <a:srgbClr val="333333"/>
                </a:solidFill>
                <a:effectLst/>
                <a:latin typeface="Roboto" panose="02000000000000000000" pitchFamily="2" charset="0"/>
              </a:rPr>
              <a:t>ref100</a:t>
            </a:r>
            <a:r>
              <a:rPr lang="en-US" b="0" i="0" dirty="0">
                <a:solidFill>
                  <a:srgbClr val="333333"/>
                </a:solidFill>
                <a:effectLst/>
                <a:latin typeface="Roboto" panose="02000000000000000000" pitchFamily="2" charset="0"/>
              </a:rPr>
              <a:t> is raised and lowered by draw works. The truck </a:t>
            </a:r>
            <a:r>
              <a:rPr lang="en-US" b="1" i="0" dirty="0">
                <a:solidFill>
                  <a:srgbClr val="333333"/>
                </a:solidFill>
                <a:effectLst/>
                <a:latin typeface="Roboto" panose="02000000000000000000" pitchFamily="2" charset="0"/>
              </a:rPr>
              <a:t>ref104</a:t>
            </a:r>
            <a:r>
              <a:rPr lang="en-US" b="0" i="0" dirty="0">
                <a:solidFill>
                  <a:srgbClr val="333333"/>
                </a:solidFill>
                <a:effectLst/>
                <a:latin typeface="Roboto" panose="02000000000000000000" pitchFamily="2" charset="0"/>
              </a:rPr>
              <a:t> includes electronics module </a:t>
            </a:r>
            <a:r>
              <a:rPr lang="en-US" b="1" i="0" dirty="0">
                <a:solidFill>
                  <a:srgbClr val="333333"/>
                </a:solidFill>
                <a:effectLst/>
                <a:latin typeface="Roboto" panose="02000000000000000000" pitchFamily="2" charset="0"/>
              </a:rPr>
              <a:t>ref114</a:t>
            </a:r>
            <a:r>
              <a:rPr lang="en-US" b="0" i="0" dirty="0">
                <a:solidFill>
                  <a:srgbClr val="333333"/>
                </a:solidFill>
                <a:effectLst/>
                <a:latin typeface="Roboto" panose="02000000000000000000" pitchFamily="2" charset="0"/>
              </a:rPr>
              <a:t>, on the surface </a:t>
            </a:r>
            <a:r>
              <a:rPr lang="en-US" b="1" i="0" dirty="0">
                <a:solidFill>
                  <a:srgbClr val="333333"/>
                </a:solidFill>
                <a:effectLst/>
                <a:latin typeface="Roboto" panose="02000000000000000000" pitchFamily="2" charset="0"/>
              </a:rPr>
              <a:t>ref120</a:t>
            </a:r>
            <a:r>
              <a:rPr lang="en-US" b="0" i="0" dirty="0">
                <a:solidFill>
                  <a:srgbClr val="333333"/>
                </a:solidFill>
                <a:effectLst/>
                <a:latin typeface="Roboto" panose="02000000000000000000" pitchFamily="2" charset="0"/>
              </a:rPr>
              <a:t> that transmits the required operating commands downhole and in return, receives data back which may be recorded on an archival storage medium of any desired type for concurrent or later processing. The data may be transmitted in analog or digital form. Data processors such as a suitable computer </a:t>
            </a:r>
            <a:r>
              <a:rPr lang="en-US" b="1" i="0" dirty="0">
                <a:solidFill>
                  <a:srgbClr val="333333"/>
                </a:solidFill>
                <a:effectLst/>
                <a:latin typeface="Roboto" panose="02000000000000000000" pitchFamily="2" charset="0"/>
              </a:rPr>
              <a:t>ref106</a:t>
            </a:r>
            <a:r>
              <a:rPr lang="en-US" b="0" i="0" dirty="0">
                <a:solidFill>
                  <a:srgbClr val="333333"/>
                </a:solidFill>
                <a:effectLst/>
                <a:latin typeface="Roboto" panose="02000000000000000000" pitchFamily="2" charset="0"/>
              </a:rPr>
              <a:t>, may be provided for performing data analysis in the field in real time or the recorded data may be sent to a processing center or both for post processing of the data.</a:t>
            </a:r>
          </a:p>
          <a:p>
            <a:pPr algn="l"/>
            <a:r>
              <a:rPr lang="en-US" b="0" i="0" dirty="0">
                <a:solidFill>
                  <a:srgbClr val="333333"/>
                </a:solidFill>
                <a:effectLst/>
                <a:latin typeface="Roboto" panose="02000000000000000000" pitchFamily="2" charset="0"/>
              </a:rPr>
              <a:t>Embodiments of the invention may be used in measurement-while-drilling (MWD), logging-while-drilling (LWD) or logging-while-tripping (LWT) operations. A slickline implementation of the invention is also possible in which the sensor assembly is conveyed downhole on a slickline, the data recorded on a suitable memory device, and retrieved for subsequent processing.</a:t>
            </a:r>
          </a:p>
          <a:p>
            <a:endParaRPr lang="en-US" dirty="0"/>
          </a:p>
        </p:txBody>
      </p:sp>
      <p:sp>
        <p:nvSpPr>
          <p:cNvPr id="4" name="Slide Number Placeholder 3"/>
          <p:cNvSpPr>
            <a:spLocks noGrp="1"/>
          </p:cNvSpPr>
          <p:nvPr>
            <p:ph type="sldNum" sz="quarter" idx="5"/>
          </p:nvPr>
        </p:nvSpPr>
        <p:spPr/>
        <p:txBody>
          <a:bodyPr/>
          <a:lstStyle/>
          <a:p>
            <a:fld id="{AB216874-D93B-431A-9A45-3EF783294D16}" type="slidenum">
              <a:rPr lang="en-US" smtClean="0"/>
              <a:t>1</a:t>
            </a:fld>
            <a:endParaRPr lang="en-US"/>
          </a:p>
        </p:txBody>
      </p:sp>
    </p:spTree>
    <p:extLst>
      <p:ext uri="{BB962C8B-B14F-4D97-AF65-F5344CB8AC3E}">
        <p14:creationId xmlns:p14="http://schemas.microsoft.com/office/powerpoint/2010/main" val="569385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20210222508</a:t>
            </a:r>
            <a:endParaRPr lang="en-US" dirty="0"/>
          </a:p>
          <a:p>
            <a:endParaRPr lang="en-US" dirty="0"/>
          </a:p>
          <a:p>
            <a:r>
              <a:rPr lang="en-US" dirty="0"/>
              <a:t>FIG. 1</a:t>
            </a:r>
            <a:r>
              <a:rPr lang="en-US" b="0" i="0" dirty="0">
                <a:solidFill>
                  <a:srgbClr val="333333"/>
                </a:solidFill>
                <a:effectLst/>
                <a:latin typeface="Roboto" panose="02000000000000000000" pitchFamily="2" charset="0"/>
              </a:rPr>
              <a:t> is a cross-sectional side view of an embodiment of an energizing ring within a seal opening, in accordance with embodiments of the present disclosure.</a:t>
            </a:r>
          </a:p>
          <a:p>
            <a:endParaRPr lang="en-US" b="0" i="0" dirty="0">
              <a:solidFill>
                <a:srgbClr val="333333"/>
              </a:solidFill>
              <a:effectLst/>
              <a:latin typeface="Roboto" panose="02000000000000000000" pitchFamily="2" charset="0"/>
            </a:endParaRPr>
          </a:p>
          <a:p>
            <a:pPr algn="l">
              <a:buFont typeface="Arial" panose="020B0604020202020204" pitchFamily="34" charset="0"/>
              <a:buChar char="•"/>
            </a:pPr>
            <a:r>
              <a:rPr lang="en-US" b="0" i="0" dirty="0">
                <a:solidFill>
                  <a:srgbClr val="333333"/>
                </a:solidFill>
                <a:effectLst/>
                <a:latin typeface="Roboto" panose="02000000000000000000" pitchFamily="2" charset="0"/>
              </a:rPr>
              <a:t>FIG. 1 is a cross-sectional side view of an embodiment of a wellbore sealing system </a:t>
            </a:r>
            <a:r>
              <a:rPr lang="en-US" b="1" i="0" dirty="0">
                <a:solidFill>
                  <a:srgbClr val="333333"/>
                </a:solidFill>
                <a:effectLst/>
                <a:latin typeface="Roboto" panose="02000000000000000000" pitchFamily="2" charset="0"/>
              </a:rPr>
              <a:t>100</a:t>
            </a:r>
            <a:r>
              <a:rPr lang="en-US" b="0" i="0" dirty="0">
                <a:solidFill>
                  <a:srgbClr val="333333"/>
                </a:solidFill>
                <a:effectLst/>
                <a:latin typeface="Roboto" panose="02000000000000000000" pitchFamily="2" charset="0"/>
              </a:rPr>
              <a:t> arranged within a </a:t>
            </a:r>
            <a:r>
              <a:rPr lang="en-US" b="0" i="0">
                <a:solidFill>
                  <a:srgbClr val="333333"/>
                </a:solidFill>
                <a:effectLst/>
                <a:latin typeface="Roboto" panose="02000000000000000000" pitchFamily="2" charset="0"/>
              </a:rPr>
              <a:t>borehole </a:t>
            </a:r>
            <a:r>
              <a:rPr lang="en-US" b="1" i="0">
                <a:solidFill>
                  <a:srgbClr val="333333"/>
                </a:solidFill>
                <a:effectLst/>
                <a:latin typeface="Roboto" panose="02000000000000000000" pitchFamily="2" charset="0"/>
              </a:rPr>
              <a:t>102</a:t>
            </a:r>
            <a:r>
              <a:rPr lang="en-US" b="0" i="0">
                <a:solidFill>
                  <a:srgbClr val="333333"/>
                </a:solidFill>
                <a:effectLst/>
                <a:latin typeface="Roboto" panose="02000000000000000000" pitchFamily="2" charset="0"/>
              </a:rPr>
              <a:t> </a:t>
            </a:r>
            <a:r>
              <a:rPr lang="en-US" b="0" i="0" dirty="0">
                <a:solidFill>
                  <a:srgbClr val="333333"/>
                </a:solidFill>
                <a:effectLst/>
                <a:latin typeface="Roboto" panose="02000000000000000000" pitchFamily="2" charset="0"/>
              </a:rPr>
              <a:t>extending into a downhole formation </a:t>
            </a:r>
            <a:r>
              <a:rPr lang="en-US" b="1" i="0" dirty="0">
                <a:solidFill>
                  <a:srgbClr val="333333"/>
                </a:solidFill>
                <a:effectLst/>
                <a:latin typeface="Roboto" panose="02000000000000000000" pitchFamily="2" charset="0"/>
              </a:rPr>
              <a:t>104</a:t>
            </a:r>
            <a:r>
              <a:rPr lang="en-US" b="0" i="0" dirty="0">
                <a:solidFill>
                  <a:srgbClr val="333333"/>
                </a:solidFill>
                <a:effectLst/>
                <a:latin typeface="Roboto" panose="02000000000000000000" pitchFamily="2" charset="0"/>
              </a:rPr>
              <a:t>. It should be appreciated that, for clarity with the discussion herein, various components of a well site that may include the </a:t>
            </a:r>
            <a:r>
              <a:rPr lang="en-US" b="0" i="0">
                <a:solidFill>
                  <a:srgbClr val="333333"/>
                </a:solidFill>
                <a:effectLst/>
                <a:latin typeface="Roboto" panose="02000000000000000000" pitchFamily="2" charset="0"/>
              </a:rPr>
              <a:t>borehole </a:t>
            </a:r>
            <a:r>
              <a:rPr lang="en-US" b="1" i="0">
                <a:solidFill>
                  <a:srgbClr val="333333"/>
                </a:solidFill>
                <a:effectLst/>
                <a:latin typeface="Roboto" panose="02000000000000000000" pitchFamily="2" charset="0"/>
              </a:rPr>
              <a:t>102</a:t>
            </a:r>
            <a:r>
              <a:rPr lang="en-US" b="0" i="0">
                <a:solidFill>
                  <a:srgbClr val="333333"/>
                </a:solidFill>
                <a:effectLst/>
                <a:latin typeface="Roboto" panose="02000000000000000000" pitchFamily="2" charset="0"/>
              </a:rPr>
              <a:t> </a:t>
            </a:r>
            <a:r>
              <a:rPr lang="en-US" b="0" i="0" dirty="0">
                <a:solidFill>
                  <a:srgbClr val="333333"/>
                </a:solidFill>
                <a:effectLst/>
                <a:latin typeface="Roboto" panose="02000000000000000000" pitchFamily="2" charset="0"/>
              </a:rPr>
              <a:t>have been eliminated. For example, the well site may include surface equipment, such as drilling rigs, wellhead components, and the like. In the illustrated embodiment, a housing </a:t>
            </a:r>
            <a:r>
              <a:rPr lang="en-US" b="1" i="0" dirty="0">
                <a:solidFill>
                  <a:srgbClr val="333333"/>
                </a:solidFill>
                <a:effectLst/>
                <a:latin typeface="Roboto" panose="02000000000000000000" pitchFamily="2" charset="0"/>
              </a:rPr>
              <a:t>106</a:t>
            </a:r>
            <a:r>
              <a:rPr lang="en-US" b="0" i="0" dirty="0">
                <a:solidFill>
                  <a:srgbClr val="333333"/>
                </a:solidFill>
                <a:effectLst/>
                <a:latin typeface="Roboto" panose="02000000000000000000" pitchFamily="2" charset="0"/>
              </a:rPr>
              <a:t> is arranged against a borehole wall </a:t>
            </a:r>
            <a:r>
              <a:rPr lang="en-US" b="1" i="0" dirty="0">
                <a:solidFill>
                  <a:srgbClr val="333333"/>
                </a:solidFill>
                <a:effectLst/>
                <a:latin typeface="Roboto" panose="02000000000000000000" pitchFamily="2" charset="0"/>
              </a:rPr>
              <a:t>108</a:t>
            </a:r>
            <a:r>
              <a:rPr lang="en-US" b="0" i="0" dirty="0">
                <a:solidFill>
                  <a:srgbClr val="333333"/>
                </a:solidFill>
                <a:effectLst/>
                <a:latin typeface="Roboto" panose="02000000000000000000" pitchFamily="2" charset="0"/>
              </a:rPr>
              <a:t> and radially outward with respect to a borehole axis </a:t>
            </a:r>
            <a:r>
              <a:rPr lang="en-US" b="1" i="0" dirty="0">
                <a:solidFill>
                  <a:srgbClr val="333333"/>
                </a:solidFill>
                <a:effectLst/>
                <a:latin typeface="Roboto" panose="02000000000000000000" pitchFamily="2" charset="0"/>
              </a:rPr>
              <a:t>110</a:t>
            </a:r>
            <a:r>
              <a:rPr lang="en-US" b="0" i="0" dirty="0">
                <a:solidFill>
                  <a:srgbClr val="333333"/>
                </a:solidFill>
                <a:effectLst/>
                <a:latin typeface="Roboto" panose="02000000000000000000" pitchFamily="2" charset="0"/>
              </a:rPr>
              <a:t>. It should be appreciated that the </a:t>
            </a:r>
            <a:r>
              <a:rPr lang="en-US" b="0" i="0">
                <a:solidFill>
                  <a:srgbClr val="333333"/>
                </a:solidFill>
                <a:effectLst/>
                <a:latin typeface="Roboto" panose="02000000000000000000" pitchFamily="2" charset="0"/>
              </a:rPr>
              <a:t>borehole </a:t>
            </a:r>
            <a:r>
              <a:rPr lang="en-US" b="1" i="0">
                <a:solidFill>
                  <a:srgbClr val="333333"/>
                </a:solidFill>
                <a:effectLst/>
                <a:latin typeface="Roboto" panose="02000000000000000000" pitchFamily="2" charset="0"/>
              </a:rPr>
              <a:t>102</a:t>
            </a:r>
            <a:r>
              <a:rPr lang="en-US" b="0" i="0">
                <a:solidFill>
                  <a:srgbClr val="333333"/>
                </a:solidFill>
                <a:effectLst/>
                <a:latin typeface="Roboto" panose="02000000000000000000" pitchFamily="2" charset="0"/>
              </a:rPr>
              <a:t>, </a:t>
            </a:r>
            <a:r>
              <a:rPr lang="en-US" b="0" i="0" dirty="0">
                <a:solidFill>
                  <a:srgbClr val="333333"/>
                </a:solidFill>
                <a:effectLst/>
                <a:latin typeface="Roboto" panose="02000000000000000000" pitchFamily="2" charset="0"/>
              </a:rPr>
              <a:t>housing </a:t>
            </a:r>
            <a:r>
              <a:rPr lang="en-US" b="1" i="0" dirty="0">
                <a:solidFill>
                  <a:srgbClr val="333333"/>
                </a:solidFill>
                <a:effectLst/>
                <a:latin typeface="Roboto" panose="02000000000000000000" pitchFamily="2" charset="0"/>
              </a:rPr>
              <a:t>106</a:t>
            </a:r>
            <a:r>
              <a:rPr lang="en-US" b="0" i="0" dirty="0">
                <a:solidFill>
                  <a:srgbClr val="333333"/>
                </a:solidFill>
                <a:effectLst/>
                <a:latin typeface="Roboto" panose="02000000000000000000" pitchFamily="2" charset="0"/>
              </a:rPr>
              <a:t>, and various other components may be annular components that extend about the borehole axis </a:t>
            </a:r>
            <a:r>
              <a:rPr lang="en-US" b="1" i="0" dirty="0">
                <a:solidFill>
                  <a:srgbClr val="333333"/>
                </a:solidFill>
                <a:effectLst/>
                <a:latin typeface="Roboto" panose="02000000000000000000" pitchFamily="2" charset="0"/>
              </a:rPr>
              <a:t>110</a:t>
            </a:r>
            <a:r>
              <a:rPr lang="en-US" b="0" i="0" dirty="0">
                <a:solidFill>
                  <a:srgbClr val="333333"/>
                </a:solidFill>
                <a:effectLst/>
                <a:latin typeface="Roboto" panose="02000000000000000000" pitchFamily="2" charset="0"/>
              </a:rPr>
              <a:t>. Furthermore, in various embodiments, the housing </a:t>
            </a:r>
            <a:r>
              <a:rPr lang="en-US" b="1" i="0" dirty="0">
                <a:solidFill>
                  <a:srgbClr val="333333"/>
                </a:solidFill>
                <a:effectLst/>
                <a:latin typeface="Roboto" panose="02000000000000000000" pitchFamily="2" charset="0"/>
              </a:rPr>
              <a:t>106</a:t>
            </a:r>
            <a:r>
              <a:rPr lang="en-US" b="0" i="0" dirty="0">
                <a:solidFill>
                  <a:srgbClr val="333333"/>
                </a:solidFill>
                <a:effectLst/>
                <a:latin typeface="Roboto" panose="02000000000000000000" pitchFamily="2" charset="0"/>
              </a:rPr>
              <a:t> may be a casing that is cemented to the borehole wall </a:t>
            </a:r>
            <a:r>
              <a:rPr lang="en-US" b="1" i="0" dirty="0">
                <a:solidFill>
                  <a:srgbClr val="333333"/>
                </a:solidFill>
                <a:effectLst/>
                <a:latin typeface="Roboto" panose="02000000000000000000" pitchFamily="2" charset="0"/>
              </a:rPr>
              <a:t>108</a:t>
            </a:r>
            <a:r>
              <a:rPr lang="en-US" b="0" i="0" dirty="0">
                <a:solidFill>
                  <a:srgbClr val="333333"/>
                </a:solidFill>
                <a:effectLst/>
                <a:latin typeface="Roboto" panose="02000000000000000000" pitchFamily="2" charset="0"/>
              </a:rPr>
              <a:t>. Additionally, in embodiments, the </a:t>
            </a:r>
            <a:r>
              <a:rPr lang="en-US" b="0" i="0">
                <a:solidFill>
                  <a:srgbClr val="333333"/>
                </a:solidFill>
                <a:effectLst/>
                <a:latin typeface="Roboto" panose="02000000000000000000" pitchFamily="2" charset="0"/>
              </a:rPr>
              <a:t>hanger </a:t>
            </a:r>
            <a:r>
              <a:rPr lang="en-US" b="1" i="0">
                <a:solidFill>
                  <a:srgbClr val="333333"/>
                </a:solidFill>
                <a:effectLst/>
                <a:latin typeface="Roboto" panose="02000000000000000000" pitchFamily="2" charset="0"/>
              </a:rPr>
              <a:t>112</a:t>
            </a:r>
            <a:r>
              <a:rPr lang="en-US" b="0" i="0">
                <a:solidFill>
                  <a:srgbClr val="333333"/>
                </a:solidFill>
                <a:effectLst/>
                <a:latin typeface="Roboto" panose="02000000000000000000" pitchFamily="2" charset="0"/>
              </a:rPr>
              <a:t> </a:t>
            </a:r>
            <a:r>
              <a:rPr lang="en-US" b="0" i="0" dirty="0">
                <a:solidFill>
                  <a:srgbClr val="333333"/>
                </a:solidFill>
                <a:effectLst/>
                <a:latin typeface="Roboto" panose="02000000000000000000" pitchFamily="2" charset="0"/>
              </a:rPr>
              <a:t>may be arranged at an </a:t>
            </a:r>
            <a:r>
              <a:rPr lang="en-US" b="0" i="0" dirty="0" err="1">
                <a:solidFill>
                  <a:srgbClr val="333333"/>
                </a:solidFill>
                <a:effectLst/>
                <a:latin typeface="Roboto" panose="02000000000000000000" pitchFamily="2" charset="0"/>
              </a:rPr>
              <a:t>uphole</a:t>
            </a:r>
            <a:r>
              <a:rPr lang="en-US" b="0" i="0" dirty="0">
                <a:solidFill>
                  <a:srgbClr val="333333"/>
                </a:solidFill>
                <a:effectLst/>
                <a:latin typeface="Roboto" panose="02000000000000000000" pitchFamily="2" charset="0"/>
              </a:rPr>
              <a:t> location, for example within a wellhead, and may include one or more test ports that may extend into the space between the </a:t>
            </a:r>
            <a:r>
              <a:rPr lang="en-US" b="0" i="0">
                <a:solidFill>
                  <a:srgbClr val="333333"/>
                </a:solidFill>
                <a:effectLst/>
                <a:latin typeface="Roboto" panose="02000000000000000000" pitchFamily="2" charset="0"/>
              </a:rPr>
              <a:t>hanger </a:t>
            </a:r>
            <a:r>
              <a:rPr lang="en-US" b="1" i="0">
                <a:solidFill>
                  <a:srgbClr val="333333"/>
                </a:solidFill>
                <a:effectLst/>
                <a:latin typeface="Roboto" panose="02000000000000000000" pitchFamily="2" charset="0"/>
              </a:rPr>
              <a:t>112</a:t>
            </a:r>
            <a:r>
              <a:rPr lang="en-US" b="0" i="0">
                <a:solidFill>
                  <a:srgbClr val="333333"/>
                </a:solidFill>
                <a:effectLst/>
                <a:latin typeface="Roboto" panose="02000000000000000000" pitchFamily="2" charset="0"/>
              </a:rPr>
              <a:t> </a:t>
            </a:r>
            <a:r>
              <a:rPr lang="en-US" b="0" i="0" dirty="0">
                <a:solidFill>
                  <a:srgbClr val="333333"/>
                </a:solidFill>
                <a:effectLst/>
                <a:latin typeface="Roboto" panose="02000000000000000000" pitchFamily="2" charset="0"/>
              </a:rPr>
              <a:t>and the housing </a:t>
            </a:r>
            <a:r>
              <a:rPr lang="en-US" b="1" i="0" dirty="0">
                <a:solidFill>
                  <a:srgbClr val="333333"/>
                </a:solidFill>
                <a:effectLst/>
                <a:latin typeface="Roboto" panose="02000000000000000000" pitchFamily="2" charset="0"/>
              </a:rPr>
              <a:t>106</a:t>
            </a:r>
            <a:r>
              <a:rPr lang="en-US" b="0" i="0" dirty="0">
                <a:solidFill>
                  <a:srgbClr val="333333"/>
                </a:solidFill>
                <a:effectLst/>
                <a:latin typeface="Roboto" panose="02000000000000000000" pitchFamily="2" charset="0"/>
              </a:rPr>
              <a:t> to test the integrity of the seal, among other things.</a:t>
            </a:r>
          </a:p>
          <a:p>
            <a:pPr algn="l">
              <a:buFont typeface="Arial" panose="020B0604020202020204" pitchFamily="34" charset="0"/>
              <a:buChar char="•"/>
            </a:pPr>
            <a:r>
              <a:rPr lang="en-US" b="0" i="0">
                <a:solidFill>
                  <a:srgbClr val="333333"/>
                </a:solidFill>
                <a:effectLst/>
                <a:latin typeface="Roboto" panose="02000000000000000000" pitchFamily="2" charset="0"/>
              </a:rPr>
              <a:t>[0027</a:t>
            </a:r>
            <a:r>
              <a:rPr lang="en-US" b="0" i="0" dirty="0">
                <a:solidFill>
                  <a:srgbClr val="333333"/>
                </a:solidFill>
                <a:effectLst/>
                <a:latin typeface="Roboto" panose="02000000000000000000" pitchFamily="2" charset="0"/>
              </a:rPr>
              <a:t>]In the illustrated embodiment, a </a:t>
            </a:r>
            <a:r>
              <a:rPr lang="en-US" b="0" i="0">
                <a:solidFill>
                  <a:srgbClr val="333333"/>
                </a:solidFill>
                <a:effectLst/>
                <a:latin typeface="Roboto" panose="02000000000000000000" pitchFamily="2" charset="0"/>
              </a:rPr>
              <a:t>hanger </a:t>
            </a:r>
            <a:r>
              <a:rPr lang="en-US" b="1" i="0">
                <a:solidFill>
                  <a:srgbClr val="333333"/>
                </a:solidFill>
                <a:effectLst/>
                <a:latin typeface="Roboto" panose="02000000000000000000" pitchFamily="2" charset="0"/>
              </a:rPr>
              <a:t>112</a:t>
            </a:r>
            <a:r>
              <a:rPr lang="en-US" b="0" i="0">
                <a:solidFill>
                  <a:srgbClr val="333333"/>
                </a:solidFill>
                <a:effectLst/>
                <a:latin typeface="Roboto" panose="02000000000000000000" pitchFamily="2" charset="0"/>
              </a:rPr>
              <a:t> </a:t>
            </a:r>
            <a:r>
              <a:rPr lang="en-US" b="0" i="0" dirty="0">
                <a:solidFill>
                  <a:srgbClr val="333333"/>
                </a:solidFill>
                <a:effectLst/>
                <a:latin typeface="Roboto" panose="02000000000000000000" pitchFamily="2" charset="0"/>
              </a:rPr>
              <a:t>is arranged radially inward from the housing </a:t>
            </a:r>
            <a:r>
              <a:rPr lang="en-US" b="1" i="0" dirty="0">
                <a:solidFill>
                  <a:srgbClr val="333333"/>
                </a:solidFill>
                <a:effectLst/>
                <a:latin typeface="Roboto" panose="02000000000000000000" pitchFamily="2" charset="0"/>
              </a:rPr>
              <a:t>106</a:t>
            </a:r>
            <a:r>
              <a:rPr lang="en-US" b="0" i="0" dirty="0">
                <a:solidFill>
                  <a:srgbClr val="333333"/>
                </a:solidFill>
                <a:effectLst/>
                <a:latin typeface="Roboto" panose="02000000000000000000" pitchFamily="2" charset="0"/>
              </a:rPr>
              <a:t> and includes a shoulder </a:t>
            </a:r>
            <a:r>
              <a:rPr lang="en-US" b="1" i="0" dirty="0">
                <a:solidFill>
                  <a:srgbClr val="333333"/>
                </a:solidFill>
                <a:effectLst/>
                <a:latin typeface="Roboto" panose="02000000000000000000" pitchFamily="2" charset="0"/>
              </a:rPr>
              <a:t>114</a:t>
            </a:r>
            <a:r>
              <a:rPr lang="en-US" b="0" i="0" dirty="0">
                <a:solidFill>
                  <a:srgbClr val="333333"/>
                </a:solidFill>
                <a:effectLst/>
                <a:latin typeface="Roboto" panose="02000000000000000000" pitchFamily="2" charset="0"/>
              </a:rPr>
              <a:t> that receives the wellbore sealing system </a:t>
            </a:r>
            <a:r>
              <a:rPr lang="en-US" b="1" i="0" dirty="0">
                <a:solidFill>
                  <a:srgbClr val="333333"/>
                </a:solidFill>
                <a:effectLst/>
                <a:latin typeface="Roboto" panose="02000000000000000000" pitchFamily="2" charset="0"/>
              </a:rPr>
              <a:t>100</a:t>
            </a:r>
            <a:r>
              <a:rPr lang="en-US" b="0" i="0" dirty="0">
                <a:solidFill>
                  <a:srgbClr val="333333"/>
                </a:solidFill>
                <a:effectLst/>
                <a:latin typeface="Roboto" panose="02000000000000000000" pitchFamily="2" charset="0"/>
              </a:rPr>
              <a:t>. The illustrated </a:t>
            </a:r>
            <a:r>
              <a:rPr lang="en-US" b="0" i="0">
                <a:solidFill>
                  <a:srgbClr val="333333"/>
                </a:solidFill>
                <a:effectLst/>
                <a:latin typeface="Roboto" panose="02000000000000000000" pitchFamily="2" charset="0"/>
              </a:rPr>
              <a:t>hanger </a:t>
            </a:r>
            <a:r>
              <a:rPr lang="en-US" b="1" i="0">
                <a:solidFill>
                  <a:srgbClr val="333333"/>
                </a:solidFill>
                <a:effectLst/>
                <a:latin typeface="Roboto" panose="02000000000000000000" pitchFamily="2" charset="0"/>
              </a:rPr>
              <a:t>112</a:t>
            </a:r>
            <a:r>
              <a:rPr lang="en-US" b="0" i="0">
                <a:solidFill>
                  <a:srgbClr val="333333"/>
                </a:solidFill>
                <a:effectLst/>
                <a:latin typeface="Roboto" panose="02000000000000000000" pitchFamily="2" charset="0"/>
              </a:rPr>
              <a:t> </a:t>
            </a:r>
            <a:r>
              <a:rPr lang="en-US" b="0" i="0" dirty="0">
                <a:solidFill>
                  <a:srgbClr val="333333"/>
                </a:solidFill>
                <a:effectLst/>
                <a:latin typeface="Roboto" panose="02000000000000000000" pitchFamily="2" charset="0"/>
              </a:rPr>
              <a:t>may receive one or more wellbore tubulars that are suspended into the </a:t>
            </a:r>
            <a:r>
              <a:rPr lang="en-US" b="0" i="0">
                <a:solidFill>
                  <a:srgbClr val="333333"/>
                </a:solidFill>
                <a:effectLst/>
                <a:latin typeface="Roboto" panose="02000000000000000000" pitchFamily="2" charset="0"/>
              </a:rPr>
              <a:t>borehole </a:t>
            </a:r>
            <a:r>
              <a:rPr lang="en-US" b="1" i="0">
                <a:solidFill>
                  <a:srgbClr val="333333"/>
                </a:solidFill>
                <a:effectLst/>
                <a:latin typeface="Roboto" panose="02000000000000000000" pitchFamily="2" charset="0"/>
              </a:rPr>
              <a:t>102</a:t>
            </a:r>
            <a:r>
              <a:rPr lang="en-US" b="0" i="0">
                <a:solidFill>
                  <a:srgbClr val="333333"/>
                </a:solidFill>
                <a:effectLst/>
                <a:latin typeface="Roboto" panose="02000000000000000000" pitchFamily="2" charset="0"/>
              </a:rPr>
              <a:t>, </a:t>
            </a:r>
            <a:r>
              <a:rPr lang="en-US" b="0" i="0" dirty="0">
                <a:solidFill>
                  <a:srgbClr val="333333"/>
                </a:solidFill>
                <a:effectLst/>
                <a:latin typeface="Roboto" panose="02000000000000000000" pitchFamily="2" charset="0"/>
              </a:rPr>
              <a:t>for example, to recover hydrocarbons. The wellbore sealing system </a:t>
            </a:r>
            <a:r>
              <a:rPr lang="en-US" b="1" i="0" dirty="0">
                <a:solidFill>
                  <a:srgbClr val="333333"/>
                </a:solidFill>
                <a:effectLst/>
                <a:latin typeface="Roboto" panose="02000000000000000000" pitchFamily="2" charset="0"/>
              </a:rPr>
              <a:t>100</a:t>
            </a:r>
            <a:r>
              <a:rPr lang="en-US" b="0" i="0" dirty="0">
                <a:solidFill>
                  <a:srgbClr val="333333"/>
                </a:solidFill>
                <a:effectLst/>
                <a:latin typeface="Roboto" panose="02000000000000000000" pitchFamily="2" charset="0"/>
              </a:rPr>
              <a:t> illustrated in FIG. 1 includes a seal </a:t>
            </a:r>
            <a:r>
              <a:rPr lang="en-US" b="1" i="0" dirty="0">
                <a:solidFill>
                  <a:srgbClr val="333333"/>
                </a:solidFill>
                <a:effectLst/>
                <a:latin typeface="Roboto" panose="02000000000000000000" pitchFamily="2" charset="0"/>
              </a:rPr>
              <a:t>116</a:t>
            </a:r>
            <a:r>
              <a:rPr lang="en-US" b="0" i="0" dirty="0">
                <a:solidFill>
                  <a:srgbClr val="333333"/>
                </a:solidFill>
                <a:effectLst/>
                <a:latin typeface="Roboto" panose="02000000000000000000" pitchFamily="2" charset="0"/>
              </a:rPr>
              <a:t> that is a U-shaped cup. In operation, the seal </a:t>
            </a:r>
            <a:r>
              <a:rPr lang="en-US" b="1" i="0" dirty="0">
                <a:solidFill>
                  <a:srgbClr val="333333"/>
                </a:solidFill>
                <a:effectLst/>
                <a:latin typeface="Roboto" panose="02000000000000000000" pitchFamily="2" charset="0"/>
              </a:rPr>
              <a:t>116</a:t>
            </a:r>
            <a:r>
              <a:rPr lang="en-US" b="0" i="0" dirty="0">
                <a:solidFill>
                  <a:srgbClr val="333333"/>
                </a:solidFill>
                <a:effectLst/>
                <a:latin typeface="Roboto" panose="02000000000000000000" pitchFamily="2" charset="0"/>
              </a:rPr>
              <a:t> receives an energizing ring </a:t>
            </a:r>
            <a:r>
              <a:rPr lang="en-US" b="1" i="0" dirty="0">
                <a:solidFill>
                  <a:srgbClr val="333333"/>
                </a:solidFill>
                <a:effectLst/>
                <a:latin typeface="Roboto" panose="02000000000000000000" pitchFamily="2" charset="0"/>
              </a:rPr>
              <a:t>118</a:t>
            </a:r>
            <a:r>
              <a:rPr lang="en-US" b="0" i="0" dirty="0">
                <a:solidFill>
                  <a:srgbClr val="333333"/>
                </a:solidFill>
                <a:effectLst/>
                <a:latin typeface="Roboto" panose="02000000000000000000" pitchFamily="2" charset="0"/>
              </a:rPr>
              <a:t> within an </a:t>
            </a:r>
            <a:r>
              <a:rPr lang="en-US" b="0" i="0">
                <a:solidFill>
                  <a:srgbClr val="333333"/>
                </a:solidFill>
                <a:effectLst/>
                <a:latin typeface="Roboto" panose="02000000000000000000" pitchFamily="2" charset="0"/>
              </a:rPr>
              <a:t>opening </a:t>
            </a:r>
            <a:r>
              <a:rPr lang="en-US" b="1" i="0">
                <a:solidFill>
                  <a:srgbClr val="333333"/>
                </a:solidFill>
                <a:effectLst/>
                <a:latin typeface="Roboto" panose="02000000000000000000" pitchFamily="2" charset="0"/>
              </a:rPr>
              <a:t>120</a:t>
            </a:r>
            <a:r>
              <a:rPr lang="en-US" b="0" i="0">
                <a:solidFill>
                  <a:srgbClr val="333333"/>
                </a:solidFill>
                <a:effectLst/>
                <a:latin typeface="Roboto" panose="02000000000000000000" pitchFamily="2" charset="0"/>
              </a:rPr>
              <a:t> </a:t>
            </a:r>
            <a:r>
              <a:rPr lang="en-US" b="0" i="0" dirty="0">
                <a:solidFill>
                  <a:srgbClr val="333333"/>
                </a:solidFill>
                <a:effectLst/>
                <a:latin typeface="Roboto" panose="02000000000000000000" pitchFamily="2" charset="0"/>
              </a:rPr>
              <a:t>that drives a first </a:t>
            </a:r>
            <a:r>
              <a:rPr lang="en-US" b="0" i="0">
                <a:solidFill>
                  <a:srgbClr val="333333"/>
                </a:solidFill>
                <a:effectLst/>
                <a:latin typeface="Roboto" panose="02000000000000000000" pitchFamily="2" charset="0"/>
              </a:rPr>
              <a:t>leg </a:t>
            </a:r>
            <a:r>
              <a:rPr lang="en-US" b="1" i="0">
                <a:solidFill>
                  <a:srgbClr val="333333"/>
                </a:solidFill>
                <a:effectLst/>
                <a:latin typeface="Roboto" panose="02000000000000000000" pitchFamily="2" charset="0"/>
              </a:rPr>
              <a:t>122</a:t>
            </a:r>
            <a:r>
              <a:rPr lang="en-US" b="0" i="0">
                <a:solidFill>
                  <a:srgbClr val="333333"/>
                </a:solidFill>
                <a:effectLst/>
                <a:latin typeface="Roboto" panose="02000000000000000000" pitchFamily="2" charset="0"/>
              </a:rPr>
              <a:t> </a:t>
            </a:r>
            <a:r>
              <a:rPr lang="en-US" b="0" i="0" dirty="0">
                <a:solidFill>
                  <a:srgbClr val="333333"/>
                </a:solidFill>
                <a:effectLst/>
                <a:latin typeface="Roboto" panose="02000000000000000000" pitchFamily="2" charset="0"/>
              </a:rPr>
              <a:t>and a second </a:t>
            </a:r>
            <a:r>
              <a:rPr lang="en-US" b="0" i="0">
                <a:solidFill>
                  <a:srgbClr val="333333"/>
                </a:solidFill>
                <a:effectLst/>
                <a:latin typeface="Roboto" panose="02000000000000000000" pitchFamily="2" charset="0"/>
              </a:rPr>
              <a:t>leg </a:t>
            </a:r>
            <a:r>
              <a:rPr lang="en-US" b="1" i="0">
                <a:solidFill>
                  <a:srgbClr val="333333"/>
                </a:solidFill>
                <a:effectLst/>
                <a:latin typeface="Roboto" panose="02000000000000000000" pitchFamily="2" charset="0"/>
              </a:rPr>
              <a:t>124</a:t>
            </a:r>
            <a:r>
              <a:rPr lang="en-US" b="0" i="0">
                <a:solidFill>
                  <a:srgbClr val="333333"/>
                </a:solidFill>
                <a:effectLst/>
                <a:latin typeface="Roboto" panose="02000000000000000000" pitchFamily="2" charset="0"/>
              </a:rPr>
              <a:t> </a:t>
            </a:r>
            <a:r>
              <a:rPr lang="en-US" b="0" i="0" dirty="0">
                <a:solidFill>
                  <a:srgbClr val="333333"/>
                </a:solidFill>
                <a:effectLst/>
                <a:latin typeface="Roboto" panose="02000000000000000000" pitchFamily="2" charset="0"/>
              </a:rPr>
              <a:t>of the seal </a:t>
            </a:r>
            <a:r>
              <a:rPr lang="en-US" b="1" i="0" dirty="0">
                <a:solidFill>
                  <a:srgbClr val="333333"/>
                </a:solidFill>
                <a:effectLst/>
                <a:latin typeface="Roboto" panose="02000000000000000000" pitchFamily="2" charset="0"/>
              </a:rPr>
              <a:t>116</a:t>
            </a:r>
            <a:r>
              <a:rPr lang="en-US" b="0" i="0" dirty="0">
                <a:solidFill>
                  <a:srgbClr val="333333"/>
                </a:solidFill>
                <a:effectLst/>
                <a:latin typeface="Roboto" panose="02000000000000000000" pitchFamily="2" charset="0"/>
              </a:rPr>
              <a:t> radially away from an </a:t>
            </a:r>
            <a:r>
              <a:rPr lang="en-US" b="0" i="0">
                <a:solidFill>
                  <a:srgbClr val="333333"/>
                </a:solidFill>
                <a:effectLst/>
                <a:latin typeface="Roboto" panose="02000000000000000000" pitchFamily="2" charset="0"/>
              </a:rPr>
              <a:t>axis </a:t>
            </a:r>
            <a:r>
              <a:rPr lang="en-US" b="1" i="0">
                <a:solidFill>
                  <a:srgbClr val="333333"/>
                </a:solidFill>
                <a:effectLst/>
                <a:latin typeface="Roboto" panose="02000000000000000000" pitchFamily="2" charset="0"/>
              </a:rPr>
              <a:t>126</a:t>
            </a:r>
            <a:r>
              <a:rPr lang="en-US" b="0" i="0">
                <a:solidFill>
                  <a:srgbClr val="333333"/>
                </a:solidFill>
                <a:effectLst/>
                <a:latin typeface="Roboto" panose="02000000000000000000" pitchFamily="2" charset="0"/>
              </a:rPr>
              <a:t> </a:t>
            </a:r>
            <a:r>
              <a:rPr lang="en-US" b="0" i="0" dirty="0">
                <a:solidFill>
                  <a:srgbClr val="333333"/>
                </a:solidFill>
                <a:effectLst/>
                <a:latin typeface="Roboto" panose="02000000000000000000" pitchFamily="2" charset="0"/>
              </a:rPr>
              <a:t>of the seal </a:t>
            </a:r>
            <a:r>
              <a:rPr lang="en-US" b="1" i="0" dirty="0">
                <a:solidFill>
                  <a:srgbClr val="333333"/>
                </a:solidFill>
                <a:effectLst/>
                <a:latin typeface="Roboto" panose="02000000000000000000" pitchFamily="2" charset="0"/>
              </a:rPr>
              <a:t>116</a:t>
            </a:r>
            <a:r>
              <a:rPr lang="en-US" b="0" i="0" dirty="0">
                <a:solidFill>
                  <a:srgbClr val="333333"/>
                </a:solidFill>
                <a:effectLst/>
                <a:latin typeface="Roboto" panose="02000000000000000000" pitchFamily="2" charset="0"/>
              </a:rPr>
              <a:t>, such that a seal is formed between the </a:t>
            </a:r>
            <a:r>
              <a:rPr lang="en-US" b="0" i="0">
                <a:solidFill>
                  <a:srgbClr val="333333"/>
                </a:solidFill>
                <a:effectLst/>
                <a:latin typeface="Roboto" panose="02000000000000000000" pitchFamily="2" charset="0"/>
              </a:rPr>
              <a:t>hanger </a:t>
            </a:r>
            <a:r>
              <a:rPr lang="en-US" b="1" i="0">
                <a:solidFill>
                  <a:srgbClr val="333333"/>
                </a:solidFill>
                <a:effectLst/>
                <a:latin typeface="Roboto" panose="02000000000000000000" pitchFamily="2" charset="0"/>
              </a:rPr>
              <a:t>112</a:t>
            </a:r>
            <a:r>
              <a:rPr lang="en-US" b="0" i="0">
                <a:solidFill>
                  <a:srgbClr val="333333"/>
                </a:solidFill>
                <a:effectLst/>
                <a:latin typeface="Roboto" panose="02000000000000000000" pitchFamily="2" charset="0"/>
              </a:rPr>
              <a:t> </a:t>
            </a:r>
            <a:r>
              <a:rPr lang="en-US" b="0" i="0" dirty="0">
                <a:solidFill>
                  <a:srgbClr val="333333"/>
                </a:solidFill>
                <a:effectLst/>
                <a:latin typeface="Roboto" panose="02000000000000000000" pitchFamily="2" charset="0"/>
              </a:rPr>
              <a:t>and the housing </a:t>
            </a:r>
            <a:r>
              <a:rPr lang="en-US" b="1" i="0" dirty="0">
                <a:solidFill>
                  <a:srgbClr val="333333"/>
                </a:solidFill>
                <a:effectLst/>
                <a:latin typeface="Roboto" panose="02000000000000000000" pitchFamily="2" charset="0"/>
              </a:rPr>
              <a:t>106</a:t>
            </a:r>
            <a:r>
              <a:rPr lang="en-US" b="0" i="0" dirty="0">
                <a:solidFill>
                  <a:srgbClr val="333333"/>
                </a:solidFill>
                <a:effectLst/>
                <a:latin typeface="Roboto" panose="02000000000000000000" pitchFamily="2" charset="0"/>
              </a:rPr>
              <a:t>. In various embodiments, the seal </a:t>
            </a:r>
            <a:r>
              <a:rPr lang="en-US" b="1" i="0" dirty="0">
                <a:solidFill>
                  <a:srgbClr val="333333"/>
                </a:solidFill>
                <a:effectLst/>
                <a:latin typeface="Roboto" panose="02000000000000000000" pitchFamily="2" charset="0"/>
              </a:rPr>
              <a:t>116</a:t>
            </a:r>
            <a:r>
              <a:rPr lang="en-US" b="0" i="0" dirty="0">
                <a:solidFill>
                  <a:srgbClr val="333333"/>
                </a:solidFill>
                <a:effectLst/>
                <a:latin typeface="Roboto" panose="02000000000000000000" pitchFamily="2" charset="0"/>
              </a:rPr>
              <a:t> is formed from an elastomer, metal, composite material, or the like. However, for clarity with the present discussion, the seal </a:t>
            </a:r>
            <a:r>
              <a:rPr lang="en-US" b="1" i="0" dirty="0">
                <a:solidFill>
                  <a:srgbClr val="333333"/>
                </a:solidFill>
                <a:effectLst/>
                <a:latin typeface="Roboto" panose="02000000000000000000" pitchFamily="2" charset="0"/>
              </a:rPr>
              <a:t>116</a:t>
            </a:r>
            <a:r>
              <a:rPr lang="en-US" b="0" i="0" dirty="0">
                <a:solidFill>
                  <a:srgbClr val="333333"/>
                </a:solidFill>
                <a:effectLst/>
                <a:latin typeface="Roboto" panose="02000000000000000000" pitchFamily="2" charset="0"/>
              </a:rPr>
              <a:t> will be described as a metallic seal that forms a metal-to-metal seal between the </a:t>
            </a:r>
            <a:r>
              <a:rPr lang="en-US" b="0" i="0">
                <a:solidFill>
                  <a:srgbClr val="333333"/>
                </a:solidFill>
                <a:effectLst/>
                <a:latin typeface="Roboto" panose="02000000000000000000" pitchFamily="2" charset="0"/>
              </a:rPr>
              <a:t>hanger </a:t>
            </a:r>
            <a:r>
              <a:rPr lang="en-US" b="1" i="0">
                <a:solidFill>
                  <a:srgbClr val="333333"/>
                </a:solidFill>
                <a:effectLst/>
                <a:latin typeface="Roboto" panose="02000000000000000000" pitchFamily="2" charset="0"/>
              </a:rPr>
              <a:t>112</a:t>
            </a:r>
            <a:r>
              <a:rPr lang="en-US" b="0" i="0">
                <a:solidFill>
                  <a:srgbClr val="333333"/>
                </a:solidFill>
                <a:effectLst/>
                <a:latin typeface="Roboto" panose="02000000000000000000" pitchFamily="2" charset="0"/>
              </a:rPr>
              <a:t> </a:t>
            </a:r>
            <a:r>
              <a:rPr lang="en-US" b="0" i="0" dirty="0">
                <a:solidFill>
                  <a:srgbClr val="333333"/>
                </a:solidFill>
                <a:effectLst/>
                <a:latin typeface="Roboto" panose="02000000000000000000" pitchFamily="2" charset="0"/>
              </a:rPr>
              <a:t>and the housing </a:t>
            </a:r>
            <a:r>
              <a:rPr lang="en-US" b="1" i="0" dirty="0">
                <a:solidFill>
                  <a:srgbClr val="333333"/>
                </a:solidFill>
                <a:effectLst/>
                <a:latin typeface="Roboto" panose="02000000000000000000" pitchFamily="2" charset="0"/>
              </a:rPr>
              <a:t>106</a:t>
            </a:r>
            <a:r>
              <a:rPr lang="en-US" b="0" i="0" dirty="0">
                <a:solidFill>
                  <a:srgbClr val="333333"/>
                </a:solidFill>
                <a:effectLst/>
                <a:latin typeface="Roboto" panose="02000000000000000000" pitchFamily="2" charset="0"/>
              </a:rPr>
              <a:t>. As noted above, other components, such as lock rings and the like, have been removed for clarity.</a:t>
            </a:r>
          </a:p>
          <a:p>
            <a:endParaRPr lang="en-US" dirty="0"/>
          </a:p>
        </p:txBody>
      </p:sp>
      <p:sp>
        <p:nvSpPr>
          <p:cNvPr id="4" name="Slide Number Placeholder 3"/>
          <p:cNvSpPr>
            <a:spLocks noGrp="1"/>
          </p:cNvSpPr>
          <p:nvPr>
            <p:ph type="sldNum" sz="quarter" idx="5"/>
          </p:nvPr>
        </p:nvSpPr>
        <p:spPr/>
        <p:txBody>
          <a:bodyPr/>
          <a:lstStyle/>
          <a:p>
            <a:fld id="{AB216874-D93B-431A-9A45-3EF783294D16}" type="slidenum">
              <a:rPr lang="en-US" smtClean="0"/>
              <a:t>11</a:t>
            </a:fld>
            <a:endParaRPr lang="en-US"/>
          </a:p>
        </p:txBody>
      </p:sp>
    </p:spTree>
    <p:extLst>
      <p:ext uri="{BB962C8B-B14F-4D97-AF65-F5344CB8AC3E}">
        <p14:creationId xmlns:p14="http://schemas.microsoft.com/office/powerpoint/2010/main" val="3302687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333333"/>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FFFFFF"/>
                </a:solidFill>
                <a:effectLst/>
                <a:latin typeface="Roboto" panose="02000000000000000000" pitchFamily="2" charset="0"/>
              </a:rPr>
              <a:t>10371502</a:t>
            </a:r>
            <a:endParaRPr lang="en-US" b="0" i="0" dirty="0">
              <a:solidFill>
                <a:srgbClr val="FFFFFF"/>
              </a:solidFill>
              <a:effectLst/>
              <a:latin typeface="Roboto" panose="02000000000000000000" pitchFamily="2" charset="0"/>
            </a:endParaRPr>
          </a:p>
          <a:p>
            <a:r>
              <a:rPr lang="en-US" dirty="0"/>
              <a:t>FIG</a:t>
            </a:r>
            <a:r>
              <a:rPr lang="en-US"/>
              <a:t>. 2</a:t>
            </a:r>
            <a:r>
              <a:rPr lang="en-US" b="0" i="0">
                <a:solidFill>
                  <a:srgbClr val="333333"/>
                </a:solidFill>
                <a:effectLst/>
                <a:latin typeface="Roboto" panose="02000000000000000000" pitchFamily="2" charset="0"/>
              </a:rPr>
              <a:t> </a:t>
            </a:r>
            <a:r>
              <a:rPr lang="en-US" b="0" i="0" dirty="0">
                <a:solidFill>
                  <a:srgbClr val="333333"/>
                </a:solidFill>
                <a:effectLst/>
                <a:latin typeface="Roboto" panose="02000000000000000000" pitchFamily="2" charset="0"/>
              </a:rPr>
              <a:t>shows a partial cross-sectional view of an embodiment of a fiber optic sensor according to the present disclosure.</a:t>
            </a:r>
          </a:p>
          <a:p>
            <a:endParaRPr lang="en-US" b="0" i="0" dirty="0">
              <a:solidFill>
                <a:srgbClr val="333333"/>
              </a:solidFill>
              <a:effectLst/>
              <a:latin typeface="Roboto" panose="02000000000000000000" pitchFamily="2" charset="0"/>
            </a:endParaRPr>
          </a:p>
          <a:p>
            <a:r>
              <a:rPr lang="en-US" dirty="0"/>
              <a:t>Referring to FIG</a:t>
            </a:r>
            <a:r>
              <a:rPr lang="en-US"/>
              <a:t>. 2, </a:t>
            </a:r>
            <a:r>
              <a:rPr lang="en-US" dirty="0"/>
              <a:t>wellbore sensing systems of the present disclosure may include a fiber optic </a:t>
            </a:r>
            <a:r>
              <a:rPr lang="en-US"/>
              <a:t>sensor 200 </a:t>
            </a:r>
            <a:r>
              <a:rPr lang="en-US" dirty="0"/>
              <a:t>including a fiber Bragg </a:t>
            </a:r>
            <a:r>
              <a:rPr lang="en-US"/>
              <a:t>grating 202 </a:t>
            </a:r>
            <a:r>
              <a:rPr lang="en-US" dirty="0"/>
              <a:t>proximate a distal </a:t>
            </a:r>
            <a:r>
              <a:rPr lang="en-US"/>
              <a:t>end 204 </a:t>
            </a:r>
            <a:r>
              <a:rPr lang="en-US" dirty="0"/>
              <a:t>of an optical </a:t>
            </a:r>
            <a:r>
              <a:rPr lang="en-US"/>
              <a:t>fiber 206 </a:t>
            </a:r>
            <a:r>
              <a:rPr lang="en-US" dirty="0"/>
              <a:t>and a mass of sensor </a:t>
            </a:r>
            <a:r>
              <a:rPr lang="en-US"/>
              <a:t>material 208 </a:t>
            </a:r>
            <a:r>
              <a:rPr lang="en-US" dirty="0"/>
              <a:t>coupled to the distal </a:t>
            </a:r>
            <a:r>
              <a:rPr lang="en-US"/>
              <a:t>end 204 </a:t>
            </a:r>
            <a:r>
              <a:rPr lang="en-US" dirty="0"/>
              <a:t>of the optical </a:t>
            </a:r>
            <a:r>
              <a:rPr lang="en-US"/>
              <a:t>fiber 206</a:t>
            </a:r>
            <a:r>
              <a:rPr lang="en-US" dirty="0"/>
              <a:t>. A </a:t>
            </a:r>
            <a:r>
              <a:rPr lang="en-US"/>
              <a:t>housing 210 </a:t>
            </a:r>
            <a:r>
              <a:rPr lang="en-US" dirty="0"/>
              <a:t>may cover lateral sides of the mass of sensor </a:t>
            </a:r>
            <a:r>
              <a:rPr lang="en-US"/>
              <a:t>material 208</a:t>
            </a:r>
            <a:r>
              <a:rPr lang="en-US" dirty="0"/>
              <a:t>, while leaving at least a portion of an end </a:t>
            </a:r>
            <a:r>
              <a:rPr lang="en-US"/>
              <a:t>surface 212 </a:t>
            </a:r>
            <a:r>
              <a:rPr lang="en-US" dirty="0"/>
              <a:t>of the mass of sensor </a:t>
            </a:r>
            <a:r>
              <a:rPr lang="en-US"/>
              <a:t>material 208 </a:t>
            </a:r>
            <a:r>
              <a:rPr lang="en-US" dirty="0"/>
              <a:t>exposed to the surrounding environment. The distal </a:t>
            </a:r>
            <a:r>
              <a:rPr lang="en-US"/>
              <a:t>end 204 </a:t>
            </a:r>
            <a:r>
              <a:rPr lang="en-US" dirty="0"/>
              <a:t>of the optical </a:t>
            </a:r>
            <a:r>
              <a:rPr lang="en-US"/>
              <a:t>fiber 206 </a:t>
            </a:r>
            <a:r>
              <a:rPr lang="en-US" dirty="0"/>
              <a:t>and the mass of sensor </a:t>
            </a:r>
            <a:r>
              <a:rPr lang="en-US"/>
              <a:t>material 208 </a:t>
            </a:r>
            <a:r>
              <a:rPr lang="en-US" dirty="0"/>
              <a:t>may be suspended from a suspension </a:t>
            </a:r>
            <a:r>
              <a:rPr lang="en-US"/>
              <a:t>element 214</a:t>
            </a:r>
            <a:r>
              <a:rPr lang="en-US" dirty="0"/>
              <a:t>, such that the fiber Bragg </a:t>
            </a:r>
            <a:r>
              <a:rPr lang="en-US"/>
              <a:t>grating 202 </a:t>
            </a:r>
            <a:r>
              <a:rPr lang="en-US" dirty="0"/>
              <a:t>is positioned between the suspension </a:t>
            </a:r>
            <a:r>
              <a:rPr lang="en-US"/>
              <a:t>element 214 </a:t>
            </a:r>
            <a:r>
              <a:rPr lang="en-US" dirty="0"/>
              <a:t>and the mass of sensor </a:t>
            </a:r>
            <a:r>
              <a:rPr lang="en-US"/>
              <a:t>material 208</a:t>
            </a:r>
            <a:r>
              <a:rPr lang="en-US" dirty="0"/>
              <a:t>. The mass of sensor </a:t>
            </a:r>
            <a:r>
              <a:rPr lang="en-US"/>
              <a:t>material 208 </a:t>
            </a:r>
            <a:r>
              <a:rPr lang="en-US" dirty="0"/>
              <a:t>may be restricted from moving laterally (e.g., to the left and right and into and out of the page from the perspective of FIG</a:t>
            </a:r>
            <a:r>
              <a:rPr lang="en-US"/>
              <a:t>. 2), </a:t>
            </a:r>
            <a:r>
              <a:rPr lang="en-US" dirty="0"/>
              <a:t>but not restricted from moving axially (e.g., up and down from the perspective of FIG</a:t>
            </a:r>
            <a:r>
              <a:rPr lang="en-US"/>
              <a:t>. 2) </a:t>
            </a:r>
            <a:r>
              <a:rPr lang="en-US" dirty="0"/>
              <a:t>by the </a:t>
            </a:r>
            <a:r>
              <a:rPr lang="en-US"/>
              <a:t>housing 210</a:t>
            </a:r>
            <a:r>
              <a:rPr lang="en-US" dirty="0"/>
              <a:t>. Thus, the weight of the mass of sensor </a:t>
            </a:r>
            <a:r>
              <a:rPr lang="en-US"/>
              <a:t>material 208 </a:t>
            </a:r>
            <a:r>
              <a:rPr lang="en-US" dirty="0"/>
              <a:t>may physically stress (e.g., stretch) the portion of the optical </a:t>
            </a:r>
            <a:r>
              <a:rPr lang="en-US"/>
              <a:t>fiber 206 </a:t>
            </a:r>
            <a:r>
              <a:rPr lang="en-US" dirty="0"/>
              <a:t>including the fiber Bragg </a:t>
            </a:r>
            <a:r>
              <a:rPr lang="en-US"/>
              <a:t>grating 202 </a:t>
            </a:r>
            <a:r>
              <a:rPr lang="en-US" dirty="0"/>
              <a:t>between the suspension </a:t>
            </a:r>
            <a:r>
              <a:rPr lang="en-US"/>
              <a:t>element 214 </a:t>
            </a:r>
            <a:r>
              <a:rPr lang="en-US" dirty="0"/>
              <a:t>and the mass of sensor </a:t>
            </a:r>
            <a:r>
              <a:rPr lang="en-US"/>
              <a:t>material 208</a:t>
            </a:r>
            <a:r>
              <a:rPr lang="en-US" dirty="0"/>
              <a:t>.</a:t>
            </a:r>
          </a:p>
          <a:p>
            <a:r>
              <a:rPr lang="en-US" dirty="0"/>
              <a:t>Optical fibers including fiber Bragg gratings are known in the art and are described in, for example: U.S. patent application Ser. No. 09/979,345 to </a:t>
            </a:r>
            <a:r>
              <a:rPr lang="en-US" dirty="0" err="1"/>
              <a:t>Kraemmer</a:t>
            </a:r>
            <a:r>
              <a:rPr lang="en-US" dirty="0"/>
              <a:t> et al., titled “BRAGG GRATING DEVICE FOR MEASURING AN ACCELERATION,” issued as U.S. Pat. No</a:t>
            </a:r>
            <a:r>
              <a:rPr lang="en-US"/>
              <a:t>. 6,807,325 </a:t>
            </a:r>
            <a:r>
              <a:rPr lang="en-US" dirty="0"/>
              <a:t>on Oct. 19</a:t>
            </a:r>
            <a:r>
              <a:rPr lang="en-US"/>
              <a:t>, 2004</a:t>
            </a:r>
            <a:r>
              <a:rPr lang="en-US" dirty="0"/>
              <a:t>; U.S. patent application Ser. No. 11/180,389 to Childers et al., titled “FIBER OPTIC POSITION AND SHAPE SENSING DEVICE AND METHOD RELATING THERETO,” filed Jul. 13</a:t>
            </a:r>
            <a:r>
              <a:rPr lang="en-US"/>
              <a:t>, 2005</a:t>
            </a:r>
            <a:r>
              <a:rPr lang="en-US" dirty="0"/>
              <a:t>; and U.S. patent application Ser. No</a:t>
            </a:r>
            <a:r>
              <a:rPr lang="en-US"/>
              <a:t>. 11/451,207 </a:t>
            </a:r>
            <a:r>
              <a:rPr lang="en-US" dirty="0"/>
              <a:t>to Poland et al., titled “MULTI-CORE DISTRIBUTED TEMPERATURE SENSING FIBER,” filed on Jun</a:t>
            </a:r>
            <a:r>
              <a:rPr lang="en-US"/>
              <a:t>. 12, 2006</a:t>
            </a:r>
            <a:r>
              <a:rPr lang="en-US" dirty="0"/>
              <a:t>; the entire disclosure of each of which is incorporated herein by reference.</a:t>
            </a:r>
          </a:p>
          <a:p>
            <a:r>
              <a:rPr lang="en-US" dirty="0"/>
              <a:t>By way of example, the fiber Bragg </a:t>
            </a:r>
            <a:r>
              <a:rPr lang="en-US"/>
              <a:t>grating 202 </a:t>
            </a:r>
            <a:r>
              <a:rPr lang="en-US" dirty="0"/>
              <a:t>may include a portion of a core of the optical </a:t>
            </a:r>
            <a:r>
              <a:rPr lang="en-US"/>
              <a:t>fiber 206 </a:t>
            </a:r>
            <a:r>
              <a:rPr lang="en-US" dirty="0"/>
              <a:t>characterized by periodic variations in refractive index. The period of the fiber Bragg </a:t>
            </a:r>
            <a:r>
              <a:rPr lang="en-US"/>
              <a:t>grating 202 </a:t>
            </a:r>
            <a:r>
              <a:rPr lang="en-US" dirty="0"/>
              <a:t>(i.e., the distance between adjacent portions having variations in refractive index) results in reflection and/or refraction of light of a specific wavelength or range of wavelengths correlating to the period of the fiber Bragg </a:t>
            </a:r>
            <a:r>
              <a:rPr lang="en-US"/>
              <a:t>grating 202. </a:t>
            </a:r>
            <a:r>
              <a:rPr lang="en-US" dirty="0"/>
              <a:t>If the period of the fiber Bragg </a:t>
            </a:r>
            <a:r>
              <a:rPr lang="en-US"/>
              <a:t>grating 202 </a:t>
            </a:r>
            <a:r>
              <a:rPr lang="en-US" dirty="0"/>
              <a:t>is relatively larger, then light having a relatively longer wavelength will be reflected and/or refracted by the fiber Bragg </a:t>
            </a:r>
            <a:r>
              <a:rPr lang="en-US"/>
              <a:t>grating 202. </a:t>
            </a:r>
            <a:r>
              <a:rPr lang="en-US" dirty="0"/>
              <a:t>Conversely, if the period of the fiber Bragg </a:t>
            </a:r>
            <a:r>
              <a:rPr lang="en-US"/>
              <a:t>grating 202 </a:t>
            </a:r>
            <a:r>
              <a:rPr lang="en-US" dirty="0"/>
              <a:t>is relatively smaller, then light having a relatively shorter wavelength will be reflected and/or refracted by the fiber Bragg </a:t>
            </a:r>
            <a:r>
              <a:rPr lang="en-US"/>
              <a:t>grating 202. </a:t>
            </a:r>
            <a:r>
              <a:rPr lang="en-US" dirty="0"/>
              <a:t>An analysis module (e.g., the analysis module 116 described above with reference to FIG. 1) operatively coupled to the at least one optical </a:t>
            </a:r>
            <a:r>
              <a:rPr lang="en-US"/>
              <a:t>fiber 206 </a:t>
            </a:r>
            <a:r>
              <a:rPr lang="en-US" dirty="0"/>
              <a:t>can be used to sense the wavelength of light reflected and/or refracted by the fiber Bragg </a:t>
            </a:r>
            <a:r>
              <a:rPr lang="en-US"/>
              <a:t>grating 202. </a:t>
            </a:r>
            <a:r>
              <a:rPr lang="en-US" dirty="0"/>
              <a:t>A single fiber Bragg </a:t>
            </a:r>
            <a:r>
              <a:rPr lang="en-US"/>
              <a:t>grating 202 </a:t>
            </a:r>
            <a:r>
              <a:rPr lang="en-US" dirty="0"/>
              <a:t>may have a variable period (and, therefore, may reflect and/or refract light having a corresponding variable wavelength) that is dependent on the axial stretching and compressing of the optical </a:t>
            </a:r>
            <a:r>
              <a:rPr lang="en-US"/>
              <a:t>fiber 206</a:t>
            </a:r>
            <a:r>
              <a:rPr lang="en-US" dirty="0"/>
              <a:t>, which respectively increases and decreases the period of the fiber Bragg </a:t>
            </a:r>
            <a:r>
              <a:rPr lang="en-US"/>
              <a:t>grating 202. </a:t>
            </a:r>
            <a:r>
              <a:rPr lang="en-US" dirty="0"/>
              <a:t>Axial stretching and compressing of the optical </a:t>
            </a:r>
            <a:r>
              <a:rPr lang="en-US"/>
              <a:t>fiber 206 </a:t>
            </a:r>
            <a:r>
              <a:rPr lang="en-US" dirty="0"/>
              <a:t>may result from, for example, changes in temperature of and axial physical stress on the optical </a:t>
            </a:r>
            <a:r>
              <a:rPr lang="en-US"/>
              <a:t>fiber 206</a:t>
            </a:r>
            <a:r>
              <a:rPr lang="en-US" dirty="0"/>
              <a:t>.</a:t>
            </a:r>
          </a:p>
          <a:p>
            <a:r>
              <a:rPr lang="en-US" dirty="0"/>
              <a:t>The fiber optic </a:t>
            </a:r>
            <a:r>
              <a:rPr lang="en-US"/>
              <a:t>sensor 200 </a:t>
            </a:r>
            <a:r>
              <a:rPr lang="en-US" dirty="0"/>
              <a:t>shown in FIG</a:t>
            </a:r>
            <a:r>
              <a:rPr lang="en-US"/>
              <a:t>. 2 </a:t>
            </a:r>
            <a:r>
              <a:rPr lang="en-US" dirty="0"/>
              <a:t>may be used to sense corrosion of the mass of sensor </a:t>
            </a:r>
            <a:r>
              <a:rPr lang="en-US"/>
              <a:t>material 208 </a:t>
            </a:r>
            <a:r>
              <a:rPr lang="en-US" dirty="0"/>
              <a:t>due to chemical and/or physical degradation of the end </a:t>
            </a:r>
            <a:r>
              <a:rPr lang="en-US"/>
              <a:t>surface 212 </a:t>
            </a:r>
            <a:r>
              <a:rPr lang="en-US" dirty="0"/>
              <a:t>of the mass of sensor </a:t>
            </a:r>
            <a:r>
              <a:rPr lang="en-US"/>
              <a:t>material 208</a:t>
            </a:r>
            <a:r>
              <a:rPr lang="en-US" dirty="0"/>
              <a:t>. As material from the mass of sensor </a:t>
            </a:r>
            <a:r>
              <a:rPr lang="en-US"/>
              <a:t>material 208 </a:t>
            </a:r>
            <a:r>
              <a:rPr lang="en-US" dirty="0"/>
              <a:t>is exposed to a corrosive environment and corroded, the weight of the mass of sensor </a:t>
            </a:r>
            <a:r>
              <a:rPr lang="en-US"/>
              <a:t>material 208 </a:t>
            </a:r>
            <a:r>
              <a:rPr lang="en-US" dirty="0"/>
              <a:t>may be reduced, which may reduce stress on the optical </a:t>
            </a:r>
            <a:r>
              <a:rPr lang="en-US"/>
              <a:t>fiber 206 </a:t>
            </a:r>
            <a:r>
              <a:rPr lang="en-US" dirty="0"/>
              <a:t>resulting from the weight of the mass of sensor </a:t>
            </a:r>
            <a:r>
              <a:rPr lang="en-US"/>
              <a:t>material 208</a:t>
            </a:r>
            <a:r>
              <a:rPr lang="en-US" dirty="0"/>
              <a:t>. As a result, the period of the fiber Bragg </a:t>
            </a:r>
            <a:r>
              <a:rPr lang="en-US"/>
              <a:t>grating 202 </a:t>
            </a:r>
            <a:r>
              <a:rPr lang="en-US" dirty="0"/>
              <a:t>may be reduced as the stress thereon is relaxed. A signal (e.g., light reflected and/or refracted) from the fiber Bragg </a:t>
            </a:r>
            <a:r>
              <a:rPr lang="en-US"/>
              <a:t>grating 202 </a:t>
            </a:r>
            <a:r>
              <a:rPr lang="en-US" dirty="0"/>
              <a:t>may be altered due to the change in the period of the fiber Bragg </a:t>
            </a:r>
            <a:r>
              <a:rPr lang="en-US"/>
              <a:t>grating 202. </a:t>
            </a:r>
            <a:r>
              <a:rPr lang="en-US" dirty="0"/>
              <a:t>The signal may be sensed remotely by an analysis module coupled to a proximal end of the optical </a:t>
            </a:r>
            <a:r>
              <a:rPr lang="en-US"/>
              <a:t>fiber 206</a:t>
            </a:r>
            <a:r>
              <a:rPr lang="en-US" dirty="0"/>
              <a:t>, and the change in the signal may be correlated to corrosion of the mass of sensor </a:t>
            </a:r>
            <a:r>
              <a:rPr lang="en-US"/>
              <a:t>material 208</a:t>
            </a:r>
            <a:r>
              <a:rPr lang="en-US" dirty="0"/>
              <a:t>. Thus, the fiber optic </a:t>
            </a:r>
            <a:r>
              <a:rPr lang="en-US"/>
              <a:t>sensor 200 </a:t>
            </a:r>
            <a:r>
              <a:rPr lang="en-US" dirty="0"/>
              <a:t>may be used to remotely sense corrosion at the distal </a:t>
            </a:r>
            <a:r>
              <a:rPr lang="en-US"/>
              <a:t>end 204 </a:t>
            </a:r>
            <a:r>
              <a:rPr lang="en-US" dirty="0"/>
              <a:t>of the optical </a:t>
            </a:r>
            <a:r>
              <a:rPr lang="en-US"/>
              <a:t>fiber 206</a:t>
            </a:r>
            <a:r>
              <a:rPr lang="en-US" dirty="0"/>
              <a:t>. The fiber optic </a:t>
            </a:r>
            <a:r>
              <a:rPr lang="en-US"/>
              <a:t>sensor 200 </a:t>
            </a:r>
            <a:r>
              <a:rPr lang="en-US" dirty="0"/>
              <a:t>may be a single-point sensor for sensing corrosion at a single point within a wellbore (e.g., at a position of the distal </a:t>
            </a:r>
            <a:r>
              <a:rPr lang="en-US"/>
              <a:t>end 204 </a:t>
            </a:r>
            <a:r>
              <a:rPr lang="en-US" dirty="0"/>
              <a:t>of the optical </a:t>
            </a:r>
            <a:r>
              <a:rPr lang="en-US"/>
              <a:t>fiber 206</a:t>
            </a:r>
            <a:r>
              <a:rPr lang="en-US" dirty="0"/>
              <a:t>). In some embodiments, multiple fiber optic </a:t>
            </a:r>
            <a:r>
              <a:rPr lang="en-US"/>
              <a:t>sensors 200 </a:t>
            </a:r>
            <a:r>
              <a:rPr lang="en-US" dirty="0"/>
              <a:t>may be used within a single wellbore to sense corrosion at multiple points within the wellbore.</a:t>
            </a:r>
          </a:p>
          <a:p>
            <a:r>
              <a:rPr lang="en-US" dirty="0"/>
              <a:t>In use within a wellbore, the fiber optic </a:t>
            </a:r>
            <a:r>
              <a:rPr lang="en-US"/>
              <a:t>sensor 200 </a:t>
            </a:r>
            <a:r>
              <a:rPr lang="en-US" dirty="0"/>
              <a:t>may be positioned proximate a downhole component, such as by coupling the </a:t>
            </a:r>
            <a:r>
              <a:rPr lang="en-US"/>
              <a:t>housing 210 </a:t>
            </a:r>
            <a:r>
              <a:rPr lang="en-US" dirty="0"/>
              <a:t>to the downhole component or simply by extending the fiber optic </a:t>
            </a:r>
            <a:r>
              <a:rPr lang="en-US"/>
              <a:t>sensor 200 </a:t>
            </a:r>
            <a:r>
              <a:rPr lang="en-US" dirty="0"/>
              <a:t>into the wellbore to the position of the downhole component. The material of the mass of sensor </a:t>
            </a:r>
            <a:r>
              <a:rPr lang="en-US"/>
              <a:t>material 208 </a:t>
            </a:r>
            <a:r>
              <a:rPr lang="en-US" dirty="0"/>
              <a:t>may include a corrodible material that is selected to have a corrosion rate that is at least substantially the same as a corrosion rate of a material of the downhole component. In some embodiments, the material of the mass of sensor </a:t>
            </a:r>
            <a:r>
              <a:rPr lang="en-US"/>
              <a:t>material 208 </a:t>
            </a:r>
            <a:r>
              <a:rPr lang="en-US" dirty="0"/>
              <a:t>may be the same as the material of the downhole component. By way of example and not limitation, the material of the mass of sensor </a:t>
            </a:r>
            <a:r>
              <a:rPr lang="en-US"/>
              <a:t>material 208 </a:t>
            </a:r>
            <a:r>
              <a:rPr lang="en-US" dirty="0"/>
              <a:t>may include one or more of aluminum, titanium, a carbon steel, a tool steel, a stainless steel, and a so-called “corrosion-resistant alloy.” Corrosion resistant alloys may include, for example, steels such as those identified in industry as 9 Cr-1 Mo, 13 Cr, </a:t>
            </a:r>
            <a:r>
              <a:rPr lang="en-US"/>
              <a:t>13 Cr-2 </a:t>
            </a:r>
            <a:r>
              <a:rPr lang="en-US" dirty="0"/>
              <a:t>Mo, 416 stainless steel, 316 stainless steel, and nickel alloys such as those identified in industry as nickel </a:t>
            </a:r>
            <a:r>
              <a:rPr lang="en-US"/>
              <a:t>alloy 625</a:t>
            </a:r>
            <a:r>
              <a:rPr lang="en-US" dirty="0"/>
              <a:t>, nickel alloy 718, and MONEL® K-500. Thus, corrosion of the mass of sensor </a:t>
            </a:r>
            <a:r>
              <a:rPr lang="en-US"/>
              <a:t>material 208 </a:t>
            </a:r>
            <a:r>
              <a:rPr lang="en-US" dirty="0"/>
              <a:t>that is sensed by the fiber optic </a:t>
            </a:r>
            <a:r>
              <a:rPr lang="en-US"/>
              <a:t>sensor 200 </a:t>
            </a:r>
            <a:r>
              <a:rPr lang="en-US" dirty="0"/>
              <a:t>may be directly correlated to corrosion of the corresponding downhole component. The surface area of the mass of sensor </a:t>
            </a:r>
            <a:r>
              <a:rPr lang="en-US"/>
              <a:t>material 208 </a:t>
            </a:r>
            <a:r>
              <a:rPr lang="en-US" dirty="0"/>
              <a:t>end </a:t>
            </a:r>
            <a:r>
              <a:rPr lang="en-US"/>
              <a:t>surface 212 </a:t>
            </a:r>
            <a:r>
              <a:rPr lang="en-US" dirty="0"/>
              <a:t>may be known and used to calculate a corrosion rate of the material based on a mass loss over time detected by the fiber optic </a:t>
            </a:r>
            <a:r>
              <a:rPr lang="en-US"/>
              <a:t>sensor 200</a:t>
            </a:r>
            <a:r>
              <a:rPr lang="en-US" dirty="0"/>
              <a:t>. Thus, the fiber optic </a:t>
            </a:r>
            <a:r>
              <a:rPr lang="en-US"/>
              <a:t>sensor 200 </a:t>
            </a:r>
            <a:r>
              <a:rPr lang="en-US" dirty="0"/>
              <a:t>may be used to detect occurrence of corrosion and/or a corrosion rate of the downhole component.</a:t>
            </a:r>
          </a:p>
          <a:p>
            <a:r>
              <a:rPr lang="en-US" dirty="0"/>
              <a:t>In some embodiments, the fiber optic </a:t>
            </a:r>
            <a:r>
              <a:rPr lang="en-US"/>
              <a:t>sensor 200 </a:t>
            </a:r>
            <a:r>
              <a:rPr lang="en-US" dirty="0"/>
              <a:t>may additionally or alternatively be configured and used to sense deposition of scale on the downhole component. For example, if the material of the downhole component is susceptible to scale deposition, the material of the mass of sensor </a:t>
            </a:r>
            <a:r>
              <a:rPr lang="en-US"/>
              <a:t>material 208 </a:t>
            </a:r>
            <a:r>
              <a:rPr lang="en-US" dirty="0"/>
              <a:t>or a portion thereof may be selected to also be susceptible to scale deposition (e.g., by forming the mass of sensor </a:t>
            </a:r>
            <a:r>
              <a:rPr lang="en-US"/>
              <a:t>material 208 </a:t>
            </a:r>
            <a:r>
              <a:rPr lang="en-US" dirty="0"/>
              <a:t>of the same material as the downhole component). In operation, as scale is deposited on the end </a:t>
            </a:r>
            <a:r>
              <a:rPr lang="en-US"/>
              <a:t>surface 212 </a:t>
            </a:r>
            <a:r>
              <a:rPr lang="en-US" dirty="0"/>
              <a:t>of the mass of sensor </a:t>
            </a:r>
            <a:r>
              <a:rPr lang="en-US"/>
              <a:t>material 208</a:t>
            </a:r>
            <a:r>
              <a:rPr lang="en-US" dirty="0"/>
              <a:t>, a combined weight of the mass of sensor </a:t>
            </a:r>
            <a:r>
              <a:rPr lang="en-US"/>
              <a:t>material 208 </a:t>
            </a:r>
            <a:r>
              <a:rPr lang="en-US" dirty="0"/>
              <a:t>and deposited scale increases and induces greater tension on the fiber Bragg </a:t>
            </a:r>
            <a:r>
              <a:rPr lang="en-US"/>
              <a:t>grating 202. </a:t>
            </a:r>
            <a:r>
              <a:rPr lang="en-US" dirty="0"/>
              <a:t>The increased tension, in turn, increases the period of the fiber Bragg </a:t>
            </a:r>
            <a:r>
              <a:rPr lang="en-US"/>
              <a:t>grating 202. </a:t>
            </a:r>
            <a:r>
              <a:rPr lang="en-US" dirty="0"/>
              <a:t>A corresponding shift in wavelength of reflected and/or refracted light may be sensed and correlated to the scale deposition.</a:t>
            </a:r>
          </a:p>
          <a:p>
            <a:r>
              <a:rPr lang="en-US" dirty="0"/>
              <a:t>The mass of sensor </a:t>
            </a:r>
            <a:r>
              <a:rPr lang="en-US"/>
              <a:t>material 208 </a:t>
            </a:r>
            <a:r>
              <a:rPr lang="en-US" dirty="0"/>
              <a:t>may be formed of a substantially uniform and homogeneous material, or may be formed of a non-uniform and heterogeneous material. For example, in some embodiments, the mass of sensor </a:t>
            </a:r>
            <a:r>
              <a:rPr lang="en-US"/>
              <a:t>material 208 </a:t>
            </a:r>
            <a:r>
              <a:rPr lang="en-US" dirty="0"/>
              <a:t>may be formed of a substrate coupled to the distal </a:t>
            </a:r>
            <a:r>
              <a:rPr lang="en-US"/>
              <a:t>end 204 </a:t>
            </a:r>
            <a:r>
              <a:rPr lang="en-US" dirty="0"/>
              <a:t>of the optical </a:t>
            </a:r>
            <a:r>
              <a:rPr lang="en-US"/>
              <a:t>fiber 206</a:t>
            </a:r>
            <a:r>
              <a:rPr lang="en-US" dirty="0"/>
              <a:t>, with a material at least substantially similar to the material of the downhole component coupled to (e.g., attached to, sputtered on, bonded to, deposited on) the substrate.</a:t>
            </a:r>
          </a:p>
          <a:p>
            <a:r>
              <a:rPr lang="en-US" dirty="0"/>
              <a:t>The fiber optic </a:t>
            </a:r>
            <a:r>
              <a:rPr lang="en-US"/>
              <a:t>sensor 200 </a:t>
            </a:r>
            <a:r>
              <a:rPr lang="en-US" dirty="0"/>
              <a:t>of FIG</a:t>
            </a:r>
            <a:r>
              <a:rPr lang="en-US"/>
              <a:t>. 2 </a:t>
            </a:r>
            <a:r>
              <a:rPr lang="en-US" dirty="0"/>
              <a:t>has been described as including a single optical </a:t>
            </a:r>
            <a:r>
              <a:rPr lang="en-US"/>
              <a:t>fiber 206</a:t>
            </a:r>
            <a:r>
              <a:rPr lang="en-US" dirty="0"/>
              <a:t>. However, the present disclosure is not so limited. Rather, in some embodiments, multiple optical </a:t>
            </a:r>
            <a:r>
              <a:rPr lang="en-US"/>
              <a:t>fibers 206 </a:t>
            </a:r>
            <a:r>
              <a:rPr lang="en-US" dirty="0"/>
              <a:t>may be coupled to the mass of sensor </a:t>
            </a:r>
            <a:r>
              <a:rPr lang="en-US"/>
              <a:t>material 208</a:t>
            </a:r>
            <a:r>
              <a:rPr lang="en-US" dirty="0"/>
              <a:t>. In such embodiments, the mass of sensor </a:t>
            </a:r>
            <a:r>
              <a:rPr lang="en-US"/>
              <a:t>material 208 </a:t>
            </a:r>
            <a:r>
              <a:rPr lang="en-US" dirty="0"/>
              <a:t>may be larger than would be possible with a single optical </a:t>
            </a:r>
            <a:r>
              <a:rPr lang="en-US"/>
              <a:t>fiber 206 </a:t>
            </a:r>
            <a:r>
              <a:rPr lang="en-US" dirty="0"/>
              <a:t>because the multiple optical </a:t>
            </a:r>
            <a:r>
              <a:rPr lang="en-US"/>
              <a:t>fibers 206 </a:t>
            </a:r>
            <a:r>
              <a:rPr lang="en-US" dirty="0"/>
              <a:t>would, in combination, be capable of holding more weight without breaking. Therefore, the mass of sensor </a:t>
            </a:r>
            <a:r>
              <a:rPr lang="en-US"/>
              <a:t>material 208 </a:t>
            </a:r>
            <a:r>
              <a:rPr lang="en-US" dirty="0"/>
              <a:t>may include more material to corrode for longer operational life. In addition, respective signals from the multiple optical </a:t>
            </a:r>
            <a:r>
              <a:rPr lang="en-US"/>
              <a:t>fibers 206 </a:t>
            </a:r>
            <a:r>
              <a:rPr lang="en-US" dirty="0"/>
              <a:t>may be independently sensed and analyzed to identify non-uniform corrosion of the mass of sensor </a:t>
            </a:r>
            <a:r>
              <a:rPr lang="en-US"/>
              <a:t>material 208</a:t>
            </a:r>
            <a:r>
              <a:rPr lang="en-US" dirty="0"/>
              <a:t>.</a:t>
            </a:r>
          </a:p>
        </p:txBody>
      </p:sp>
      <p:sp>
        <p:nvSpPr>
          <p:cNvPr id="4" name="Slide Number Placeholder 3"/>
          <p:cNvSpPr>
            <a:spLocks noGrp="1"/>
          </p:cNvSpPr>
          <p:nvPr>
            <p:ph type="sldNum" sz="quarter" idx="5"/>
          </p:nvPr>
        </p:nvSpPr>
        <p:spPr/>
        <p:txBody>
          <a:bodyPr/>
          <a:lstStyle/>
          <a:p>
            <a:fld id="{AB216874-D93B-431A-9A45-3EF783294D16}" type="slidenum">
              <a:rPr lang="en-US" smtClean="0"/>
              <a:t>12</a:t>
            </a:fld>
            <a:endParaRPr lang="en-US"/>
          </a:p>
        </p:txBody>
      </p:sp>
    </p:spTree>
    <p:extLst>
      <p:ext uri="{BB962C8B-B14F-4D97-AF65-F5344CB8AC3E}">
        <p14:creationId xmlns:p14="http://schemas.microsoft.com/office/powerpoint/2010/main" val="531352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US9745847</a:t>
            </a:r>
          </a:p>
          <a:p>
            <a:endParaRPr lang="en-US" dirty="0"/>
          </a:p>
          <a:p>
            <a:r>
              <a:rPr lang="en-US" dirty="0"/>
              <a:t>FIG. 1</a:t>
            </a:r>
            <a:r>
              <a:rPr lang="en-US" b="0" i="0" dirty="0">
                <a:solidFill>
                  <a:srgbClr val="333333"/>
                </a:solidFill>
                <a:effectLst/>
                <a:latin typeface="Roboto" panose="02000000000000000000" pitchFamily="2" charset="0"/>
              </a:rPr>
              <a:t> shows an exemplary wellbore system that includes a occlusion release device, according to one non-limiting embodiment of the disclosure.</a:t>
            </a:r>
          </a:p>
          <a:p>
            <a:endParaRPr lang="en-US" b="0" i="0" dirty="0">
              <a:solidFill>
                <a:srgbClr val="333333"/>
              </a:solidFill>
              <a:effectLst/>
              <a:latin typeface="Roboto" panose="02000000000000000000" pitchFamily="2" charset="0"/>
            </a:endParaRPr>
          </a:p>
          <a:p>
            <a:r>
              <a:rPr lang="en-US" dirty="0"/>
              <a:t>FIG. 1 is a line diagram of a wellbore system 100 that may be used for completion operations in a formation 104 with multiple production zones Z1</a:t>
            </a:r>
            <a:r>
              <a:rPr lang="en-US"/>
              <a:t>, Z2, </a:t>
            </a:r>
            <a:r>
              <a:rPr lang="en-US" dirty="0"/>
              <a:t>etc. In an exemplary embodiment, the system includes a </a:t>
            </a:r>
            <a:r>
              <a:rPr lang="en-US"/>
              <a:t>casing 112 </a:t>
            </a:r>
            <a:r>
              <a:rPr lang="en-US" dirty="0"/>
              <a:t>cemented in </a:t>
            </a:r>
            <a:r>
              <a:rPr lang="en-US"/>
              <a:t>wellbore 102 </a:t>
            </a:r>
            <a:r>
              <a:rPr lang="en-US" dirty="0"/>
              <a:t>formed in a formation 104. In certain embodiments, </a:t>
            </a:r>
            <a:r>
              <a:rPr lang="en-US"/>
              <a:t>wellbore 102 </a:t>
            </a:r>
            <a:r>
              <a:rPr lang="en-US" dirty="0"/>
              <a:t>is cemented with cement 116 in an open hole 114 without </a:t>
            </a:r>
            <a:r>
              <a:rPr lang="en-US"/>
              <a:t>casing 112. </a:t>
            </a:r>
            <a:r>
              <a:rPr lang="en-US" dirty="0"/>
              <a:t>Tubing or tubular 108 is deployed within </a:t>
            </a:r>
            <a:r>
              <a:rPr lang="en-US"/>
              <a:t>wellbore 102 </a:t>
            </a:r>
            <a:r>
              <a:rPr lang="en-US" dirty="0"/>
              <a:t>to a downhole location 106. In certain embodiments, downhole location 106 and zones Z1</a:t>
            </a:r>
            <a:r>
              <a:rPr lang="en-US"/>
              <a:t>, Z2 </a:t>
            </a:r>
            <a:r>
              <a:rPr lang="en-US" dirty="0"/>
              <a:t>are in horizontal or near horizontal orientations.</a:t>
            </a:r>
          </a:p>
          <a:p>
            <a:r>
              <a:rPr lang="en-US" dirty="0"/>
              <a:t>In an exemplary embodiment, during completion operations, such as “plug and perforation” operations, a perforation gun 118, frac plug setting </a:t>
            </a:r>
            <a:r>
              <a:rPr lang="en-US"/>
              <a:t>tool 120 </a:t>
            </a:r>
            <a:r>
              <a:rPr lang="en-US" dirty="0"/>
              <a:t>and a ball releasing </a:t>
            </a:r>
            <a:r>
              <a:rPr lang="en-US"/>
              <a:t>tool 124 </a:t>
            </a:r>
            <a:r>
              <a:rPr lang="en-US" dirty="0"/>
              <a:t>are deployed as bottom hole assembly (BHA) 117 to a downhole location 106 in a zone Z1</a:t>
            </a:r>
            <a:r>
              <a:rPr lang="en-US"/>
              <a:t>, Z2, </a:t>
            </a:r>
            <a:r>
              <a:rPr lang="en-US" dirty="0"/>
              <a:t>etc. In an exemplary embodiment, the BHA 117 is deployed via wireline 110. In alternative embodiments, the BHA 117 is deployed via coiled tubing. The frac plug setting </a:t>
            </a:r>
            <a:r>
              <a:rPr lang="en-US"/>
              <a:t>tool 120 </a:t>
            </a:r>
            <a:r>
              <a:rPr lang="en-US" dirty="0"/>
              <a:t>sets the frac </a:t>
            </a:r>
            <a:r>
              <a:rPr lang="en-US"/>
              <a:t>plug 122 </a:t>
            </a:r>
            <a:r>
              <a:rPr lang="en-US" dirty="0"/>
              <a:t>within tubing 108, wherein the frac </a:t>
            </a:r>
            <a:r>
              <a:rPr lang="en-US"/>
              <a:t>plug 122 </a:t>
            </a:r>
            <a:r>
              <a:rPr lang="en-US" dirty="0"/>
              <a:t>allows for a flow therethrough when unobstructed.</a:t>
            </a:r>
          </a:p>
          <a:p>
            <a:r>
              <a:rPr lang="en-US" dirty="0"/>
              <a:t>The perforation gun 118 may be fired in a downhole location 106. In response to wellbore events, wellbore conditions may change accordingly. After certain wellbore conditions are met, such as a combination of elapsed time, wellbore pressure, wellbore temperature, etc., the ball releasing </a:t>
            </a:r>
            <a:r>
              <a:rPr lang="en-US"/>
              <a:t>tool 124 </a:t>
            </a:r>
            <a:r>
              <a:rPr lang="en-US" dirty="0"/>
              <a:t>releases an occlusion, such as </a:t>
            </a:r>
            <a:r>
              <a:rPr lang="en-US"/>
              <a:t>ball 126 </a:t>
            </a:r>
            <a:r>
              <a:rPr lang="en-US" dirty="0"/>
              <a:t>into frac </a:t>
            </a:r>
            <a:r>
              <a:rPr lang="en-US"/>
              <a:t>plug 122 </a:t>
            </a:r>
            <a:r>
              <a:rPr lang="en-US" dirty="0"/>
              <a:t>to stop fluid flow beyond the plugged area to allow completion operations, such as </a:t>
            </a:r>
            <a:r>
              <a:rPr lang="en-US" dirty="0" err="1"/>
              <a:t>fracing</a:t>
            </a:r>
            <a:r>
              <a:rPr lang="en-US" dirty="0"/>
              <a:t>. In certain embodiments, it is desirable to deploy </a:t>
            </a:r>
            <a:r>
              <a:rPr lang="en-US"/>
              <a:t>ball 126 </a:t>
            </a:r>
            <a:r>
              <a:rPr lang="en-US" dirty="0"/>
              <a:t>into frac </a:t>
            </a:r>
            <a:r>
              <a:rPr lang="en-US"/>
              <a:t>plug 122 </a:t>
            </a:r>
            <a:r>
              <a:rPr lang="en-US" dirty="0"/>
              <a:t>after the perforation gun 118 has successfully created perforations at the downhole location 106. In an exemplary embodiment an operator may choose to release </a:t>
            </a:r>
            <a:r>
              <a:rPr lang="en-US"/>
              <a:t>ball 126 </a:t>
            </a:r>
            <a:r>
              <a:rPr lang="en-US" dirty="0"/>
              <a:t>when certain conditions are met or for any suitable operating parameter. In order to deploy the </a:t>
            </a:r>
            <a:r>
              <a:rPr lang="en-US"/>
              <a:t>ball 126 </a:t>
            </a:r>
            <a:r>
              <a:rPr lang="en-US" dirty="0"/>
              <a:t>under the desired conditions, ball releasing </a:t>
            </a:r>
            <a:r>
              <a:rPr lang="en-US"/>
              <a:t>tool 124 </a:t>
            </a:r>
            <a:r>
              <a:rPr lang="en-US" dirty="0"/>
              <a:t>is utilized to selectively release the </a:t>
            </a:r>
            <a:r>
              <a:rPr lang="en-US"/>
              <a:t>ball 126</a:t>
            </a:r>
            <a:r>
              <a:rPr lang="en-US" dirty="0"/>
              <a:t>.</a:t>
            </a:r>
          </a:p>
        </p:txBody>
      </p:sp>
      <p:sp>
        <p:nvSpPr>
          <p:cNvPr id="4" name="Slide Number Placeholder 3"/>
          <p:cNvSpPr>
            <a:spLocks noGrp="1"/>
          </p:cNvSpPr>
          <p:nvPr>
            <p:ph type="sldNum" sz="quarter" idx="5"/>
          </p:nvPr>
        </p:nvSpPr>
        <p:spPr/>
        <p:txBody>
          <a:bodyPr/>
          <a:lstStyle/>
          <a:p>
            <a:fld id="{AB216874-D93B-431A-9A45-3EF783294D16}" type="slidenum">
              <a:rPr lang="en-US" smtClean="0"/>
              <a:t>13</a:t>
            </a:fld>
            <a:endParaRPr lang="en-US"/>
          </a:p>
        </p:txBody>
      </p:sp>
    </p:spTree>
    <p:extLst>
      <p:ext uri="{BB962C8B-B14F-4D97-AF65-F5344CB8AC3E}">
        <p14:creationId xmlns:p14="http://schemas.microsoft.com/office/powerpoint/2010/main" val="2137022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US9745847</a:t>
            </a:r>
          </a:p>
          <a:p>
            <a:endParaRPr lang="en-US" dirty="0"/>
          </a:p>
          <a:p>
            <a:r>
              <a:rPr lang="en-US" dirty="0"/>
              <a:t>FIG</a:t>
            </a:r>
            <a:r>
              <a:rPr lang="en-US"/>
              <a:t>. 2</a:t>
            </a:r>
            <a:r>
              <a:rPr lang="en-US" b="0" i="0">
                <a:solidFill>
                  <a:srgbClr val="333333"/>
                </a:solidFill>
                <a:effectLst/>
                <a:latin typeface="Roboto" panose="02000000000000000000" pitchFamily="2" charset="0"/>
              </a:rPr>
              <a:t> </a:t>
            </a:r>
            <a:r>
              <a:rPr lang="en-US" b="0" i="0" dirty="0">
                <a:solidFill>
                  <a:srgbClr val="333333"/>
                </a:solidFill>
                <a:effectLst/>
                <a:latin typeface="Roboto" panose="02000000000000000000" pitchFamily="2" charset="0"/>
              </a:rPr>
              <a:t>shows a non-limiting embodiment of an occlusion release device for use in a wellbore system, including the wellbore system shown in </a:t>
            </a:r>
            <a:r>
              <a:rPr lang="en-US" dirty="0"/>
              <a:t>FIG. 1</a:t>
            </a:r>
            <a:r>
              <a:rPr lang="en-US" b="0" i="0" dirty="0">
                <a:solidFill>
                  <a:srgbClr val="333333"/>
                </a:solidFill>
                <a:effectLst/>
                <a:latin typeface="Roboto" panose="02000000000000000000" pitchFamily="2" charset="0"/>
              </a:rPr>
              <a:t>, for deployment in a wellbore, such as wellbore shown in </a:t>
            </a:r>
            <a:r>
              <a:rPr lang="en-US" dirty="0"/>
              <a:t>FIG. 1</a:t>
            </a:r>
            <a:r>
              <a:rPr lang="en-US" b="0" i="0" dirty="0">
                <a:solidFill>
                  <a:srgbClr val="333333"/>
                </a:solidFill>
                <a:effectLst/>
                <a:latin typeface="Roboto" panose="02000000000000000000" pitchFamily="2" charset="0"/>
              </a:rPr>
              <a:t>.</a:t>
            </a:r>
          </a:p>
          <a:p>
            <a:endParaRPr lang="en-US" b="0" i="0" dirty="0">
              <a:solidFill>
                <a:srgbClr val="333333"/>
              </a:solidFill>
              <a:effectLst/>
              <a:latin typeface="Roboto" panose="02000000000000000000" pitchFamily="2" charset="0"/>
            </a:endParaRPr>
          </a:p>
          <a:p>
            <a:r>
              <a:rPr lang="en-US" dirty="0"/>
              <a:t>FIG</a:t>
            </a:r>
            <a:r>
              <a:rPr lang="en-US"/>
              <a:t>. 2 </a:t>
            </a:r>
            <a:r>
              <a:rPr lang="en-US" dirty="0"/>
              <a:t>shows a cross-sectional view of a non-limiting embodiment of a ball releasing tool for use in a wellbore system, including the wellbore system shown in FIG. 1 for deployment in a wellbore, such as wellbore shown in FIG. 1. The ball releasing </a:t>
            </a:r>
            <a:r>
              <a:rPr lang="en-US"/>
              <a:t>tool 224 </a:t>
            </a:r>
            <a:r>
              <a:rPr lang="en-US" dirty="0"/>
              <a:t>includes </a:t>
            </a:r>
            <a:r>
              <a:rPr lang="en-US"/>
              <a:t>body 228</a:t>
            </a:r>
            <a:r>
              <a:rPr lang="en-US" dirty="0"/>
              <a:t>, ball </a:t>
            </a:r>
            <a:r>
              <a:rPr lang="en-US"/>
              <a:t>chamber 234</a:t>
            </a:r>
            <a:r>
              <a:rPr lang="en-US" dirty="0"/>
              <a:t>, drive </a:t>
            </a:r>
            <a:r>
              <a:rPr lang="en-US"/>
              <a:t>piston 244</a:t>
            </a:r>
            <a:r>
              <a:rPr lang="en-US" dirty="0"/>
              <a:t>, and </a:t>
            </a:r>
            <a:r>
              <a:rPr lang="en-US"/>
              <a:t>controller 250</a:t>
            </a:r>
            <a:r>
              <a:rPr lang="en-US" dirty="0"/>
              <a:t>.</a:t>
            </a:r>
          </a:p>
          <a:p>
            <a:r>
              <a:rPr lang="en-US"/>
              <a:t>Body 228 </a:t>
            </a:r>
            <a:r>
              <a:rPr lang="en-US" dirty="0"/>
              <a:t>includes an upper </a:t>
            </a:r>
            <a:r>
              <a:rPr lang="en-US"/>
              <a:t>connection 232 </a:t>
            </a:r>
            <a:r>
              <a:rPr lang="en-US" dirty="0"/>
              <a:t>and a lower </a:t>
            </a:r>
            <a:r>
              <a:rPr lang="en-US"/>
              <a:t>connection 230</a:t>
            </a:r>
            <a:r>
              <a:rPr lang="en-US" dirty="0"/>
              <a:t>. Upper </a:t>
            </a:r>
            <a:r>
              <a:rPr lang="en-US"/>
              <a:t>connection 232 </a:t>
            </a:r>
            <a:r>
              <a:rPr lang="en-US" dirty="0"/>
              <a:t>and lower </a:t>
            </a:r>
            <a:r>
              <a:rPr lang="en-US"/>
              <a:t>connection 230 </a:t>
            </a:r>
            <a:r>
              <a:rPr lang="en-US" dirty="0"/>
              <a:t>allow </a:t>
            </a:r>
            <a:r>
              <a:rPr lang="en-US"/>
              <a:t>body 228 </a:t>
            </a:r>
            <a:r>
              <a:rPr lang="en-US" dirty="0"/>
              <a:t>of ball releasing </a:t>
            </a:r>
            <a:r>
              <a:rPr lang="en-US"/>
              <a:t>tool 214 </a:t>
            </a:r>
            <a:r>
              <a:rPr lang="en-US" dirty="0"/>
              <a:t>to be assembled with other components in BHA 117 that may be deployed down hole together. In an exemplary embodiment, ball releasing </a:t>
            </a:r>
            <a:r>
              <a:rPr lang="en-US"/>
              <a:t>tool 224 </a:t>
            </a:r>
            <a:r>
              <a:rPr lang="en-US" dirty="0"/>
              <a:t>is coupled via upper </a:t>
            </a:r>
            <a:r>
              <a:rPr lang="en-US"/>
              <a:t>connection 232 </a:t>
            </a:r>
            <a:r>
              <a:rPr lang="en-US" dirty="0"/>
              <a:t>with BHA 117 to perforation gun 118 and frac plug setting </a:t>
            </a:r>
            <a:r>
              <a:rPr lang="en-US"/>
              <a:t>tool 120</a:t>
            </a:r>
            <a:r>
              <a:rPr lang="en-US" dirty="0"/>
              <a:t>. In other embodiments, ball releasing </a:t>
            </a:r>
            <a:r>
              <a:rPr lang="en-US"/>
              <a:t>tool 224 </a:t>
            </a:r>
            <a:r>
              <a:rPr lang="en-US" dirty="0"/>
              <a:t>is associated with other components to form BHA 117. Advantageously, this coupling allows for a single deployment for plugging operations, perforation operations, and ball release applications, minimizing time and expense.</a:t>
            </a:r>
          </a:p>
          <a:p>
            <a:r>
              <a:rPr lang="en-US" dirty="0"/>
              <a:t>Integrated </a:t>
            </a:r>
            <a:r>
              <a:rPr lang="en-US"/>
              <a:t>controller 250 </a:t>
            </a:r>
            <a:r>
              <a:rPr lang="en-US" dirty="0"/>
              <a:t>is disposed within ball release </a:t>
            </a:r>
            <a:r>
              <a:rPr lang="en-US"/>
              <a:t>tool 224</a:t>
            </a:r>
            <a:r>
              <a:rPr lang="en-US" dirty="0"/>
              <a:t>. In an exemplary embodiment, integrated </a:t>
            </a:r>
            <a:r>
              <a:rPr lang="en-US"/>
              <a:t>controller 250 </a:t>
            </a:r>
            <a:r>
              <a:rPr lang="en-US" dirty="0"/>
              <a:t>may operate independently and rely on battery power or any other suitable power source. In alternative embodiments, integrated </a:t>
            </a:r>
            <a:r>
              <a:rPr lang="en-US"/>
              <a:t>controller 250 </a:t>
            </a:r>
            <a:r>
              <a:rPr lang="en-US" dirty="0"/>
              <a:t>is cooperatively associated with other wellbore equipment. In an exemplary embodiment, integrated </a:t>
            </a:r>
            <a:r>
              <a:rPr lang="en-US"/>
              <a:t>controller 250 </a:t>
            </a:r>
            <a:r>
              <a:rPr lang="en-US" dirty="0"/>
              <a:t>is associated perforation gun 118 and is used to monitor the firing of the perforation gun 118. In other embodiments, integrated </a:t>
            </a:r>
            <a:r>
              <a:rPr lang="en-US"/>
              <a:t>controller 250 </a:t>
            </a:r>
            <a:r>
              <a:rPr lang="en-US" dirty="0"/>
              <a:t>monitors other relevant conditions.</a:t>
            </a:r>
          </a:p>
          <a:p>
            <a:r>
              <a:rPr lang="en-US" dirty="0"/>
              <a:t>In an exemplary embodiment, integrated </a:t>
            </a:r>
            <a:r>
              <a:rPr lang="en-US"/>
              <a:t>controller 250 </a:t>
            </a:r>
            <a:r>
              <a:rPr lang="en-US" dirty="0"/>
              <a:t>is preset with wellbore conditions, including, but not limited to desired elapsed time, pressure, and temperature. Such conditions may relate to, or signal a wellbore event or location of interest. </a:t>
            </a:r>
            <a:r>
              <a:rPr lang="en-US"/>
              <a:t>Controller 250 </a:t>
            </a:r>
            <a:r>
              <a:rPr lang="en-US" dirty="0"/>
              <a:t>then monitors those conditions at a downhole location 106 to see if such conditions are met via integrated or external sensors. In an exemplary embodiment, if all the desired conditions are met, such as time elapsed, pressure, and temperature, the controller allows </a:t>
            </a:r>
            <a:r>
              <a:rPr lang="en-US"/>
              <a:t>shaft 254 </a:t>
            </a:r>
            <a:r>
              <a:rPr lang="en-US" dirty="0"/>
              <a:t>to be displaced. An operator may configure the desired conditions.</a:t>
            </a:r>
          </a:p>
          <a:p>
            <a:r>
              <a:rPr lang="en-US"/>
              <a:t>Shaft 254 </a:t>
            </a:r>
            <a:r>
              <a:rPr lang="en-US" dirty="0"/>
              <a:t>is retained in upper </a:t>
            </a:r>
            <a:r>
              <a:rPr lang="en-US"/>
              <a:t>chamber 246 </a:t>
            </a:r>
            <a:r>
              <a:rPr lang="en-US" dirty="0"/>
              <a:t>of </a:t>
            </a:r>
            <a:r>
              <a:rPr lang="en-US"/>
              <a:t>tool 224</a:t>
            </a:r>
            <a:r>
              <a:rPr lang="en-US" dirty="0"/>
              <a:t>. </a:t>
            </a:r>
            <a:r>
              <a:rPr lang="en-US"/>
              <a:t>O-rings 256 </a:t>
            </a:r>
            <a:r>
              <a:rPr lang="en-US" dirty="0"/>
              <a:t>provide a sealing relationship with </a:t>
            </a:r>
            <a:r>
              <a:rPr lang="en-US"/>
              <a:t>shaft 254 </a:t>
            </a:r>
            <a:r>
              <a:rPr lang="en-US" dirty="0"/>
              <a:t>while </a:t>
            </a:r>
            <a:r>
              <a:rPr lang="en-US"/>
              <a:t>keeper 252 </a:t>
            </a:r>
            <a:r>
              <a:rPr lang="en-US" dirty="0"/>
              <a:t>further retains the </a:t>
            </a:r>
            <a:r>
              <a:rPr lang="en-US"/>
              <a:t>shaft 254 </a:t>
            </a:r>
            <a:r>
              <a:rPr lang="en-US" dirty="0"/>
              <a:t>in an initial position. When integrated </a:t>
            </a:r>
            <a:r>
              <a:rPr lang="en-US"/>
              <a:t>controller 250 </a:t>
            </a:r>
            <a:r>
              <a:rPr lang="en-US" dirty="0"/>
              <a:t>provides the signal that the conditions are met, the </a:t>
            </a:r>
            <a:r>
              <a:rPr lang="en-US"/>
              <a:t>shaft 254 </a:t>
            </a:r>
            <a:r>
              <a:rPr lang="en-US" dirty="0"/>
              <a:t>is displaced. In an exemplary embodiment, </a:t>
            </a:r>
            <a:r>
              <a:rPr lang="en-US"/>
              <a:t>keeper 252 </a:t>
            </a:r>
            <a:r>
              <a:rPr lang="en-US" dirty="0"/>
              <a:t>is </a:t>
            </a:r>
            <a:r>
              <a:rPr lang="en-US"/>
              <a:t>coil 255 </a:t>
            </a:r>
            <a:r>
              <a:rPr lang="en-US" dirty="0"/>
              <a:t>wrapped with an electrical </a:t>
            </a:r>
            <a:r>
              <a:rPr lang="en-US"/>
              <a:t>wire 253</a:t>
            </a:r>
            <a:r>
              <a:rPr lang="en-US" dirty="0"/>
              <a:t>, which acts as a release mechanism or member. In certain embodiments, </a:t>
            </a:r>
            <a:r>
              <a:rPr lang="en-US"/>
              <a:t>controller 250 </a:t>
            </a:r>
            <a:r>
              <a:rPr lang="en-US" dirty="0"/>
              <a:t>provides an electrical signal to the electrical </a:t>
            </a:r>
            <a:r>
              <a:rPr lang="en-US"/>
              <a:t>wire 253</a:t>
            </a:r>
            <a:r>
              <a:rPr lang="en-US" dirty="0"/>
              <a:t>, wherein the resistance of the </a:t>
            </a:r>
            <a:r>
              <a:rPr lang="en-US"/>
              <a:t>wire 253 </a:t>
            </a:r>
            <a:r>
              <a:rPr lang="en-US" dirty="0"/>
              <a:t>causes the </a:t>
            </a:r>
            <a:r>
              <a:rPr lang="en-US"/>
              <a:t>wire 253 </a:t>
            </a:r>
            <a:r>
              <a:rPr lang="en-US" dirty="0"/>
              <a:t>to disintegrate or release. Accordingly, the </a:t>
            </a:r>
            <a:r>
              <a:rPr lang="en-US"/>
              <a:t>coil 255 </a:t>
            </a:r>
            <a:r>
              <a:rPr lang="en-US" dirty="0"/>
              <a:t>is displaced, causing </a:t>
            </a:r>
            <a:r>
              <a:rPr lang="en-US"/>
              <a:t>shaft 254 </a:t>
            </a:r>
            <a:r>
              <a:rPr lang="en-US" dirty="0"/>
              <a:t>to displace.</a:t>
            </a:r>
          </a:p>
          <a:p>
            <a:r>
              <a:rPr lang="en-US" dirty="0"/>
              <a:t>After </a:t>
            </a:r>
            <a:r>
              <a:rPr lang="en-US"/>
              <a:t>shaft 254 </a:t>
            </a:r>
            <a:r>
              <a:rPr lang="en-US" dirty="0"/>
              <a:t>is displaced, the sealing relationship between </a:t>
            </a:r>
            <a:r>
              <a:rPr lang="en-US"/>
              <a:t>shaft 254 </a:t>
            </a:r>
            <a:r>
              <a:rPr lang="en-US" dirty="0"/>
              <a:t>and upper </a:t>
            </a:r>
            <a:r>
              <a:rPr lang="en-US"/>
              <a:t>chamber 246 </a:t>
            </a:r>
            <a:r>
              <a:rPr lang="en-US" dirty="0"/>
              <a:t>is disrupted. Fluid </a:t>
            </a:r>
            <a:r>
              <a:rPr lang="en-US"/>
              <a:t>flow 249 </a:t>
            </a:r>
            <a:r>
              <a:rPr lang="en-US" dirty="0"/>
              <a:t>from </a:t>
            </a:r>
            <a:r>
              <a:rPr lang="en-US"/>
              <a:t>port 248 </a:t>
            </a:r>
            <a:r>
              <a:rPr lang="en-US" dirty="0"/>
              <a:t>is then received in upper </a:t>
            </a:r>
            <a:r>
              <a:rPr lang="en-US"/>
              <a:t>chamber 246</a:t>
            </a:r>
            <a:r>
              <a:rPr lang="en-US" dirty="0"/>
              <a:t>.</a:t>
            </a:r>
          </a:p>
          <a:p>
            <a:r>
              <a:rPr lang="en-US" dirty="0"/>
              <a:t>Drive </a:t>
            </a:r>
            <a:r>
              <a:rPr lang="en-US"/>
              <a:t>piston 244 </a:t>
            </a:r>
            <a:r>
              <a:rPr lang="en-US" dirty="0"/>
              <a:t>receives wellbore fluid in an upper </a:t>
            </a:r>
            <a:r>
              <a:rPr lang="en-US"/>
              <a:t>chamber 246</a:t>
            </a:r>
            <a:r>
              <a:rPr lang="en-US" dirty="0"/>
              <a:t>. The pressure differential between upper </a:t>
            </a:r>
            <a:r>
              <a:rPr lang="en-US"/>
              <a:t>chamber 246 </a:t>
            </a:r>
            <a:r>
              <a:rPr lang="en-US" dirty="0"/>
              <a:t>and lower </a:t>
            </a:r>
            <a:r>
              <a:rPr lang="en-US"/>
              <a:t>chamber 240 </a:t>
            </a:r>
            <a:r>
              <a:rPr lang="en-US" dirty="0"/>
              <a:t>causes fluid pressure on drive </a:t>
            </a:r>
            <a:r>
              <a:rPr lang="en-US"/>
              <a:t>piston 244 </a:t>
            </a:r>
            <a:r>
              <a:rPr lang="en-US" dirty="0"/>
              <a:t>to urge drive </a:t>
            </a:r>
            <a:r>
              <a:rPr lang="en-US"/>
              <a:t>piston 244 </a:t>
            </a:r>
            <a:r>
              <a:rPr lang="en-US" dirty="0"/>
              <a:t>toward a lower extent of ball release </a:t>
            </a:r>
            <a:r>
              <a:rPr lang="en-US"/>
              <a:t>tool 224</a:t>
            </a:r>
            <a:r>
              <a:rPr lang="en-US" dirty="0"/>
              <a:t>. As the drive </a:t>
            </a:r>
            <a:r>
              <a:rPr lang="en-US"/>
              <a:t>piston 244 </a:t>
            </a:r>
            <a:r>
              <a:rPr lang="en-US" dirty="0"/>
              <a:t>is urged downwardly, the drive </a:t>
            </a:r>
            <a:r>
              <a:rPr lang="en-US"/>
              <a:t>shaft 242 </a:t>
            </a:r>
            <a:r>
              <a:rPr lang="en-US" dirty="0"/>
              <a:t>pushes frac </a:t>
            </a:r>
            <a:r>
              <a:rPr lang="en-US"/>
              <a:t>ball 226 </a:t>
            </a:r>
            <a:r>
              <a:rPr lang="en-US" dirty="0"/>
              <a:t>against the force of the </a:t>
            </a:r>
            <a:r>
              <a:rPr lang="en-US"/>
              <a:t>retainers 236 </a:t>
            </a:r>
            <a:r>
              <a:rPr lang="en-US" dirty="0"/>
              <a:t>and retainer </a:t>
            </a:r>
            <a:r>
              <a:rPr lang="en-US"/>
              <a:t>springs 238</a:t>
            </a:r>
            <a:r>
              <a:rPr lang="en-US" dirty="0"/>
              <a:t>.</a:t>
            </a:r>
          </a:p>
          <a:p>
            <a:r>
              <a:rPr lang="en-US" dirty="0"/>
              <a:t>Until selectively released, frac </a:t>
            </a:r>
            <a:r>
              <a:rPr lang="en-US"/>
              <a:t>ball 226 </a:t>
            </a:r>
            <a:r>
              <a:rPr lang="en-US" dirty="0"/>
              <a:t>is selectively retained within an occlusion retaining mechanism, such as ball </a:t>
            </a:r>
            <a:r>
              <a:rPr lang="en-US"/>
              <a:t>chamber 234</a:t>
            </a:r>
            <a:r>
              <a:rPr lang="en-US" dirty="0"/>
              <a:t>. In an exemplary embodiment, frac </a:t>
            </a:r>
            <a:r>
              <a:rPr lang="en-US"/>
              <a:t>ball 226 </a:t>
            </a:r>
            <a:r>
              <a:rPr lang="en-US" dirty="0"/>
              <a:t>is retained by </a:t>
            </a:r>
            <a:r>
              <a:rPr lang="en-US"/>
              <a:t>retainers 236 </a:t>
            </a:r>
            <a:r>
              <a:rPr lang="en-US" dirty="0"/>
              <a:t>within ball </a:t>
            </a:r>
            <a:r>
              <a:rPr lang="en-US"/>
              <a:t>chamber 234</a:t>
            </a:r>
            <a:r>
              <a:rPr lang="en-US" dirty="0"/>
              <a:t>. Retainer </a:t>
            </a:r>
            <a:r>
              <a:rPr lang="en-US"/>
              <a:t>springs 238 </a:t>
            </a:r>
            <a:r>
              <a:rPr lang="en-US" dirty="0"/>
              <a:t>generally urge </a:t>
            </a:r>
            <a:r>
              <a:rPr lang="en-US"/>
              <a:t>retainers 236 </a:t>
            </a:r>
            <a:r>
              <a:rPr lang="en-US" dirty="0"/>
              <a:t>inward to keep frac </a:t>
            </a:r>
            <a:r>
              <a:rPr lang="en-US"/>
              <a:t>ball 226 </a:t>
            </a:r>
            <a:r>
              <a:rPr lang="en-US" dirty="0"/>
              <a:t>within ball </a:t>
            </a:r>
            <a:r>
              <a:rPr lang="en-US"/>
              <a:t>chamber 234</a:t>
            </a:r>
            <a:r>
              <a:rPr lang="en-US" dirty="0"/>
              <a:t>. The retainer </a:t>
            </a:r>
            <a:r>
              <a:rPr lang="en-US"/>
              <a:t>springs 238 </a:t>
            </a:r>
            <a:r>
              <a:rPr lang="en-US" dirty="0"/>
              <a:t>are selected to allow the force of the springs to be selectively overcome, without allowing frac </a:t>
            </a:r>
            <a:r>
              <a:rPr lang="en-US"/>
              <a:t>ball 226 </a:t>
            </a:r>
            <a:r>
              <a:rPr lang="en-US" dirty="0"/>
              <a:t>to be inadvertently deployed.</a:t>
            </a:r>
          </a:p>
          <a:p>
            <a:r>
              <a:rPr lang="en-US" dirty="0"/>
              <a:t>When the force of retainer </a:t>
            </a:r>
            <a:r>
              <a:rPr lang="en-US"/>
              <a:t>springs 238 </a:t>
            </a:r>
            <a:r>
              <a:rPr lang="en-US" dirty="0"/>
              <a:t>is overcome, the frac </a:t>
            </a:r>
            <a:r>
              <a:rPr lang="en-US"/>
              <a:t>ball 226 </a:t>
            </a:r>
            <a:r>
              <a:rPr lang="en-US" dirty="0"/>
              <a:t>is pushed out of the ball </a:t>
            </a:r>
            <a:r>
              <a:rPr lang="en-US"/>
              <a:t>chamber 234 </a:t>
            </a:r>
            <a:r>
              <a:rPr lang="en-US" dirty="0"/>
              <a:t>to be deployed in the </a:t>
            </a:r>
            <a:r>
              <a:rPr lang="en-US"/>
              <a:t>wellbore 102. </a:t>
            </a:r>
            <a:r>
              <a:rPr lang="en-US" dirty="0"/>
              <a:t>The frac </a:t>
            </a:r>
            <a:r>
              <a:rPr lang="en-US"/>
              <a:t>ball 226 </a:t>
            </a:r>
            <a:r>
              <a:rPr lang="en-US" dirty="0"/>
              <a:t>is then seated in a frac </a:t>
            </a:r>
            <a:r>
              <a:rPr lang="en-US"/>
              <a:t>plug 122 </a:t>
            </a:r>
            <a:r>
              <a:rPr lang="en-US" dirty="0"/>
              <a:t>when desired.</a:t>
            </a:r>
          </a:p>
          <a:p>
            <a:r>
              <a:rPr lang="en-US" dirty="0"/>
              <a:t>Advantageously, ball release </a:t>
            </a:r>
            <a:r>
              <a:rPr lang="en-US"/>
              <a:t>tool 224 </a:t>
            </a:r>
            <a:r>
              <a:rPr lang="en-US" dirty="0"/>
              <a:t>allows for frac </a:t>
            </a:r>
            <a:r>
              <a:rPr lang="en-US"/>
              <a:t>ball 226 </a:t>
            </a:r>
            <a:r>
              <a:rPr lang="en-US" dirty="0"/>
              <a:t>to be delivered during frac plug setting and perforation operations, saving operation time and expense. Further, ball release </a:t>
            </a:r>
            <a:r>
              <a:rPr lang="en-US"/>
              <a:t>tool 224 </a:t>
            </a:r>
            <a:r>
              <a:rPr lang="en-US" dirty="0"/>
              <a:t>allows for the redeployment of BHA 117 in the event of perforation gun 118 failures, particularly in horizontal wellbores. Additionally, the operation of ball release </a:t>
            </a:r>
            <a:r>
              <a:rPr lang="en-US"/>
              <a:t>tool 224 </a:t>
            </a:r>
            <a:r>
              <a:rPr lang="en-US" dirty="0"/>
              <a:t>is not necessarily linked to any particular wellbore event. Since </a:t>
            </a:r>
            <a:r>
              <a:rPr lang="en-US"/>
              <a:t>controller 250 </a:t>
            </a:r>
            <a:r>
              <a:rPr lang="en-US" dirty="0"/>
              <a:t>may monitor wellbore conditions, frac </a:t>
            </a:r>
            <a:r>
              <a:rPr lang="en-US"/>
              <a:t>ball 226 </a:t>
            </a:r>
            <a:r>
              <a:rPr lang="en-US" dirty="0"/>
              <a:t>may be released when conditions are met reflecting a wellbore event.</a:t>
            </a:r>
          </a:p>
        </p:txBody>
      </p:sp>
      <p:sp>
        <p:nvSpPr>
          <p:cNvPr id="4" name="Slide Number Placeholder 3"/>
          <p:cNvSpPr>
            <a:spLocks noGrp="1"/>
          </p:cNvSpPr>
          <p:nvPr>
            <p:ph type="sldNum" sz="quarter" idx="5"/>
          </p:nvPr>
        </p:nvSpPr>
        <p:spPr/>
        <p:txBody>
          <a:bodyPr/>
          <a:lstStyle/>
          <a:p>
            <a:fld id="{AB216874-D93B-431A-9A45-3EF783294D16}" type="slidenum">
              <a:rPr lang="en-US" smtClean="0"/>
              <a:t>14</a:t>
            </a:fld>
            <a:endParaRPr lang="en-US"/>
          </a:p>
        </p:txBody>
      </p:sp>
    </p:spTree>
    <p:extLst>
      <p:ext uri="{BB962C8B-B14F-4D97-AF65-F5344CB8AC3E}">
        <p14:creationId xmlns:p14="http://schemas.microsoft.com/office/powerpoint/2010/main" val="3268398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FFFF"/>
                </a:solidFill>
                <a:effectLst/>
                <a:latin typeface="Roboto" panose="02000000000000000000" pitchFamily="2" charset="0"/>
              </a:rPr>
              <a:t>11035974</a:t>
            </a:r>
          </a:p>
          <a:p>
            <a:pPr algn="l"/>
            <a:endParaRPr lang="en-US" dirty="0"/>
          </a:p>
          <a:p>
            <a:pPr algn="l"/>
            <a:r>
              <a:rPr lang="en-US" dirty="0"/>
              <a:t>FIG. 2</a:t>
            </a:r>
            <a:r>
              <a:rPr lang="en-US" b="0" i="0" dirty="0">
                <a:solidFill>
                  <a:srgbClr val="333333"/>
                </a:solidFill>
                <a:effectLst/>
                <a:latin typeface="Roboto" panose="02000000000000000000" pitchFamily="2" charset="0"/>
              </a:rPr>
              <a:t> illustrates the resistivity imaging tool, in accordance with example embodiments.</a:t>
            </a:r>
          </a:p>
          <a:p>
            <a:pPr algn="l"/>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FIG. figref000 illustrates the resistivity imaging tool </a:t>
            </a:r>
            <a:r>
              <a:rPr lang="en-US" b="1" i="0" dirty="0">
                <a:solidFill>
                  <a:srgbClr val="333333"/>
                </a:solidFill>
                <a:effectLst/>
                <a:latin typeface="Roboto" panose="02000000000000000000" pitchFamily="2" charset="0"/>
              </a:rPr>
              <a:t>ref100</a:t>
            </a:r>
            <a:r>
              <a:rPr lang="en-US" b="0" i="0" dirty="0">
                <a:solidFill>
                  <a:srgbClr val="333333"/>
                </a:solidFill>
                <a:effectLst/>
                <a:latin typeface="Roboto" panose="02000000000000000000" pitchFamily="2" charset="0"/>
              </a:rPr>
              <a:t> as suspended from cable </a:t>
            </a:r>
            <a:r>
              <a:rPr lang="en-US" b="1" i="0" dirty="0">
                <a:solidFill>
                  <a:srgbClr val="333333"/>
                </a:solidFill>
                <a:effectLst/>
                <a:latin typeface="Roboto" panose="02000000000000000000" pitchFamily="2" charset="0"/>
              </a:rPr>
              <a:t>ref102</a:t>
            </a:r>
            <a:r>
              <a:rPr lang="en-US" b="0" i="0" dirty="0">
                <a:solidFill>
                  <a:srgbClr val="333333"/>
                </a:solidFill>
                <a:effectLst/>
                <a:latin typeface="Roboto" panose="02000000000000000000" pitchFamily="2" charset="0"/>
              </a:rPr>
              <a:t>, in accordance with example embodiments. The resistivity imaging tool </a:t>
            </a:r>
            <a:r>
              <a:rPr lang="en-US" b="1" i="0" dirty="0">
                <a:solidFill>
                  <a:srgbClr val="333333"/>
                </a:solidFill>
                <a:effectLst/>
                <a:latin typeface="Roboto" panose="02000000000000000000" pitchFamily="2" charset="0"/>
              </a:rPr>
              <a:t>ref100</a:t>
            </a:r>
            <a:r>
              <a:rPr lang="en-US" b="0" i="0" dirty="0">
                <a:solidFill>
                  <a:srgbClr val="333333"/>
                </a:solidFill>
                <a:effectLst/>
                <a:latin typeface="Roboto" panose="02000000000000000000" pitchFamily="2" charset="0"/>
              </a:rPr>
              <a:t> includes a mandrel </a:t>
            </a:r>
            <a:r>
              <a:rPr lang="en-US" b="1" i="0" dirty="0">
                <a:solidFill>
                  <a:srgbClr val="333333"/>
                </a:solidFill>
                <a:effectLst/>
                <a:latin typeface="Roboto" panose="02000000000000000000" pitchFamily="2" charset="0"/>
              </a:rPr>
              <a:t>ref114</a:t>
            </a:r>
            <a:r>
              <a:rPr lang="en-US" b="0" i="0" dirty="0">
                <a:solidFill>
                  <a:srgbClr val="333333"/>
                </a:solidFill>
                <a:effectLst/>
                <a:latin typeface="Roboto" panose="02000000000000000000" pitchFamily="2" charset="0"/>
              </a:rPr>
              <a:t> and a plurality of outwardly extendable measurement pads </a:t>
            </a:r>
            <a:r>
              <a:rPr lang="en-US" b="1" i="0" dirty="0">
                <a:solidFill>
                  <a:srgbClr val="333333"/>
                </a:solidFill>
                <a:effectLst/>
                <a:latin typeface="Roboto" panose="02000000000000000000" pitchFamily="2" charset="0"/>
              </a:rPr>
              <a:t>ref104</a:t>
            </a:r>
            <a:r>
              <a:rPr lang="en-US" b="0" i="0" dirty="0">
                <a:solidFill>
                  <a:srgbClr val="333333"/>
                </a:solidFill>
                <a:effectLst/>
                <a:latin typeface="Roboto" panose="02000000000000000000" pitchFamily="2" charset="0"/>
              </a:rPr>
              <a:t>. The resistivity imaging tool </a:t>
            </a:r>
            <a:r>
              <a:rPr lang="en-US" b="1" i="0" dirty="0">
                <a:solidFill>
                  <a:srgbClr val="333333"/>
                </a:solidFill>
                <a:effectLst/>
                <a:latin typeface="Roboto" panose="02000000000000000000" pitchFamily="2" charset="0"/>
              </a:rPr>
              <a:t>ref100</a:t>
            </a:r>
            <a:r>
              <a:rPr lang="en-US" b="0" i="0" dirty="0">
                <a:solidFill>
                  <a:srgbClr val="333333"/>
                </a:solidFill>
                <a:effectLst/>
                <a:latin typeface="Roboto" panose="02000000000000000000" pitchFamily="2" charset="0"/>
              </a:rPr>
              <a:t> may optionally include a mud cell </a:t>
            </a:r>
            <a:r>
              <a:rPr lang="en-US" b="1" i="0" dirty="0">
                <a:solidFill>
                  <a:srgbClr val="333333"/>
                </a:solidFill>
                <a:effectLst/>
                <a:latin typeface="Roboto" panose="02000000000000000000" pitchFamily="2" charset="0"/>
              </a:rPr>
              <a:t>ref110</a:t>
            </a:r>
            <a:r>
              <a:rPr lang="en-US" b="0" i="0" dirty="0">
                <a:solidFill>
                  <a:srgbClr val="333333"/>
                </a:solidFill>
                <a:effectLst/>
                <a:latin typeface="Roboto" panose="02000000000000000000" pitchFamily="2" charset="0"/>
              </a:rPr>
              <a:t> and a circumferential acoustic televiewer </a:t>
            </a:r>
            <a:r>
              <a:rPr lang="en-US" b="1" i="0" dirty="0">
                <a:solidFill>
                  <a:srgbClr val="333333"/>
                </a:solidFill>
                <a:effectLst/>
                <a:latin typeface="Roboto" panose="02000000000000000000" pitchFamily="2" charset="0"/>
              </a:rPr>
              <a:t>ref112</a:t>
            </a:r>
            <a:r>
              <a:rPr lang="en-US" b="0" i="0" dirty="0">
                <a:solidFill>
                  <a:srgbClr val="333333"/>
                </a:solidFill>
                <a:effectLst/>
                <a:latin typeface="Roboto" panose="02000000000000000000" pitchFamily="2" charset="0"/>
              </a:rPr>
              <a:t>. Electronics modules </a:t>
            </a:r>
            <a:r>
              <a:rPr lang="en-US" b="1" i="0" dirty="0">
                <a:solidFill>
                  <a:srgbClr val="333333"/>
                </a:solidFill>
                <a:effectLst/>
                <a:latin typeface="Roboto" panose="02000000000000000000" pitchFamily="2" charset="0"/>
              </a:rPr>
              <a:t>ref106</a:t>
            </a:r>
            <a:r>
              <a:rPr lang="en-US" b="0" i="0" dirty="0">
                <a:solidFill>
                  <a:srgbClr val="333333"/>
                </a:solidFill>
                <a:effectLst/>
                <a:latin typeface="Roboto" panose="02000000000000000000" pitchFamily="2" charset="0"/>
              </a:rPr>
              <a:t> and </a:t>
            </a:r>
            <a:r>
              <a:rPr lang="en-US" b="1" i="0" dirty="0">
                <a:solidFill>
                  <a:srgbClr val="333333"/>
                </a:solidFill>
                <a:effectLst/>
                <a:latin typeface="Roboto" panose="02000000000000000000" pitchFamily="2" charset="0"/>
              </a:rPr>
              <a:t>ref108</a:t>
            </a:r>
            <a:r>
              <a:rPr lang="en-US" b="0" i="0" dirty="0">
                <a:solidFill>
                  <a:srgbClr val="333333"/>
                </a:solidFill>
                <a:effectLst/>
                <a:latin typeface="Roboto" panose="02000000000000000000" pitchFamily="2" charset="0"/>
              </a:rPr>
              <a:t> may be located at suitable locations in the tool and not necessarily in the locations indicated. Various other components may be mounted on a mandrel </a:t>
            </a:r>
            <a:r>
              <a:rPr lang="en-US" b="1" i="0" dirty="0">
                <a:solidFill>
                  <a:srgbClr val="333333"/>
                </a:solidFill>
                <a:effectLst/>
                <a:latin typeface="Roboto" panose="02000000000000000000" pitchFamily="2" charset="0"/>
              </a:rPr>
              <a:t>ref114</a:t>
            </a:r>
            <a:r>
              <a:rPr lang="en-US" b="0" i="0" dirty="0">
                <a:solidFill>
                  <a:srgbClr val="333333"/>
                </a:solidFill>
                <a:effectLst/>
                <a:latin typeface="Roboto" panose="02000000000000000000" pitchFamily="2" charset="0"/>
              </a:rPr>
              <a:t>. In some embodiments, the resistivity imaging tool </a:t>
            </a:r>
            <a:r>
              <a:rPr lang="en-US" b="1" i="0" dirty="0">
                <a:solidFill>
                  <a:srgbClr val="333333"/>
                </a:solidFill>
                <a:effectLst/>
                <a:latin typeface="Roboto" panose="02000000000000000000" pitchFamily="2" charset="0"/>
              </a:rPr>
              <a:t>ref100</a:t>
            </a:r>
            <a:r>
              <a:rPr lang="en-US" b="0" i="0" dirty="0">
                <a:solidFill>
                  <a:srgbClr val="333333"/>
                </a:solidFill>
                <a:effectLst/>
                <a:latin typeface="Roboto" panose="02000000000000000000" pitchFamily="2" charset="0"/>
              </a:rPr>
              <a:t> includes an orientation module </a:t>
            </a:r>
            <a:r>
              <a:rPr lang="en-US" b="1" i="0" dirty="0">
                <a:solidFill>
                  <a:srgbClr val="333333"/>
                </a:solidFill>
                <a:effectLst/>
                <a:latin typeface="Roboto" panose="02000000000000000000" pitchFamily="2" charset="0"/>
              </a:rPr>
              <a:t>ref116</a:t>
            </a:r>
            <a:r>
              <a:rPr lang="en-US" b="0" i="0" dirty="0">
                <a:solidFill>
                  <a:srgbClr val="333333"/>
                </a:solidFill>
                <a:effectLst/>
                <a:latin typeface="Roboto" panose="02000000000000000000" pitchFamily="2" charset="0"/>
              </a:rPr>
              <a:t> including a magnetometer and an accelerometer or inertial guidance system. The upper portion </a:t>
            </a:r>
            <a:r>
              <a:rPr lang="en-US" b="1" i="0" dirty="0">
                <a:solidFill>
                  <a:srgbClr val="333333"/>
                </a:solidFill>
                <a:effectLst/>
                <a:latin typeface="Roboto" panose="02000000000000000000" pitchFamily="2" charset="0"/>
              </a:rPr>
              <a:t>ref118</a:t>
            </a:r>
            <a:r>
              <a:rPr lang="en-US" b="0" i="0" dirty="0">
                <a:solidFill>
                  <a:srgbClr val="333333"/>
                </a:solidFill>
                <a:effectLst/>
                <a:latin typeface="Roboto" panose="02000000000000000000" pitchFamily="2" charset="0"/>
              </a:rPr>
              <a:t> of the tool </a:t>
            </a:r>
            <a:r>
              <a:rPr lang="en-US" b="1" i="0" dirty="0">
                <a:solidFill>
                  <a:srgbClr val="333333"/>
                </a:solidFill>
                <a:effectLst/>
                <a:latin typeface="Roboto" panose="02000000000000000000" pitchFamily="2" charset="0"/>
              </a:rPr>
              <a:t>ref100</a:t>
            </a:r>
            <a:r>
              <a:rPr lang="en-US" b="0" i="0" dirty="0">
                <a:solidFill>
                  <a:srgbClr val="333333"/>
                </a:solidFill>
                <a:effectLst/>
                <a:latin typeface="Roboto" panose="02000000000000000000" pitchFamily="2" charset="0"/>
              </a:rPr>
              <a:t> may contain a telemetry module for sampling, digitizing and transmission of the data samples from the various components </a:t>
            </a:r>
            <a:r>
              <a:rPr lang="en-US" b="0" i="0" dirty="0" err="1">
                <a:solidFill>
                  <a:srgbClr val="333333"/>
                </a:solidFill>
                <a:effectLst/>
                <a:latin typeface="Roboto" panose="02000000000000000000" pitchFamily="2" charset="0"/>
              </a:rPr>
              <a:t>uphole</a:t>
            </a:r>
            <a:r>
              <a:rPr lang="en-US" b="0" i="0" dirty="0">
                <a:solidFill>
                  <a:srgbClr val="333333"/>
                </a:solidFill>
                <a:effectLst/>
                <a:latin typeface="Roboto" panose="02000000000000000000" pitchFamily="2" charset="0"/>
              </a:rPr>
              <a:t> to surface electronics. If acoustic data are acquired, they are preferably digitized, although in an alternate arrangement, the data may be retained in analog form for transmission to the surface where it is later digitized by surface electronics.</a:t>
            </a:r>
          </a:p>
          <a:p>
            <a:pPr algn="l"/>
            <a:r>
              <a:rPr lang="en-US" b="0" i="0" dirty="0">
                <a:solidFill>
                  <a:srgbClr val="333333"/>
                </a:solidFill>
                <a:effectLst/>
                <a:latin typeface="Roboto" panose="02000000000000000000" pitchFamily="2" charset="0"/>
              </a:rPr>
              <a:t>In some embodiments, position guides such as </a:t>
            </a:r>
            <a:r>
              <a:rPr lang="en-US" b="0" i="0" dirty="0" err="1">
                <a:solidFill>
                  <a:srgbClr val="333333"/>
                </a:solidFill>
                <a:effectLst/>
                <a:latin typeface="Roboto" panose="02000000000000000000" pitchFamily="2" charset="0"/>
              </a:rPr>
              <a:t>bowsprings</a:t>
            </a:r>
            <a:r>
              <a:rPr lang="en-US" b="0" i="0" dirty="0">
                <a:solidFill>
                  <a:srgbClr val="333333"/>
                </a:solidFill>
                <a:effectLst/>
                <a:latin typeface="Roboto" panose="02000000000000000000" pitchFamily="2" charset="0"/>
              </a:rPr>
              <a:t> </a:t>
            </a:r>
            <a:r>
              <a:rPr lang="en-US" b="1" i="0" dirty="0">
                <a:solidFill>
                  <a:srgbClr val="333333"/>
                </a:solidFill>
                <a:effectLst/>
                <a:latin typeface="Roboto" panose="02000000000000000000" pitchFamily="2" charset="0"/>
              </a:rPr>
              <a:t>ref120</a:t>
            </a:r>
            <a:r>
              <a:rPr lang="en-US" b="0" i="0" dirty="0">
                <a:solidFill>
                  <a:srgbClr val="333333"/>
                </a:solidFill>
                <a:effectLst/>
                <a:latin typeface="Roboto" panose="02000000000000000000" pitchFamily="2" charset="0"/>
              </a:rPr>
              <a:t> help maintain the resistivity imaging tool </a:t>
            </a:r>
            <a:r>
              <a:rPr lang="en-US" b="1" i="0" dirty="0">
                <a:solidFill>
                  <a:srgbClr val="333333"/>
                </a:solidFill>
                <a:effectLst/>
                <a:latin typeface="Roboto" panose="02000000000000000000" pitchFamily="2" charset="0"/>
              </a:rPr>
              <a:t>ref100</a:t>
            </a:r>
            <a:r>
              <a:rPr lang="en-US" b="0" i="0" dirty="0">
                <a:solidFill>
                  <a:srgbClr val="333333"/>
                </a:solidFill>
                <a:effectLst/>
                <a:latin typeface="Roboto" panose="02000000000000000000" pitchFamily="2" charset="0"/>
              </a:rPr>
              <a:t> in a centralized position within a wellbore. The measurement pads </a:t>
            </a:r>
            <a:r>
              <a:rPr lang="en-US" b="1" i="0" dirty="0">
                <a:solidFill>
                  <a:srgbClr val="333333"/>
                </a:solidFill>
                <a:effectLst/>
                <a:latin typeface="Roboto" panose="02000000000000000000" pitchFamily="2" charset="0"/>
              </a:rPr>
              <a:t>ref104</a:t>
            </a:r>
            <a:r>
              <a:rPr lang="en-US" b="0" i="0" dirty="0">
                <a:solidFill>
                  <a:srgbClr val="333333"/>
                </a:solidFill>
                <a:effectLst/>
                <a:latin typeface="Roboto" panose="02000000000000000000" pitchFamily="2" charset="0"/>
              </a:rPr>
              <a:t> extend in a plurality of azimuthal directions to contact different sides of the wellbore. The number of measurement pads </a:t>
            </a:r>
            <a:r>
              <a:rPr lang="en-US" b="1" i="0" dirty="0">
                <a:solidFill>
                  <a:srgbClr val="333333"/>
                </a:solidFill>
                <a:effectLst/>
                <a:latin typeface="Roboto" panose="02000000000000000000" pitchFamily="2" charset="0"/>
              </a:rPr>
              <a:t>ref104</a:t>
            </a:r>
            <a:r>
              <a:rPr lang="en-US" b="0" i="0" dirty="0">
                <a:solidFill>
                  <a:srgbClr val="333333"/>
                </a:solidFill>
                <a:effectLst/>
                <a:latin typeface="Roboto" panose="02000000000000000000" pitchFamily="2" charset="0"/>
              </a:rPr>
              <a:t> may vary based on the tool </a:t>
            </a:r>
            <a:r>
              <a:rPr lang="en-US" b="1" i="0" dirty="0">
                <a:solidFill>
                  <a:srgbClr val="333333"/>
                </a:solidFill>
                <a:effectLst/>
                <a:latin typeface="Roboto" panose="02000000000000000000" pitchFamily="2" charset="0"/>
              </a:rPr>
              <a:t>ref100</a:t>
            </a:r>
            <a:r>
              <a:rPr lang="en-US" b="0" i="0" dirty="0">
                <a:solidFill>
                  <a:srgbClr val="333333"/>
                </a:solidFill>
                <a:effectLst/>
                <a:latin typeface="Roboto" panose="02000000000000000000" pitchFamily="2" charset="0"/>
              </a:rPr>
              <a:t> design, size of the well, and the like. The measurement pads </a:t>
            </a:r>
            <a:r>
              <a:rPr lang="en-US" b="1" i="0" dirty="0">
                <a:solidFill>
                  <a:srgbClr val="333333"/>
                </a:solidFill>
                <a:effectLst/>
                <a:latin typeface="Roboto" panose="02000000000000000000" pitchFamily="2" charset="0"/>
              </a:rPr>
              <a:t>ref104</a:t>
            </a:r>
            <a:r>
              <a:rPr lang="en-US" b="0" i="0" dirty="0">
                <a:solidFill>
                  <a:srgbClr val="333333"/>
                </a:solidFill>
                <a:effectLst/>
                <a:latin typeface="Roboto" panose="02000000000000000000" pitchFamily="2" charset="0"/>
              </a:rPr>
              <a:t> may be retracted towards the mandrel </a:t>
            </a:r>
            <a:r>
              <a:rPr lang="en-US" b="1" i="0" dirty="0">
                <a:solidFill>
                  <a:srgbClr val="333333"/>
                </a:solidFill>
                <a:effectLst/>
                <a:latin typeface="Roboto" panose="02000000000000000000" pitchFamily="2" charset="0"/>
              </a:rPr>
              <a:t>ref114</a:t>
            </a:r>
            <a:r>
              <a:rPr lang="en-US" b="0" i="0" dirty="0">
                <a:solidFill>
                  <a:srgbClr val="333333"/>
                </a:solidFill>
                <a:effectLst/>
                <a:latin typeface="Roboto" panose="02000000000000000000" pitchFamily="2" charset="0"/>
              </a:rPr>
              <a:t> when lowering or raising the tool </a:t>
            </a:r>
            <a:r>
              <a:rPr lang="en-US" b="1" i="0" dirty="0">
                <a:solidFill>
                  <a:srgbClr val="333333"/>
                </a:solidFill>
                <a:effectLst/>
                <a:latin typeface="Roboto" panose="02000000000000000000" pitchFamily="2" charset="0"/>
              </a:rPr>
              <a:t>ref100</a:t>
            </a:r>
            <a:r>
              <a:rPr lang="en-US" b="0" i="0" dirty="0">
                <a:solidFill>
                  <a:srgbClr val="333333"/>
                </a:solidFill>
                <a:effectLst/>
                <a:latin typeface="Roboto" panose="02000000000000000000" pitchFamily="2" charset="0"/>
              </a:rPr>
              <a:t> and extend radially outward to make contact with the walls of the well to conduct measurements. The mandrel </a:t>
            </a:r>
            <a:r>
              <a:rPr lang="en-US" b="1" i="0" dirty="0">
                <a:solidFill>
                  <a:srgbClr val="333333"/>
                </a:solidFill>
                <a:effectLst/>
                <a:latin typeface="Roboto" panose="02000000000000000000" pitchFamily="2" charset="0"/>
              </a:rPr>
              <a:t>ref114</a:t>
            </a:r>
            <a:r>
              <a:rPr lang="en-US" b="0" i="0" dirty="0">
                <a:solidFill>
                  <a:srgbClr val="333333"/>
                </a:solidFill>
                <a:effectLst/>
                <a:latin typeface="Roboto" panose="02000000000000000000" pitchFamily="2" charset="0"/>
              </a:rPr>
              <a:t> remains relatively centered in the well.</a:t>
            </a:r>
          </a:p>
          <a:p>
            <a:pPr algn="l"/>
            <a:r>
              <a:rPr lang="en-US" b="0" i="0" dirty="0">
                <a:solidFill>
                  <a:srgbClr val="333333"/>
                </a:solidFill>
                <a:effectLst/>
                <a:latin typeface="Roboto" panose="02000000000000000000" pitchFamily="2" charset="0"/>
              </a:rPr>
              <a:t>The external surface of a measurement pad </a:t>
            </a:r>
            <a:r>
              <a:rPr lang="en-US" b="1" i="0" dirty="0">
                <a:solidFill>
                  <a:srgbClr val="333333"/>
                </a:solidFill>
                <a:effectLst/>
                <a:latin typeface="Roboto" panose="02000000000000000000" pitchFamily="2" charset="0"/>
              </a:rPr>
              <a:t>ref104</a:t>
            </a:r>
            <a:r>
              <a:rPr lang="en-US" b="0" i="0" dirty="0">
                <a:solidFill>
                  <a:srgbClr val="333333"/>
                </a:solidFill>
                <a:effectLst/>
                <a:latin typeface="Roboto" panose="02000000000000000000" pitchFamily="2" charset="0"/>
              </a:rPr>
              <a:t> (alternatively referred to as a pad face) is positioned against the wellbore wall and accommodates one or more transmitting electrodes and one or more sensing electrodes. Specifically, each pad has a set of transmitting electrodes and sensing electrodes. The transmission electrodes may be driven at a high frequency voltage and inject the voltage into the formation. The sensing electrodes measure the current in the formation, which is converted from respective voltages into amplitude and phase values by comparison to a transmitter signal. In some embodiments, the complex data is sent in digital form by the tool downhole telemetry module to the surface for use in further data processing, for example estimation of real and imaginary components of impedance associated with the measurement pads. In some embodiments, raw data such as measured voltage and phase or impedance can be used to obtain imaging data.</a:t>
            </a:r>
          </a:p>
          <a:p>
            <a:pPr algn="l"/>
            <a:r>
              <a:rPr lang="en-US" b="0" i="0" dirty="0">
                <a:solidFill>
                  <a:srgbClr val="333333"/>
                </a:solidFill>
                <a:effectLst/>
                <a:latin typeface="Roboto" panose="02000000000000000000" pitchFamily="2" charset="0"/>
              </a:rPr>
              <a:t>Some downhole applications need the resistivity logging tool </a:t>
            </a:r>
            <a:r>
              <a:rPr lang="en-US" b="1" i="0" dirty="0">
                <a:solidFill>
                  <a:srgbClr val="333333"/>
                </a:solidFill>
                <a:effectLst/>
                <a:latin typeface="Roboto" panose="02000000000000000000" pitchFamily="2" charset="0"/>
              </a:rPr>
              <a:t>ref100</a:t>
            </a:r>
            <a:r>
              <a:rPr lang="en-US" b="0" i="0" dirty="0">
                <a:solidFill>
                  <a:srgbClr val="333333"/>
                </a:solidFill>
                <a:effectLst/>
                <a:latin typeface="Roboto" panose="02000000000000000000" pitchFamily="2" charset="0"/>
              </a:rPr>
              <a:t> to be able to measure at low resistivity levels. However, conventional tools are not capable of accurately providing such low resistivity measurements largely due to electrical leakage that tends to occur between the pad electronics and the mandrel. The leakage can cause erroneous and negative resistivity measurements. Embodiments of the present disclosure provide a resistivity logging tool with no or reduced electrical leakage between the pads and the mandrel. The pad electronics are galvanically isolated from the mandrel and pad's body by having, for example, an isolated DC/DC or AC/DC power supply implemented inside the pad. The output of this power supply is used to power all of the electronics on the pads, including a high frequency signal generator also implemented inside the pad. This eliminates or reduces signal leakage that may get back into the main measuring loop by disconnecting possible leakage paths.</a:t>
            </a:r>
          </a:p>
          <a:p>
            <a:endParaRPr lang="en-US" dirty="0"/>
          </a:p>
        </p:txBody>
      </p:sp>
      <p:sp>
        <p:nvSpPr>
          <p:cNvPr id="4" name="Slide Number Placeholder 3"/>
          <p:cNvSpPr>
            <a:spLocks noGrp="1"/>
          </p:cNvSpPr>
          <p:nvPr>
            <p:ph type="sldNum" sz="quarter" idx="5"/>
          </p:nvPr>
        </p:nvSpPr>
        <p:spPr/>
        <p:txBody>
          <a:bodyPr/>
          <a:lstStyle/>
          <a:p>
            <a:fld id="{AB216874-D93B-431A-9A45-3EF783294D16}" type="slidenum">
              <a:rPr lang="en-US" smtClean="0"/>
              <a:t>2</a:t>
            </a:fld>
            <a:endParaRPr lang="en-US"/>
          </a:p>
        </p:txBody>
      </p:sp>
    </p:spTree>
    <p:extLst>
      <p:ext uri="{BB962C8B-B14F-4D97-AF65-F5344CB8AC3E}">
        <p14:creationId xmlns:p14="http://schemas.microsoft.com/office/powerpoint/2010/main" val="703943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11,047,215</a:t>
            </a:r>
          </a:p>
          <a:p>
            <a:endParaRPr lang="en-US" dirty="0"/>
          </a:p>
          <a:p>
            <a:r>
              <a:rPr lang="en-US" dirty="0"/>
              <a:t>FIG. 1</a:t>
            </a:r>
            <a:r>
              <a:rPr lang="en-US" b="0" i="0" dirty="0">
                <a:solidFill>
                  <a:srgbClr val="333333"/>
                </a:solidFill>
                <a:effectLst/>
                <a:latin typeface="Roboto" panose="02000000000000000000" pitchFamily="2" charset="0"/>
              </a:rPr>
              <a:t> illustrates a schematic diagram of an example communication system in which a drilling operation simulation system can operate in accordance with one or more embodiments of the present disclosure;</a:t>
            </a:r>
          </a:p>
          <a:p>
            <a:endParaRPr lang="en-US" b="0" i="0" dirty="0">
              <a:solidFill>
                <a:srgbClr val="333333"/>
              </a:solidFill>
              <a:effectLst/>
              <a:latin typeface="Roboto" panose="02000000000000000000" pitchFamily="2" charset="0"/>
            </a:endParaRPr>
          </a:p>
          <a:p>
            <a:r>
              <a:rPr lang="en-US" dirty="0"/>
              <a:t>FIG. 1 illustrates a schematic diagram of an example communication system 100 in which a drilling operation simulation system 120 can operate in accordance with one or more embodiments. As illustrated, the communication system 100 includes a client device 102, a cluster system 104, an earth-boring tool surface control unit 108 (hereinafter “surface control unit”), and a network 106. The client device 102, the cluster system 104, and the surface control unit 108 may communicate via the network 106. The network 106 can include one or more networks, such as the Internet, and can use one or more communications platforms or technologies suitable for transmitting data and/or communication signals. Although FIG. 1 illustrates a particular arrangement of the client device 102, the cluster system 104, the surface control unit 108, and the network 106, various additional arrangements are possible. For example, the surface control unit 108 can directly communicate with the client device 102, bypassing the network 106. In alternative embodiments, the communication system 100 does not include the surface control unit 108 and/or the network 106. Rather, the cluster system 104 can directly communicate with the client device 102. In particular, the surface control unit 108 and the network 106 are not required in every embodiment of the present disclosure.</a:t>
            </a:r>
          </a:p>
          <a:p>
            <a:r>
              <a:rPr lang="en-US" dirty="0"/>
              <a:t>As shown in FIG. 1, in some embodiments, the client device 102 may include the drilling operation simulation system 120 (hereinafter “simulation system”) installed thereon. As is described in greater detail below, the simulation system 120 may interface with the cluster system 104 and/or the surface control unit 108 to perform direction drill ahead simulations (“DDAS”) and to determine (e.g., generate) a predictive algorithm based on the DDAS simulations that can be utilized to perform additional simulations of drilling operations. Furthermore, utilizing the predictive algorithm, the simulation system 120 may optimize selecting an earth-boring tool (e.g., drill bit) and drilling parameters for a given formation and desired trajectory to achieve a desired borehole quality and trajectory. Additionally, upon selecting an earth-boring tool and drilling parameters, the simulation system 120 may provide interactive graphical user interfaces (“GUIs”) (e.g., graphs, tables, and/or plots) that represent simulated drilling operations with the selected earth-boring tool and the associated drilling parameters. Although the simulation system 120 is described herein as being part of the client device 102, the disclosure is not so limited. Rather, as will be understood by one of ordinary skill in the art, the simulation system 120 may, in alternative embodiments, be part of the cluster system 104 and/or the surface control unit 108. The simulation system 120 is described in greater detail in regard to FIGS. 2-5.</a:t>
            </a:r>
          </a:p>
          <a:p>
            <a:r>
              <a:rPr lang="en-US" dirty="0"/>
              <a:t>Referring still to FIG. 1, a user 110 can interface with the client device 102, for example, to utilize the simulation system 120 to simulate drilling operations and determine predictive algorithms. The user 110 can be an individual (i.e., a human user), a business, a group, or any other entity. For instance, the user 110 can be an operator and/or engineer of an earth-boring tool and/or drilling operation. Although FIG. 1 illustrates only one user 110 associated with the client device 102, the communication system 100 can include any number of a plurality of users that each interact with the simulation system 120 using a corresponding client device 102.</a:t>
            </a:r>
          </a:p>
          <a:p>
            <a:r>
              <a:rPr lang="en-US" dirty="0"/>
              <a:t>In some embodiments, the simulation system 120 of the client device 102 includes a simulation application installed thereon. The simulation application may be associated with the simulation system 120. For example, the simulation application enables the user 110 to interact with the simulation system 120, to provide drilling operation inputs (e.g., lithology and drilling parameters) to the simulation system 120, to run DDAS simulations, utilize a predictive algorithm, view data resulting from simulations, etc.</a:t>
            </a:r>
          </a:p>
          <a:p>
            <a:r>
              <a:rPr lang="en-US" dirty="0"/>
              <a:t>Referring still to FIG. 1, the surface control unit 108 may be placed at a surface of a drilling rig for receiving and processing downhole data transmitted by sensors 140 in a drill bit and/or sensors 140 in a drilling assembly 122, and for controlling selected operations of the various devices and sensors 140 in the drilling assembly 122. The sensors 140 may include one or more of sensors 140 that determine build-up-rate, turn rate, acceleration, weight on bit, torque, pressure, rate of penetration (“ROP”), lateral ROP, contact forces, rib forces, inclination, azimuth, formation lithology, etc. In some embodiments, the surface control unit 108 may receive downhole data from any of the sensors described in, for example, in U.S. Pat. No. 8,100,196, to </a:t>
            </a:r>
            <a:r>
              <a:rPr lang="en-US" dirty="0" err="1"/>
              <a:t>Pastusek</a:t>
            </a:r>
            <a:r>
              <a:rPr lang="en-US" dirty="0"/>
              <a:t> et al., filed Feb. 6, 2009, issued Jan. 24, 2012, U.S. Pat. No. 7,849,934, to </a:t>
            </a:r>
            <a:r>
              <a:rPr lang="en-US" dirty="0" err="1"/>
              <a:t>Pastusek</a:t>
            </a:r>
            <a:r>
              <a:rPr lang="en-US" dirty="0"/>
              <a:t> et al., filed Feb. 16, 2007, issued Dec. 14, 2010, and U.S. Pat. No. 7,604,072, to </a:t>
            </a:r>
            <a:r>
              <a:rPr lang="en-US" dirty="0" err="1"/>
              <a:t>Pastusek</a:t>
            </a:r>
            <a:r>
              <a:rPr lang="en-US" dirty="0"/>
              <a:t> et al., filed Jun. 7, 2005, issued Oct. 20, 2009, the disclosures of which are incorporated in their entireties by this reference herein.</a:t>
            </a:r>
          </a:p>
          <a:p>
            <a:r>
              <a:rPr lang="en-US" dirty="0"/>
              <a:t>In some embodiments, the surface control unit 108 may include a processor 130 and a data storage device 132 (or a computer-readable medium) for storing data, algorithms, and computer programs. The data storage device 132 may be any suitable device, including, but not limited to, a Read-Only Memory (ROM), a Random-Access Memory (RAM), a Flash memory, a magnetic tape, a hard disk, and an optical disk. Additionally, the surface control unit 108 may further include one or more devices for presenting output to an operator of the drilling assembly 122, including, but not limited to, a graphics engine, a display (e.g., a display screen), one or more output drivers (e.g., display drivers), one or more audio speakers, and one or more audio drivers. In certain embodiments, the surface control unit 108 is configured to provide graphical data to a display for presentation to the operator. The graphical data may be representative of one or more graphical user interfaces and/or any other graphical content as may serve a particular implementation.</a:t>
            </a:r>
          </a:p>
          <a:p>
            <a:r>
              <a:rPr lang="en-US" dirty="0"/>
              <a:t>Both the client device 102 and the surface control unit 108 may represent various types of computing devices with which users can interact. For example, the client device 102 and/or the surface control unit 108 can be a mobile device (e.g., a cell phone, a smartphone, a PDA, a tablet, a laptop, a watch, a wearable device, etc.). In some embodiments, however, the client device 102 and/or surface control unit 108 can be a non-mobile device (e.g., a desktop or server). Additional details with respect to the client device 102 and the surface control unit 108 are discussed below with respect to FIG. 5.</a:t>
            </a:r>
          </a:p>
          <a:p>
            <a:r>
              <a:rPr lang="en-US" dirty="0"/>
              <a:t>The cluster system 104 may include a plurality of connected (loosely or tightly) computers that work together such that the plurality of connected computers can be considered a single system. For instance, each computer of the plurality of computers may have a respective node that is set to perform a common task with the other computers of the plurality of computers. The cluster system 104 may be at least partially controlled and/or scheduled by software (e.g., portions of the simulation system 120). Furthermore, in additional embodiments, cluster system 104 may be a cloud system. For instance, the cluster system 104 may include software and services operated on the Internet.</a:t>
            </a:r>
          </a:p>
          <a:p>
            <a:r>
              <a:rPr lang="en-US" dirty="0"/>
              <a:t>In some embodiments, the plurality of computers of the cluster system 104 may be connected through relatively fast local area networks, with each node (computer used as a server) running its own instance of an operating system. For example, in one or more embodiments, all of the nodes may use the same hardware configuration and the same operating system. In alternative embodiments, the plurality of computers may utilize differing operating systems and/or different hardware (e.g., Open Source Cluster Application Resources (OSCAR)).</a:t>
            </a:r>
          </a:p>
          <a:p>
            <a:r>
              <a:rPr lang="en-US" dirty="0"/>
              <a:t>As will be understood by one of ordinary skill in the art, the cluster system 104 improves performance and availability over that of a single computer and is much more cost-effective than single computers of comparable speed or availability. In view of the foregoing, the communication system 100 may include any cluster system 104 known in the art.</a:t>
            </a:r>
          </a:p>
        </p:txBody>
      </p:sp>
      <p:sp>
        <p:nvSpPr>
          <p:cNvPr id="4" name="Slide Number Placeholder 3"/>
          <p:cNvSpPr>
            <a:spLocks noGrp="1"/>
          </p:cNvSpPr>
          <p:nvPr>
            <p:ph type="sldNum" sz="quarter" idx="5"/>
          </p:nvPr>
        </p:nvSpPr>
        <p:spPr/>
        <p:txBody>
          <a:bodyPr/>
          <a:lstStyle/>
          <a:p>
            <a:fld id="{AB216874-D93B-431A-9A45-3EF783294D16}" type="slidenum">
              <a:rPr lang="en-US" smtClean="0"/>
              <a:t>3</a:t>
            </a:fld>
            <a:endParaRPr lang="en-US"/>
          </a:p>
        </p:txBody>
      </p:sp>
    </p:spTree>
    <p:extLst>
      <p:ext uri="{BB962C8B-B14F-4D97-AF65-F5344CB8AC3E}">
        <p14:creationId xmlns:p14="http://schemas.microsoft.com/office/powerpoint/2010/main" val="1869608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US20210189873</a:t>
            </a:r>
          </a:p>
          <a:p>
            <a:endParaRPr lang="en-US" dirty="0"/>
          </a:p>
          <a:p>
            <a:r>
              <a:rPr lang="en-US" dirty="0"/>
              <a:t>FIG. 1 is a schematic diagram showing a drilling rig 1 engaged in drilling operations that can incorporate embodiments of the present disclosure.</a:t>
            </a:r>
          </a:p>
          <a:p>
            <a:endParaRPr lang="en-US" dirty="0"/>
          </a:p>
          <a:p>
            <a:r>
              <a:rPr lang="en-US" dirty="0"/>
              <a:t>FIG. 1</a:t>
            </a:r>
            <a:r>
              <a:rPr lang="en-US" b="0" i="0" dirty="0">
                <a:solidFill>
                  <a:srgbClr val="333333"/>
                </a:solidFill>
                <a:effectLst/>
                <a:latin typeface="Roboto" panose="02000000000000000000" pitchFamily="2" charset="0"/>
              </a:rPr>
              <a:t> is a schematic diagram showing a drilling rig </a:t>
            </a:r>
            <a:r>
              <a:rPr lang="en-US" b="1" i="0" dirty="0">
                <a:solidFill>
                  <a:srgbClr val="333333"/>
                </a:solidFill>
                <a:effectLst/>
                <a:latin typeface="Roboto" panose="02000000000000000000" pitchFamily="2" charset="0"/>
              </a:rPr>
              <a:t>100</a:t>
            </a:r>
            <a:r>
              <a:rPr lang="en-US" b="0" i="0" dirty="0">
                <a:solidFill>
                  <a:srgbClr val="333333"/>
                </a:solidFill>
                <a:effectLst/>
                <a:latin typeface="Roboto" panose="02000000000000000000" pitchFamily="2" charset="0"/>
              </a:rPr>
              <a:t> engaged in drilling operations. A drilling fluid </a:t>
            </a:r>
            <a:r>
              <a:rPr lang="en-US" b="1" i="0" dirty="0">
                <a:solidFill>
                  <a:srgbClr val="333333"/>
                </a:solidFill>
                <a:effectLst/>
                <a:latin typeface="Roboto" panose="02000000000000000000" pitchFamily="2" charset="0"/>
              </a:rPr>
              <a:t>102</a:t>
            </a:r>
            <a:r>
              <a:rPr lang="en-US" b="0" i="0" dirty="0">
                <a:solidFill>
                  <a:srgbClr val="333333"/>
                </a:solidFill>
                <a:effectLst/>
                <a:latin typeface="Roboto" panose="02000000000000000000" pitchFamily="2" charset="0"/>
              </a:rPr>
              <a:t>, also called drilling mud, is circulated by a pump </a:t>
            </a:r>
            <a:r>
              <a:rPr lang="en-US" b="1" i="0" dirty="0">
                <a:solidFill>
                  <a:srgbClr val="333333"/>
                </a:solidFill>
                <a:effectLst/>
                <a:latin typeface="Roboto" panose="02000000000000000000" pitchFamily="2" charset="0"/>
              </a:rPr>
              <a:t>104</a:t>
            </a:r>
            <a:r>
              <a:rPr lang="en-US" b="0" i="0" dirty="0">
                <a:solidFill>
                  <a:srgbClr val="333333"/>
                </a:solidFill>
                <a:effectLst/>
                <a:latin typeface="Roboto" panose="02000000000000000000" pitchFamily="2" charset="0"/>
              </a:rPr>
              <a:t> through an inner bore of a drill string </a:t>
            </a:r>
            <a:r>
              <a:rPr lang="en-US" b="1" i="0" dirty="0">
                <a:solidFill>
                  <a:srgbClr val="333333"/>
                </a:solidFill>
                <a:effectLst/>
                <a:latin typeface="Roboto" panose="02000000000000000000" pitchFamily="2" charset="0"/>
              </a:rPr>
              <a:t>106</a:t>
            </a:r>
            <a:r>
              <a:rPr lang="en-US" b="0" i="0" dirty="0">
                <a:solidFill>
                  <a:srgbClr val="333333"/>
                </a:solidFill>
                <a:effectLst/>
                <a:latin typeface="Roboto" panose="02000000000000000000" pitchFamily="2" charset="0"/>
              </a:rPr>
              <a:t> down through a bottom hole assembly (BHA) </a:t>
            </a:r>
            <a:r>
              <a:rPr lang="en-US" b="1" i="0" dirty="0">
                <a:solidFill>
                  <a:srgbClr val="333333"/>
                </a:solidFill>
                <a:effectLst/>
                <a:latin typeface="Roboto" panose="02000000000000000000" pitchFamily="2" charset="0"/>
              </a:rPr>
              <a:t>108</a:t>
            </a:r>
            <a:r>
              <a:rPr lang="en-US" b="0" i="0" dirty="0">
                <a:solidFill>
                  <a:srgbClr val="333333"/>
                </a:solidFill>
                <a:effectLst/>
                <a:latin typeface="Roboto" panose="02000000000000000000" pitchFamily="2" charset="0"/>
              </a:rPr>
              <a:t>, through a drill bit </a:t>
            </a:r>
            <a:r>
              <a:rPr lang="en-US" b="1" i="0" dirty="0">
                <a:solidFill>
                  <a:srgbClr val="333333"/>
                </a:solidFill>
                <a:effectLst/>
                <a:latin typeface="Roboto" panose="02000000000000000000" pitchFamily="2" charset="0"/>
              </a:rPr>
              <a:t>110</a:t>
            </a:r>
            <a:r>
              <a:rPr lang="en-US" b="0" i="0" dirty="0">
                <a:solidFill>
                  <a:srgbClr val="333333"/>
                </a:solidFill>
                <a:effectLst/>
                <a:latin typeface="Roboto" panose="02000000000000000000" pitchFamily="2" charset="0"/>
              </a:rPr>
              <a:t> and back to the surface through an annulus </a:t>
            </a:r>
            <a:r>
              <a:rPr lang="en-US" b="1" i="0" dirty="0">
                <a:solidFill>
                  <a:srgbClr val="333333"/>
                </a:solidFill>
                <a:effectLst/>
                <a:latin typeface="Roboto" panose="02000000000000000000" pitchFamily="2" charset="0"/>
              </a:rPr>
              <a:t>112</a:t>
            </a:r>
            <a:r>
              <a:rPr lang="en-US" b="0" i="0" dirty="0">
                <a:solidFill>
                  <a:srgbClr val="333333"/>
                </a:solidFill>
                <a:effectLst/>
                <a:latin typeface="Roboto" panose="02000000000000000000" pitchFamily="2" charset="0"/>
              </a:rPr>
              <a:t> between the drill string </a:t>
            </a:r>
            <a:r>
              <a:rPr lang="en-US" b="1" i="0" dirty="0">
                <a:solidFill>
                  <a:srgbClr val="333333"/>
                </a:solidFill>
                <a:effectLst/>
                <a:latin typeface="Roboto" panose="02000000000000000000" pitchFamily="2" charset="0"/>
              </a:rPr>
              <a:t>106</a:t>
            </a:r>
            <a:r>
              <a:rPr lang="en-US" b="0" i="0" dirty="0">
                <a:solidFill>
                  <a:srgbClr val="333333"/>
                </a:solidFill>
                <a:effectLst/>
                <a:latin typeface="Roboto" panose="02000000000000000000" pitchFamily="2" charset="0"/>
              </a:rPr>
              <a:t> and a borehole wall </a:t>
            </a:r>
            <a:r>
              <a:rPr lang="en-US" b="1" i="0" dirty="0">
                <a:solidFill>
                  <a:srgbClr val="333333"/>
                </a:solidFill>
                <a:effectLst/>
                <a:latin typeface="Roboto" panose="02000000000000000000" pitchFamily="2" charset="0"/>
              </a:rPr>
              <a:t>114</a:t>
            </a:r>
            <a:r>
              <a:rPr lang="en-US" b="0" i="0" dirty="0">
                <a:solidFill>
                  <a:srgbClr val="333333"/>
                </a:solidFill>
                <a:effectLst/>
                <a:latin typeface="Roboto" panose="02000000000000000000" pitchFamily="2" charset="0"/>
              </a:rPr>
              <a:t>. The BHA </a:t>
            </a:r>
            <a:r>
              <a:rPr lang="en-US" b="1" i="0" dirty="0">
                <a:solidFill>
                  <a:srgbClr val="333333"/>
                </a:solidFill>
                <a:effectLst/>
                <a:latin typeface="Roboto" panose="02000000000000000000" pitchFamily="2" charset="0"/>
              </a:rPr>
              <a:t>108</a:t>
            </a:r>
            <a:r>
              <a:rPr lang="en-US" b="0" i="0" dirty="0">
                <a:solidFill>
                  <a:srgbClr val="333333"/>
                </a:solidFill>
                <a:effectLst/>
                <a:latin typeface="Roboto" panose="02000000000000000000" pitchFamily="2" charset="0"/>
              </a:rPr>
              <a:t> can include any of a number of sensor modules </a:t>
            </a:r>
            <a:r>
              <a:rPr lang="en-US" b="1" i="0" dirty="0">
                <a:solidFill>
                  <a:srgbClr val="333333"/>
                </a:solidFill>
                <a:effectLst/>
                <a:latin typeface="Roboto" panose="02000000000000000000" pitchFamily="2" charset="0"/>
              </a:rPr>
              <a:t>116</a:t>
            </a:r>
            <a:r>
              <a:rPr lang="en-US" b="0" i="0" dirty="0">
                <a:solidFill>
                  <a:srgbClr val="333333"/>
                </a:solidFill>
                <a:effectLst/>
                <a:latin typeface="Roboto" panose="02000000000000000000" pitchFamily="2" charset="0"/>
              </a:rPr>
              <a:t>, </a:t>
            </a:r>
            <a:r>
              <a:rPr lang="en-US" b="1" i="0" dirty="0">
                <a:solidFill>
                  <a:srgbClr val="333333"/>
                </a:solidFill>
                <a:effectLst/>
                <a:latin typeface="Roboto" panose="02000000000000000000" pitchFamily="2" charset="0"/>
              </a:rPr>
              <a:t>118</a:t>
            </a:r>
            <a:r>
              <a:rPr lang="en-US" b="0" i="0" dirty="0">
                <a:solidFill>
                  <a:srgbClr val="333333"/>
                </a:solidFill>
                <a:effectLst/>
                <a:latin typeface="Roboto" panose="02000000000000000000" pitchFamily="2" charset="0"/>
              </a:rPr>
              <a:t>, </a:t>
            </a:r>
            <a:r>
              <a:rPr lang="en-US" b="1" i="0" dirty="0">
                <a:solidFill>
                  <a:srgbClr val="333333"/>
                </a:solidFill>
                <a:effectLst/>
                <a:latin typeface="Roboto" panose="02000000000000000000" pitchFamily="2" charset="0"/>
              </a:rPr>
              <a:t>120</a:t>
            </a:r>
            <a:r>
              <a:rPr lang="en-US" b="0" i="0" dirty="0">
                <a:solidFill>
                  <a:srgbClr val="333333"/>
                </a:solidFill>
                <a:effectLst/>
                <a:latin typeface="Roboto" panose="02000000000000000000" pitchFamily="2" charset="0"/>
              </a:rPr>
              <a:t>. The sensor modules </a:t>
            </a:r>
            <a:r>
              <a:rPr lang="en-US" b="1" i="0" dirty="0">
                <a:solidFill>
                  <a:srgbClr val="333333"/>
                </a:solidFill>
                <a:effectLst/>
                <a:latin typeface="Roboto" panose="02000000000000000000" pitchFamily="2" charset="0"/>
              </a:rPr>
              <a:t>116</a:t>
            </a:r>
            <a:r>
              <a:rPr lang="en-US" b="0" i="0" dirty="0">
                <a:solidFill>
                  <a:srgbClr val="333333"/>
                </a:solidFill>
                <a:effectLst/>
                <a:latin typeface="Roboto" panose="02000000000000000000" pitchFamily="2" charset="0"/>
              </a:rPr>
              <a:t>, </a:t>
            </a:r>
            <a:r>
              <a:rPr lang="en-US" b="1" i="0" dirty="0">
                <a:solidFill>
                  <a:srgbClr val="333333"/>
                </a:solidFill>
                <a:effectLst/>
                <a:latin typeface="Roboto" panose="02000000000000000000" pitchFamily="2" charset="0"/>
              </a:rPr>
              <a:t>118</a:t>
            </a:r>
            <a:r>
              <a:rPr lang="en-US" b="0" i="0" dirty="0">
                <a:solidFill>
                  <a:srgbClr val="333333"/>
                </a:solidFill>
                <a:effectLst/>
                <a:latin typeface="Roboto" panose="02000000000000000000" pitchFamily="2" charset="0"/>
              </a:rPr>
              <a:t>, </a:t>
            </a:r>
            <a:r>
              <a:rPr lang="en-US" b="1" i="0" dirty="0">
                <a:solidFill>
                  <a:srgbClr val="333333"/>
                </a:solidFill>
                <a:effectLst/>
                <a:latin typeface="Roboto" panose="02000000000000000000" pitchFamily="2" charset="0"/>
              </a:rPr>
              <a:t>120</a:t>
            </a:r>
            <a:r>
              <a:rPr lang="en-US" b="0" i="0" dirty="0">
                <a:solidFill>
                  <a:srgbClr val="333333"/>
                </a:solidFill>
                <a:effectLst/>
                <a:latin typeface="Roboto" panose="02000000000000000000" pitchFamily="2" charset="0"/>
              </a:rPr>
              <a:t> can include formation evaluation sensors, directional sensors, probes, detects, etc. as will be appreciated by those of skill in the art. Such sensors and modules are well known in the art and are not described further. The BHA </a:t>
            </a:r>
            <a:r>
              <a:rPr lang="en-US" b="1" i="0" dirty="0">
                <a:solidFill>
                  <a:srgbClr val="333333"/>
                </a:solidFill>
                <a:effectLst/>
                <a:latin typeface="Roboto" panose="02000000000000000000" pitchFamily="2" charset="0"/>
              </a:rPr>
              <a:t>108</a:t>
            </a:r>
            <a:r>
              <a:rPr lang="en-US" b="0" i="0" dirty="0">
                <a:solidFill>
                  <a:srgbClr val="333333"/>
                </a:solidFill>
                <a:effectLst/>
                <a:latin typeface="Roboto" panose="02000000000000000000" pitchFamily="2" charset="0"/>
              </a:rPr>
              <a:t> also contains a pulser assembly </a:t>
            </a:r>
            <a:r>
              <a:rPr lang="en-US" b="1" i="0" dirty="0">
                <a:solidFill>
                  <a:srgbClr val="333333"/>
                </a:solidFill>
                <a:effectLst/>
                <a:latin typeface="Roboto" panose="02000000000000000000" pitchFamily="2" charset="0"/>
              </a:rPr>
              <a:t>122</a:t>
            </a:r>
            <a:r>
              <a:rPr lang="en-US" b="0" i="0" dirty="0">
                <a:solidFill>
                  <a:srgbClr val="333333"/>
                </a:solidFill>
                <a:effectLst/>
                <a:latin typeface="Roboto" panose="02000000000000000000" pitchFamily="2" charset="0"/>
              </a:rPr>
              <a:t>. The pulser assembly </a:t>
            </a:r>
            <a:r>
              <a:rPr lang="en-US" b="1" i="0" dirty="0">
                <a:solidFill>
                  <a:srgbClr val="333333"/>
                </a:solidFill>
                <a:effectLst/>
                <a:latin typeface="Roboto" panose="02000000000000000000" pitchFamily="2" charset="0"/>
              </a:rPr>
              <a:t>122</a:t>
            </a:r>
            <a:r>
              <a:rPr lang="en-US" b="0" i="0" dirty="0">
                <a:solidFill>
                  <a:srgbClr val="333333"/>
                </a:solidFill>
                <a:effectLst/>
                <a:latin typeface="Roboto" panose="02000000000000000000" pitchFamily="2" charset="0"/>
              </a:rPr>
              <a:t> is configured to induce pressure fluctuations in a mud flow of the drilling fluid </a:t>
            </a:r>
            <a:r>
              <a:rPr lang="en-US" b="1" i="0" dirty="0">
                <a:solidFill>
                  <a:srgbClr val="333333"/>
                </a:solidFill>
                <a:effectLst/>
                <a:latin typeface="Roboto" panose="02000000000000000000" pitchFamily="2" charset="0"/>
              </a:rPr>
              <a:t>102</a:t>
            </a:r>
            <a:r>
              <a:rPr lang="en-US" b="0" i="0" dirty="0">
                <a:solidFill>
                  <a:srgbClr val="333333"/>
                </a:solidFill>
                <a:effectLst/>
                <a:latin typeface="Roboto" panose="02000000000000000000" pitchFamily="2" charset="0"/>
              </a:rPr>
              <a:t>. The pressure fluctuations, or pulses, propagate to the surface through the drilling fluid </a:t>
            </a:r>
            <a:r>
              <a:rPr lang="en-US" b="1" i="0" dirty="0">
                <a:solidFill>
                  <a:srgbClr val="333333"/>
                </a:solidFill>
                <a:effectLst/>
                <a:latin typeface="Roboto" panose="02000000000000000000" pitchFamily="2" charset="0"/>
              </a:rPr>
              <a:t>102</a:t>
            </a:r>
            <a:r>
              <a:rPr lang="en-US" b="0" i="0" dirty="0">
                <a:solidFill>
                  <a:srgbClr val="333333"/>
                </a:solidFill>
                <a:effectLst/>
                <a:latin typeface="Roboto" panose="02000000000000000000" pitchFamily="2" charset="0"/>
              </a:rPr>
              <a:t> in the drill string </a:t>
            </a:r>
            <a:r>
              <a:rPr lang="en-US" b="1" i="0" dirty="0">
                <a:solidFill>
                  <a:srgbClr val="333333"/>
                </a:solidFill>
                <a:effectLst/>
                <a:latin typeface="Roboto" panose="02000000000000000000" pitchFamily="2" charset="0"/>
              </a:rPr>
              <a:t>106</a:t>
            </a:r>
            <a:r>
              <a:rPr lang="en-US" b="0" i="0" dirty="0">
                <a:solidFill>
                  <a:srgbClr val="333333"/>
                </a:solidFill>
                <a:effectLst/>
                <a:latin typeface="Roboto" panose="02000000000000000000" pitchFamily="2" charset="0"/>
              </a:rPr>
              <a:t> and/or through the drilling fluid </a:t>
            </a:r>
            <a:r>
              <a:rPr lang="en-US" b="1" i="0" dirty="0">
                <a:solidFill>
                  <a:srgbClr val="333333"/>
                </a:solidFill>
                <a:effectLst/>
                <a:latin typeface="Roboto" panose="02000000000000000000" pitchFamily="2" charset="0"/>
              </a:rPr>
              <a:t>108</a:t>
            </a:r>
            <a:r>
              <a:rPr lang="en-US" b="0" i="0" dirty="0">
                <a:solidFill>
                  <a:srgbClr val="333333"/>
                </a:solidFill>
                <a:effectLst/>
                <a:latin typeface="Roboto" panose="02000000000000000000" pitchFamily="2" charset="0"/>
              </a:rPr>
              <a:t> in the annulus </a:t>
            </a:r>
            <a:r>
              <a:rPr lang="en-US" b="1" i="0" dirty="0">
                <a:solidFill>
                  <a:srgbClr val="333333"/>
                </a:solidFill>
                <a:effectLst/>
                <a:latin typeface="Roboto" panose="02000000000000000000" pitchFamily="2" charset="0"/>
              </a:rPr>
              <a:t>112</a:t>
            </a:r>
            <a:r>
              <a:rPr lang="en-US" b="0" i="0" dirty="0">
                <a:solidFill>
                  <a:srgbClr val="333333"/>
                </a:solidFill>
                <a:effectLst/>
                <a:latin typeface="Roboto" panose="02000000000000000000" pitchFamily="2" charset="0"/>
              </a:rPr>
              <a:t> and are detected at the surface by a pulse sensor </a:t>
            </a:r>
            <a:r>
              <a:rPr lang="en-US" b="1" i="0" dirty="0">
                <a:solidFill>
                  <a:srgbClr val="333333"/>
                </a:solidFill>
                <a:effectLst/>
                <a:latin typeface="Roboto" panose="02000000000000000000" pitchFamily="2" charset="0"/>
              </a:rPr>
              <a:t>124</a:t>
            </a:r>
            <a:r>
              <a:rPr lang="en-US" b="0" i="0" dirty="0">
                <a:solidFill>
                  <a:srgbClr val="333333"/>
                </a:solidFill>
                <a:effectLst/>
                <a:latin typeface="Roboto" panose="02000000000000000000" pitchFamily="2" charset="0"/>
              </a:rPr>
              <a:t> and an associated a control unit </a:t>
            </a:r>
            <a:r>
              <a:rPr lang="en-US" b="1" i="0" dirty="0">
                <a:solidFill>
                  <a:srgbClr val="333333"/>
                </a:solidFill>
                <a:effectLst/>
                <a:latin typeface="Roboto" panose="02000000000000000000" pitchFamily="2" charset="0"/>
              </a:rPr>
              <a:t>126</a:t>
            </a:r>
            <a:r>
              <a:rPr lang="en-US" b="0" i="0" dirty="0">
                <a:solidFill>
                  <a:srgbClr val="333333"/>
                </a:solidFill>
                <a:effectLst/>
                <a:latin typeface="Roboto" panose="02000000000000000000" pitchFamily="2" charset="0"/>
              </a:rPr>
              <a:t>. The control unit </a:t>
            </a:r>
            <a:r>
              <a:rPr lang="en-US" b="1" i="0" dirty="0">
                <a:solidFill>
                  <a:srgbClr val="333333"/>
                </a:solidFill>
                <a:effectLst/>
                <a:latin typeface="Roboto" panose="02000000000000000000" pitchFamily="2" charset="0"/>
              </a:rPr>
              <a:t>126</a:t>
            </a:r>
            <a:r>
              <a:rPr lang="en-US" b="0" i="0" dirty="0">
                <a:solidFill>
                  <a:srgbClr val="333333"/>
                </a:solidFill>
                <a:effectLst/>
                <a:latin typeface="Roboto" panose="02000000000000000000" pitchFamily="2" charset="0"/>
              </a:rPr>
              <a:t> may be a general purpose or specialized computer or other processing unit, as will be appreciated by those of skill in the art. The pulse sensor </a:t>
            </a:r>
            <a:r>
              <a:rPr lang="en-US" b="1" i="0" dirty="0">
                <a:solidFill>
                  <a:srgbClr val="333333"/>
                </a:solidFill>
                <a:effectLst/>
                <a:latin typeface="Roboto" panose="02000000000000000000" pitchFamily="2" charset="0"/>
              </a:rPr>
              <a:t>124</a:t>
            </a:r>
            <a:r>
              <a:rPr lang="en-US" b="0" i="0" dirty="0">
                <a:solidFill>
                  <a:srgbClr val="333333"/>
                </a:solidFill>
                <a:effectLst/>
                <a:latin typeface="Roboto" panose="02000000000000000000" pitchFamily="2" charset="0"/>
              </a:rPr>
              <a:t> is connected to a flow line </a:t>
            </a:r>
            <a:r>
              <a:rPr lang="en-US" b="1" i="0" dirty="0">
                <a:solidFill>
                  <a:srgbClr val="333333"/>
                </a:solidFill>
                <a:effectLst/>
                <a:latin typeface="Roboto" panose="02000000000000000000" pitchFamily="2" charset="0"/>
              </a:rPr>
              <a:t>128</a:t>
            </a:r>
            <a:r>
              <a:rPr lang="en-US" b="0" i="0" dirty="0">
                <a:solidFill>
                  <a:srgbClr val="333333"/>
                </a:solidFill>
                <a:effectLst/>
                <a:latin typeface="Roboto" panose="02000000000000000000" pitchFamily="2" charset="0"/>
              </a:rPr>
              <a:t> and may be a pressure transducer or flow transducer, as will be appreciated by those of skill in the art. The BHA </a:t>
            </a:r>
            <a:r>
              <a:rPr lang="en-US" b="1" i="0" dirty="0">
                <a:solidFill>
                  <a:srgbClr val="333333"/>
                </a:solidFill>
                <a:effectLst/>
                <a:latin typeface="Roboto" panose="02000000000000000000" pitchFamily="2" charset="0"/>
              </a:rPr>
              <a:t>108</a:t>
            </a:r>
            <a:r>
              <a:rPr lang="en-US" b="0" i="0" dirty="0">
                <a:solidFill>
                  <a:srgbClr val="333333"/>
                </a:solidFill>
                <a:effectLst/>
                <a:latin typeface="Roboto" panose="02000000000000000000" pitchFamily="2" charset="0"/>
              </a:rPr>
              <a:t> includes or defines a longitudinal axis.</a:t>
            </a:r>
            <a:endParaRPr lang="en-US" dirty="0"/>
          </a:p>
          <a:p>
            <a:endParaRPr lang="en-US" dirty="0"/>
          </a:p>
        </p:txBody>
      </p:sp>
      <p:sp>
        <p:nvSpPr>
          <p:cNvPr id="4" name="Slide Number Placeholder 3"/>
          <p:cNvSpPr>
            <a:spLocks noGrp="1"/>
          </p:cNvSpPr>
          <p:nvPr>
            <p:ph type="sldNum" sz="quarter" idx="5"/>
          </p:nvPr>
        </p:nvSpPr>
        <p:spPr/>
        <p:txBody>
          <a:bodyPr/>
          <a:lstStyle/>
          <a:p>
            <a:fld id="{AB216874-D93B-431A-9A45-3EF783294D16}" type="slidenum">
              <a:rPr lang="en-US" smtClean="0"/>
              <a:t>4</a:t>
            </a:fld>
            <a:endParaRPr lang="en-US"/>
          </a:p>
        </p:txBody>
      </p:sp>
    </p:spTree>
    <p:extLst>
      <p:ext uri="{BB962C8B-B14F-4D97-AF65-F5344CB8AC3E}">
        <p14:creationId xmlns:p14="http://schemas.microsoft.com/office/powerpoint/2010/main" val="1411710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US20210198986</a:t>
            </a:r>
          </a:p>
          <a:p>
            <a:endParaRPr lang="en-US" dirty="0"/>
          </a:p>
          <a:p>
            <a:r>
              <a:rPr lang="en-US" dirty="0"/>
              <a:t>FIG. 1 illustrates an embodiment of an energy production and/or exploration system including a flow control system having a flow control device and a resonant sensing device.</a:t>
            </a:r>
          </a:p>
          <a:p>
            <a:endParaRPr lang="en-US" dirty="0"/>
          </a:p>
          <a:p>
            <a:r>
              <a:rPr lang="en-US" dirty="0"/>
              <a:t>Referring to FIG. 1, an embodiment of a resource or energy production system 10 includes a borehole string 12 disposed in a borehole 14 extending into a subterranean region or a resource bearing formation, such as an earth formation 16. The borehole string 12 is configured as, for example, a production string that establishes a production conduit through which production fluid is brought to the surface. As described herein, “borehole” or “wellbore” refers to a hole that makes up all or part of a drilled well. It is noted that the borehole 14 may include vertical, deviated and/or horizontal sections, and may follow any suitable or desired path. As described herein, “formations” refer to the various features and materials that may be encountered in a subsurface environment and surround the borehole 14.</a:t>
            </a:r>
          </a:p>
          <a:p>
            <a:r>
              <a:rPr lang="en-US" dirty="0"/>
              <a:t>[0015]</a:t>
            </a:r>
          </a:p>
          <a:p>
            <a:r>
              <a:rPr lang="en-US" dirty="0"/>
              <a:t>The formation 16 may be a hydrocarbon bearing formation or strata that includes, e.g., oil and/or natural gas. In one embodiment, the system 10 is configured for production of hydrocarbons, but is not so limited. The system 10 may be configured for various purposes, such as well drilling operations, completions, resource extraction and recovery, steam assisted gravity drainage (SAGD), CO2 sequestration, geothermal energy production and other operations for which fluid flow control is desired.</a:t>
            </a:r>
          </a:p>
          <a:p>
            <a:r>
              <a:rPr lang="en-US" dirty="0"/>
              <a:t>[0016]</a:t>
            </a:r>
          </a:p>
          <a:p>
            <a:r>
              <a:rPr lang="en-US" dirty="0"/>
              <a:t>For example, the borehole string 12 includes a completion string having a production assembly 18. The production assembly 18, in one embodiment, includes a screen assembly 20 such as a sand screen assembly or sub, and a production fluid flow control assembly 22. In one embodiment, the flow control assembly 22 includes a production fluid control device 24 configured to receive production fluid from a region around the borehole, and a resonant sensing device 26 that includes a resonant sensor in fluid communication with fluid flowing through the flow control assembly 22. An example of a flow control device is an inflow control device (ICD). The resonant sensing device 26 is configured to measure one or more fluid properties, such as density and/or viscosity, and communicate with a valve component 28 or a valve component controller. An example of a valve component is an inflow control valve (ICV) such as an autonomous inflow control valve (AICV).</a:t>
            </a:r>
          </a:p>
          <a:p>
            <a:r>
              <a:rPr lang="en-US" dirty="0"/>
              <a:t>[0017]</a:t>
            </a:r>
          </a:p>
          <a:p>
            <a:r>
              <a:rPr lang="en-US" dirty="0"/>
              <a:t>In one embodiment, the production assembly 18 is configured to control fluid flow by shutting off or restricting fluid flow through the flow control assembly 22 based on a viscosity and/or density of the fluid meeting or exceeding a selected threshold. For example, a threshold is selected based on a desired proportion of water in the production fluid, so that fluid having an unacceptably high proportion of water can be restricted to maintain production efficiency and prevent water breakthrough.</a:t>
            </a:r>
          </a:p>
          <a:p>
            <a:r>
              <a:rPr lang="en-US" dirty="0"/>
              <a:t>[0018]</a:t>
            </a:r>
          </a:p>
          <a:p>
            <a:r>
              <a:rPr lang="en-US" dirty="0"/>
              <a:t>The borehole string 12 and/or the production assembly 18 may also include one or more packer assemblies 30. Each packer assembly 30 includes one or more packer elements, which are actuated to isolate components and/or zones in the borehole 12. For example, multiple packer assemblies 30 can be used to establish production zones around the borehole 14. The borehole string 12 and/or the production assembly 18 may include other components to facilitate production, such as an electric submersible pump (ESP), other artificial lift devices, a fracture or “frac” sleeve device and/or a perforation assembly.</a:t>
            </a:r>
          </a:p>
          <a:p>
            <a:r>
              <a:rPr lang="en-US" dirty="0"/>
              <a:t>[0019]</a:t>
            </a:r>
          </a:p>
          <a:p>
            <a:r>
              <a:rPr lang="en-US" dirty="0"/>
              <a:t>The system 10 also includes surface equipment 40 such as a drill rig, rotary table, top drive, blowout preventer and/or others to facilitate deploying the borehole string 12, operating various downhole components, monitoring downhole conditions and controlling fluid circulation through the borehole 14 and the borehole string 12. In one embodiment, the surface equipment 40 includes a fluid control system 42 including one or more pumps in fluid communication with a fluid tank 44 or other fluid source. The fluid control system 42 facilitates injection of fluids, such as drilling fluid (e.g., drilling mud), stimulation fluid (e.g., a hydraulic fracturing fluid), gravel slurries, proppant and others.</a:t>
            </a:r>
          </a:p>
          <a:p>
            <a:r>
              <a:rPr lang="en-US" dirty="0"/>
              <a:t>[0020]</a:t>
            </a:r>
          </a:p>
          <a:p>
            <a:r>
              <a:rPr lang="en-US" dirty="0"/>
              <a:t>One or more components of the borehole string 12 may be configured to communicate with a surface location (e.g., the surface equipment 40). The communication may be wired or wireless. Examples of wireless communications include mud pulse telemetry, electromagnetic communications and others. Wired communication may be performed via one or more conductors (e.g., electrical wires, hydraulic control lines and/or fiber optics) extending along the borehole string in a cable or other conductor passage.</a:t>
            </a:r>
          </a:p>
          <a:p>
            <a:r>
              <a:rPr lang="en-US" dirty="0"/>
              <a:t>[0021]</a:t>
            </a:r>
          </a:p>
          <a:p>
            <a:r>
              <a:rPr lang="en-US" dirty="0"/>
              <a:t>In one embodiment, the system 10 includes a processing device such as a surface processing unit 50, and/or a subsurface processing unit 52 disposed in the borehole 14 and connected to one or more downhole components. The processing device may be configured to perform functions such as controlling downhole components, transmitting and receiving data, processing measurement data and/or monitoring operations. The processing device may also control aspects of fluid circulation, such as fluid pressure and/or flow rate in the borehole string 12.</a:t>
            </a:r>
          </a:p>
          <a:p>
            <a:r>
              <a:rPr lang="en-US" dirty="0"/>
              <a:t>[0022]</a:t>
            </a:r>
          </a:p>
          <a:p>
            <a:r>
              <a:rPr lang="en-US" dirty="0"/>
              <a:t>The processing device may be disposed at any suitable location. In one embodiment, the processing device is disposed at or in communication with the resonant sensing device 26 and/or the flow control device 24. The processing device, in this embodiment, performs functions that include receiving measurement signals from the resonant sensing device 26, processing or analyzing the signals to estimate a fluid property, and controlling the flow control device 24 and/or the valve component 28 based on the fluid property, as discussed herein.</a:t>
            </a:r>
          </a:p>
        </p:txBody>
      </p:sp>
      <p:sp>
        <p:nvSpPr>
          <p:cNvPr id="4" name="Slide Number Placeholder 3"/>
          <p:cNvSpPr>
            <a:spLocks noGrp="1"/>
          </p:cNvSpPr>
          <p:nvPr>
            <p:ph type="sldNum" sz="quarter" idx="5"/>
          </p:nvPr>
        </p:nvSpPr>
        <p:spPr/>
        <p:txBody>
          <a:bodyPr/>
          <a:lstStyle/>
          <a:p>
            <a:fld id="{AB216874-D93B-431A-9A45-3EF783294D16}" type="slidenum">
              <a:rPr lang="en-US" smtClean="0"/>
              <a:t>5</a:t>
            </a:fld>
            <a:endParaRPr lang="en-US"/>
          </a:p>
        </p:txBody>
      </p:sp>
    </p:spTree>
    <p:extLst>
      <p:ext uri="{BB962C8B-B14F-4D97-AF65-F5344CB8AC3E}">
        <p14:creationId xmlns:p14="http://schemas.microsoft.com/office/powerpoint/2010/main" val="2933913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US20210199201</a:t>
            </a:r>
          </a:p>
          <a:p>
            <a:endParaRPr lang="en-US" dirty="0"/>
          </a:p>
          <a:p>
            <a:r>
              <a:rPr lang="en-US" dirty="0"/>
              <a:t>FIG. 1</a:t>
            </a:r>
            <a:r>
              <a:rPr lang="en-US" b="0" i="0" dirty="0">
                <a:solidFill>
                  <a:srgbClr val="333333"/>
                </a:solidFill>
                <a:effectLst/>
                <a:latin typeface="Roboto" panose="02000000000000000000" pitchFamily="2" charset="0"/>
              </a:rPr>
              <a:t> is a cross-sectional side view of an embodiment of a valve assembly, in accordance with embodiments of the present disclosure.</a:t>
            </a:r>
          </a:p>
          <a:p>
            <a:endParaRPr lang="en-US" b="0" i="0" dirty="0">
              <a:solidFill>
                <a:srgbClr val="333333"/>
              </a:solidFill>
              <a:effectLst/>
              <a:latin typeface="Roboto" panose="02000000000000000000" pitchFamily="2" charset="0"/>
            </a:endParaRPr>
          </a:p>
          <a:p>
            <a:pPr algn="l">
              <a:buFont typeface="Arial" panose="020B0604020202020204" pitchFamily="34" charset="0"/>
              <a:buChar char="•"/>
            </a:pPr>
            <a:r>
              <a:rPr lang="en-US" b="0" i="0" dirty="0">
                <a:solidFill>
                  <a:srgbClr val="333333"/>
                </a:solidFill>
                <a:effectLst/>
                <a:latin typeface="Roboto" panose="02000000000000000000" pitchFamily="2" charset="0"/>
              </a:rPr>
              <a:t>FIG. 1 is a cross-sectional side elevation view of an embodiment of a valve </a:t>
            </a:r>
            <a:r>
              <a:rPr lang="en-US" b="1" i="0" dirty="0">
                <a:solidFill>
                  <a:srgbClr val="333333"/>
                </a:solidFill>
                <a:effectLst/>
                <a:latin typeface="Roboto" panose="02000000000000000000" pitchFamily="2" charset="0"/>
              </a:rPr>
              <a:t>100</a:t>
            </a:r>
            <a:r>
              <a:rPr lang="en-US" b="0" i="0" dirty="0">
                <a:solidFill>
                  <a:srgbClr val="333333"/>
                </a:solidFill>
                <a:effectLst/>
                <a:latin typeface="Roboto" panose="02000000000000000000" pitchFamily="2" charset="0"/>
              </a:rPr>
              <a:t> that includes an actuator </a:t>
            </a:r>
            <a:r>
              <a:rPr lang="en-US" b="1" i="0" dirty="0">
                <a:solidFill>
                  <a:srgbClr val="333333"/>
                </a:solidFill>
                <a:effectLst/>
                <a:latin typeface="Roboto" panose="02000000000000000000" pitchFamily="2" charset="0"/>
              </a:rPr>
              <a:t>102</a:t>
            </a:r>
            <a:r>
              <a:rPr lang="en-US" b="0" i="0" dirty="0">
                <a:solidFill>
                  <a:srgbClr val="333333"/>
                </a:solidFill>
                <a:effectLst/>
                <a:latin typeface="Roboto" panose="02000000000000000000" pitchFamily="2" charset="0"/>
              </a:rPr>
              <a:t> coupled to a bonnet </a:t>
            </a:r>
            <a:r>
              <a:rPr lang="en-US" b="1" i="0" dirty="0">
                <a:solidFill>
                  <a:srgbClr val="333333"/>
                </a:solidFill>
                <a:effectLst/>
                <a:latin typeface="Roboto" panose="02000000000000000000" pitchFamily="2" charset="0"/>
              </a:rPr>
              <a:t>104</a:t>
            </a:r>
            <a:r>
              <a:rPr lang="en-US" b="0" i="0" dirty="0">
                <a:solidFill>
                  <a:srgbClr val="333333"/>
                </a:solidFill>
                <a:effectLst/>
                <a:latin typeface="Roboto" panose="02000000000000000000" pitchFamily="2" charset="0"/>
              </a:rPr>
              <a:t>. The illustrated actuator </a:t>
            </a:r>
            <a:r>
              <a:rPr lang="en-US" b="1" i="0" dirty="0">
                <a:solidFill>
                  <a:srgbClr val="333333"/>
                </a:solidFill>
                <a:effectLst/>
                <a:latin typeface="Roboto" panose="02000000000000000000" pitchFamily="2" charset="0"/>
              </a:rPr>
              <a:t>102</a:t>
            </a:r>
            <a:r>
              <a:rPr lang="en-US" b="0" i="0" dirty="0">
                <a:solidFill>
                  <a:srgbClr val="333333"/>
                </a:solidFill>
                <a:effectLst/>
                <a:latin typeface="Roboto" panose="02000000000000000000" pitchFamily="2" charset="0"/>
              </a:rPr>
              <a:t> is coupled to a valve stem </a:t>
            </a:r>
            <a:r>
              <a:rPr lang="en-US" b="1" i="0" dirty="0">
                <a:solidFill>
                  <a:srgbClr val="333333"/>
                </a:solidFill>
                <a:effectLst/>
                <a:latin typeface="Roboto" panose="02000000000000000000" pitchFamily="2" charset="0"/>
              </a:rPr>
              <a:t>106</a:t>
            </a:r>
            <a:r>
              <a:rPr lang="en-US" b="0" i="0" dirty="0">
                <a:solidFill>
                  <a:srgbClr val="333333"/>
                </a:solidFill>
                <a:effectLst/>
                <a:latin typeface="Roboto" panose="02000000000000000000" pitchFamily="2" charset="0"/>
              </a:rPr>
              <a:t> that extends through a central bore </a:t>
            </a:r>
            <a:r>
              <a:rPr lang="en-US" b="1" i="0" dirty="0">
                <a:solidFill>
                  <a:srgbClr val="333333"/>
                </a:solidFill>
                <a:effectLst/>
                <a:latin typeface="Roboto" panose="02000000000000000000" pitchFamily="2" charset="0"/>
              </a:rPr>
              <a:t>108</a:t>
            </a:r>
            <a:r>
              <a:rPr lang="en-US" b="0" i="0" dirty="0">
                <a:solidFill>
                  <a:srgbClr val="333333"/>
                </a:solidFill>
                <a:effectLst/>
                <a:latin typeface="Roboto" panose="02000000000000000000" pitchFamily="2" charset="0"/>
              </a:rPr>
              <a:t> and couples to a valve member </a:t>
            </a:r>
            <a:r>
              <a:rPr lang="en-US" b="1" i="0" dirty="0">
                <a:solidFill>
                  <a:srgbClr val="333333"/>
                </a:solidFill>
                <a:effectLst/>
                <a:latin typeface="Roboto" panose="02000000000000000000" pitchFamily="2" charset="0"/>
              </a:rPr>
              <a:t>110</a:t>
            </a:r>
            <a:r>
              <a:rPr lang="en-US" b="0" i="0" dirty="0">
                <a:solidFill>
                  <a:srgbClr val="333333"/>
                </a:solidFill>
                <a:effectLst/>
                <a:latin typeface="Roboto" panose="02000000000000000000" pitchFamily="2" charset="0"/>
              </a:rPr>
              <a:t> arranged within a chamber </a:t>
            </a:r>
            <a:r>
              <a:rPr lang="en-US" b="1" i="0" dirty="0">
                <a:solidFill>
                  <a:srgbClr val="333333"/>
                </a:solidFill>
                <a:effectLst/>
                <a:latin typeface="Roboto" panose="02000000000000000000" pitchFamily="2" charset="0"/>
              </a:rPr>
              <a:t>112</a:t>
            </a:r>
            <a:r>
              <a:rPr lang="en-US" b="0" i="0" dirty="0">
                <a:solidFill>
                  <a:srgbClr val="333333"/>
                </a:solidFill>
                <a:effectLst/>
                <a:latin typeface="Roboto" panose="02000000000000000000" pitchFamily="2" charset="0"/>
              </a:rPr>
              <a:t>. The valve member </a:t>
            </a:r>
            <a:r>
              <a:rPr lang="en-US" b="1" i="0" dirty="0">
                <a:solidFill>
                  <a:srgbClr val="333333"/>
                </a:solidFill>
                <a:effectLst/>
                <a:latin typeface="Roboto" panose="02000000000000000000" pitchFamily="2" charset="0"/>
              </a:rPr>
              <a:t>110</a:t>
            </a:r>
            <a:r>
              <a:rPr lang="en-US" b="0" i="0" dirty="0">
                <a:solidFill>
                  <a:srgbClr val="333333"/>
                </a:solidFill>
                <a:effectLst/>
                <a:latin typeface="Roboto" panose="02000000000000000000" pitchFamily="2" charset="0"/>
              </a:rPr>
              <a:t> is a gate in the illustrated embodiment, but it should be appreciated that embodiments of the present disclosure may be utilized in other types of valves. The illustrated valve member </a:t>
            </a:r>
            <a:r>
              <a:rPr lang="en-US" b="1" i="0" dirty="0">
                <a:solidFill>
                  <a:srgbClr val="333333"/>
                </a:solidFill>
                <a:effectLst/>
                <a:latin typeface="Roboto" panose="02000000000000000000" pitchFamily="2" charset="0"/>
              </a:rPr>
              <a:t>110</a:t>
            </a:r>
            <a:r>
              <a:rPr lang="en-US" b="0" i="0" dirty="0">
                <a:solidFill>
                  <a:srgbClr val="333333"/>
                </a:solidFill>
                <a:effectLst/>
                <a:latin typeface="Roboto" panose="02000000000000000000" pitchFamily="2" charset="0"/>
              </a:rPr>
              <a:t> includes a passage </a:t>
            </a:r>
            <a:r>
              <a:rPr lang="en-US" b="1" i="0" dirty="0">
                <a:solidFill>
                  <a:srgbClr val="333333"/>
                </a:solidFill>
                <a:effectLst/>
                <a:latin typeface="Roboto" panose="02000000000000000000" pitchFamily="2" charset="0"/>
              </a:rPr>
              <a:t>114</a:t>
            </a:r>
            <a:r>
              <a:rPr lang="en-US" b="0" i="0" dirty="0">
                <a:solidFill>
                  <a:srgbClr val="333333"/>
                </a:solidFill>
                <a:effectLst/>
                <a:latin typeface="Roboto" panose="02000000000000000000" pitchFamily="2" charset="0"/>
              </a:rPr>
              <a:t> and a block </a:t>
            </a:r>
            <a:r>
              <a:rPr lang="en-US" b="1" i="0" dirty="0">
                <a:solidFill>
                  <a:srgbClr val="333333"/>
                </a:solidFill>
                <a:effectLst/>
                <a:latin typeface="Roboto" panose="02000000000000000000" pitchFamily="2" charset="0"/>
              </a:rPr>
              <a:t>116</a:t>
            </a:r>
            <a:r>
              <a:rPr lang="en-US" b="0" i="0" dirty="0">
                <a:solidFill>
                  <a:srgbClr val="333333"/>
                </a:solidFill>
                <a:effectLst/>
                <a:latin typeface="Roboto" panose="02000000000000000000" pitchFamily="2" charset="0"/>
              </a:rPr>
              <a:t>. As shown, fluid (e.g., gas, liquid, solid, or a combination thereof) may enter the valve </a:t>
            </a:r>
            <a:r>
              <a:rPr lang="en-US" b="1" i="0" dirty="0">
                <a:solidFill>
                  <a:srgbClr val="333333"/>
                </a:solidFill>
                <a:effectLst/>
                <a:latin typeface="Roboto" panose="02000000000000000000" pitchFamily="2" charset="0"/>
              </a:rPr>
              <a:t>100</a:t>
            </a:r>
            <a:r>
              <a:rPr lang="en-US" b="0" i="0" dirty="0">
                <a:solidFill>
                  <a:srgbClr val="333333"/>
                </a:solidFill>
                <a:effectLst/>
                <a:latin typeface="Roboto" panose="02000000000000000000" pitchFamily="2" charset="0"/>
              </a:rPr>
              <a:t> through an inlet passage </a:t>
            </a:r>
            <a:r>
              <a:rPr lang="en-US" b="1" i="0" dirty="0">
                <a:solidFill>
                  <a:srgbClr val="333333"/>
                </a:solidFill>
                <a:effectLst/>
                <a:latin typeface="Roboto" panose="02000000000000000000" pitchFamily="2" charset="0"/>
              </a:rPr>
              <a:t>118</a:t>
            </a:r>
            <a:r>
              <a:rPr lang="en-US" b="0" i="0" dirty="0">
                <a:solidFill>
                  <a:srgbClr val="333333"/>
                </a:solidFill>
                <a:effectLst/>
                <a:latin typeface="Roboto" panose="02000000000000000000" pitchFamily="2" charset="0"/>
              </a:rPr>
              <a:t> and engage the valve member </a:t>
            </a:r>
            <a:r>
              <a:rPr lang="en-US" b="1" i="0" dirty="0">
                <a:solidFill>
                  <a:srgbClr val="333333"/>
                </a:solidFill>
                <a:effectLst/>
                <a:latin typeface="Roboto" panose="02000000000000000000" pitchFamily="2" charset="0"/>
              </a:rPr>
              <a:t>110</a:t>
            </a:r>
            <a:r>
              <a:rPr lang="en-US" b="0" i="0" dirty="0">
                <a:solidFill>
                  <a:srgbClr val="333333"/>
                </a:solidFill>
                <a:effectLst/>
                <a:latin typeface="Roboto" panose="02000000000000000000" pitchFamily="2" charset="0"/>
              </a:rPr>
              <a:t> </a:t>
            </a:r>
            <a:r>
              <a:rPr lang="en-US" b="0" i="0" dirty="0" err="1">
                <a:solidFill>
                  <a:srgbClr val="333333"/>
                </a:solidFill>
                <a:effectLst/>
                <a:latin typeface="Roboto" panose="02000000000000000000" pitchFamily="2" charset="0"/>
              </a:rPr>
              <a:t>en</a:t>
            </a:r>
            <a:r>
              <a:rPr lang="en-US" b="0" i="0" dirty="0">
                <a:solidFill>
                  <a:srgbClr val="333333"/>
                </a:solidFill>
                <a:effectLst/>
                <a:latin typeface="Roboto" panose="02000000000000000000" pitchFamily="2" charset="0"/>
              </a:rPr>
              <a:t> route to an outlet passage </a:t>
            </a:r>
            <a:r>
              <a:rPr lang="en-US" b="1" i="0" dirty="0">
                <a:solidFill>
                  <a:srgbClr val="333333"/>
                </a:solidFill>
                <a:effectLst/>
                <a:latin typeface="Roboto" panose="02000000000000000000" pitchFamily="2" charset="0"/>
              </a:rPr>
              <a:t>120</a:t>
            </a:r>
            <a:r>
              <a:rPr lang="en-US" b="0" i="0" dirty="0">
                <a:solidFill>
                  <a:srgbClr val="333333"/>
                </a:solidFill>
                <a:effectLst/>
                <a:latin typeface="Roboto" panose="02000000000000000000" pitchFamily="2" charset="0"/>
              </a:rPr>
              <a:t>. In the illustrated embodiment, the valve member </a:t>
            </a:r>
            <a:r>
              <a:rPr lang="en-US" b="1" i="0" dirty="0">
                <a:solidFill>
                  <a:srgbClr val="333333"/>
                </a:solidFill>
                <a:effectLst/>
                <a:latin typeface="Roboto" panose="02000000000000000000" pitchFamily="2" charset="0"/>
              </a:rPr>
              <a:t>110</a:t>
            </a:r>
            <a:r>
              <a:rPr lang="en-US" b="0" i="0" dirty="0">
                <a:solidFill>
                  <a:srgbClr val="333333"/>
                </a:solidFill>
                <a:effectLst/>
                <a:latin typeface="Roboto" panose="02000000000000000000" pitchFamily="2" charset="0"/>
              </a:rPr>
              <a:t> is transitioning between an open position, in which the passage </a:t>
            </a:r>
            <a:r>
              <a:rPr lang="en-US" b="1" i="0" dirty="0">
                <a:solidFill>
                  <a:srgbClr val="333333"/>
                </a:solidFill>
                <a:effectLst/>
                <a:latin typeface="Roboto" panose="02000000000000000000" pitchFamily="2" charset="0"/>
              </a:rPr>
              <a:t>114</a:t>
            </a:r>
            <a:r>
              <a:rPr lang="en-US" b="0" i="0" dirty="0">
                <a:solidFill>
                  <a:srgbClr val="333333"/>
                </a:solidFill>
                <a:effectLst/>
                <a:latin typeface="Roboto" panose="02000000000000000000" pitchFamily="2" charset="0"/>
              </a:rPr>
              <a:t> is substantially aligned with the inlet passage </a:t>
            </a:r>
            <a:r>
              <a:rPr lang="en-US" b="1" i="0" dirty="0">
                <a:solidFill>
                  <a:srgbClr val="333333"/>
                </a:solidFill>
                <a:effectLst/>
                <a:latin typeface="Roboto" panose="02000000000000000000" pitchFamily="2" charset="0"/>
              </a:rPr>
              <a:t>118</a:t>
            </a:r>
            <a:r>
              <a:rPr lang="en-US" b="0" i="0" dirty="0">
                <a:solidFill>
                  <a:srgbClr val="333333"/>
                </a:solidFill>
                <a:effectLst/>
                <a:latin typeface="Roboto" panose="02000000000000000000" pitchFamily="2" charset="0"/>
              </a:rPr>
              <a:t> and the outlet passage </a:t>
            </a:r>
            <a:r>
              <a:rPr lang="en-US" b="1" i="0" dirty="0">
                <a:solidFill>
                  <a:srgbClr val="333333"/>
                </a:solidFill>
                <a:effectLst/>
                <a:latin typeface="Roboto" panose="02000000000000000000" pitchFamily="2" charset="0"/>
              </a:rPr>
              <a:t>120</a:t>
            </a:r>
            <a:r>
              <a:rPr lang="en-US" b="0" i="0" dirty="0">
                <a:solidFill>
                  <a:srgbClr val="333333"/>
                </a:solidFill>
                <a:effectLst/>
                <a:latin typeface="Roboto" panose="02000000000000000000" pitchFamily="2" charset="0"/>
              </a:rPr>
              <a:t>, and a closed position, in which the block </a:t>
            </a:r>
            <a:r>
              <a:rPr lang="en-US" b="1" i="0" dirty="0">
                <a:solidFill>
                  <a:srgbClr val="333333"/>
                </a:solidFill>
                <a:effectLst/>
                <a:latin typeface="Roboto" panose="02000000000000000000" pitchFamily="2" charset="0"/>
              </a:rPr>
              <a:t>116</a:t>
            </a:r>
            <a:r>
              <a:rPr lang="en-US" b="0" i="0" dirty="0">
                <a:solidFill>
                  <a:srgbClr val="333333"/>
                </a:solidFill>
                <a:effectLst/>
                <a:latin typeface="Roboto" panose="02000000000000000000" pitchFamily="2" charset="0"/>
              </a:rPr>
              <a:t> is substantially aligned with the inlet passage </a:t>
            </a:r>
            <a:r>
              <a:rPr lang="en-US" b="1" i="0" dirty="0">
                <a:solidFill>
                  <a:srgbClr val="333333"/>
                </a:solidFill>
                <a:effectLst/>
                <a:latin typeface="Roboto" panose="02000000000000000000" pitchFamily="2" charset="0"/>
              </a:rPr>
              <a:t>118</a:t>
            </a:r>
            <a:r>
              <a:rPr lang="en-US" b="0" i="0" dirty="0">
                <a:solidFill>
                  <a:srgbClr val="333333"/>
                </a:solidFill>
                <a:effectLst/>
                <a:latin typeface="Roboto" panose="02000000000000000000" pitchFamily="2" charset="0"/>
              </a:rPr>
              <a:t> and the outlet passage </a:t>
            </a:r>
            <a:r>
              <a:rPr lang="en-US" b="1" i="0" dirty="0">
                <a:solidFill>
                  <a:srgbClr val="333333"/>
                </a:solidFill>
                <a:effectLst/>
                <a:latin typeface="Roboto" panose="02000000000000000000" pitchFamily="2" charset="0"/>
              </a:rPr>
              <a:t>120</a:t>
            </a:r>
            <a:r>
              <a:rPr lang="en-US" b="0" i="0" dirty="0">
                <a:solidFill>
                  <a:srgbClr val="333333"/>
                </a:solidFill>
                <a:effectLst/>
                <a:latin typeface="Roboto" panose="02000000000000000000" pitchFamily="2" charset="0"/>
              </a:rPr>
              <a:t>. The illustrated valve member </a:t>
            </a:r>
            <a:r>
              <a:rPr lang="en-US" b="1" i="0" dirty="0">
                <a:solidFill>
                  <a:srgbClr val="333333"/>
                </a:solidFill>
                <a:effectLst/>
                <a:latin typeface="Roboto" panose="02000000000000000000" pitchFamily="2" charset="0"/>
              </a:rPr>
              <a:t>110</a:t>
            </a:r>
            <a:r>
              <a:rPr lang="en-US" b="0" i="0" dirty="0">
                <a:solidFill>
                  <a:srgbClr val="333333"/>
                </a:solidFill>
                <a:effectLst/>
                <a:latin typeface="Roboto" panose="02000000000000000000" pitchFamily="2" charset="0"/>
              </a:rPr>
              <a:t> may seal against valve seats </a:t>
            </a:r>
            <a:r>
              <a:rPr lang="en-US" b="1" i="0" dirty="0">
                <a:solidFill>
                  <a:srgbClr val="333333"/>
                </a:solidFill>
                <a:effectLst/>
                <a:latin typeface="Roboto" panose="02000000000000000000" pitchFamily="2" charset="0"/>
              </a:rPr>
              <a:t>122</a:t>
            </a:r>
            <a:r>
              <a:rPr lang="en-US" b="0" i="0" dirty="0">
                <a:solidFill>
                  <a:srgbClr val="333333"/>
                </a:solidFill>
                <a:effectLst/>
                <a:latin typeface="Roboto" panose="02000000000000000000" pitchFamily="2" charset="0"/>
              </a:rPr>
              <a:t>.</a:t>
            </a:r>
          </a:p>
          <a:p>
            <a:pPr algn="l">
              <a:buFont typeface="Arial" panose="020B0604020202020204" pitchFamily="34" charset="0"/>
              <a:buChar char="•"/>
            </a:pPr>
            <a:r>
              <a:rPr lang="en-US" b="0" i="0" dirty="0">
                <a:solidFill>
                  <a:srgbClr val="333333"/>
                </a:solidFill>
                <a:effectLst/>
                <a:latin typeface="Roboto" panose="02000000000000000000" pitchFamily="2" charset="0"/>
              </a:rPr>
              <a:t>[0021]In operation, the actuator </a:t>
            </a:r>
            <a:r>
              <a:rPr lang="en-US" b="1" i="0" dirty="0">
                <a:solidFill>
                  <a:srgbClr val="333333"/>
                </a:solidFill>
                <a:effectLst/>
                <a:latin typeface="Roboto" panose="02000000000000000000" pitchFamily="2" charset="0"/>
              </a:rPr>
              <a:t>102</a:t>
            </a:r>
            <a:r>
              <a:rPr lang="en-US" b="0" i="0" dirty="0">
                <a:solidFill>
                  <a:srgbClr val="333333"/>
                </a:solidFill>
                <a:effectLst/>
                <a:latin typeface="Roboto" panose="02000000000000000000" pitchFamily="2" charset="0"/>
              </a:rPr>
              <a:t>, which may be manual, but is illustrated as automated (e.g., hydraulic, pneumatic, electric, etc.), drives movement of the valve member </a:t>
            </a:r>
            <a:r>
              <a:rPr lang="en-US" b="1" i="0" dirty="0">
                <a:solidFill>
                  <a:srgbClr val="333333"/>
                </a:solidFill>
                <a:effectLst/>
                <a:latin typeface="Roboto" panose="02000000000000000000" pitchFamily="2" charset="0"/>
              </a:rPr>
              <a:t>110</a:t>
            </a:r>
            <a:r>
              <a:rPr lang="en-US" b="0" i="0" dirty="0">
                <a:solidFill>
                  <a:srgbClr val="333333"/>
                </a:solidFill>
                <a:effectLst/>
                <a:latin typeface="Roboto" panose="02000000000000000000" pitchFamily="2" charset="0"/>
              </a:rPr>
              <a:t> between the open position and the closed position. When moving the valve member </a:t>
            </a:r>
            <a:r>
              <a:rPr lang="en-US" b="1" i="0" dirty="0">
                <a:solidFill>
                  <a:srgbClr val="333333"/>
                </a:solidFill>
                <a:effectLst/>
                <a:latin typeface="Roboto" panose="02000000000000000000" pitchFamily="2" charset="0"/>
              </a:rPr>
              <a:t>110</a:t>
            </a:r>
            <a:r>
              <a:rPr lang="en-US" b="0" i="0" dirty="0">
                <a:solidFill>
                  <a:srgbClr val="333333"/>
                </a:solidFill>
                <a:effectLst/>
                <a:latin typeface="Roboto" panose="02000000000000000000" pitchFamily="2" charset="0"/>
              </a:rPr>
              <a:t> from the closed position to the open position, the actuator overcomes an opposing force present in the valve </a:t>
            </a:r>
            <a:r>
              <a:rPr lang="en-US" b="1" i="0" dirty="0">
                <a:solidFill>
                  <a:srgbClr val="333333"/>
                </a:solidFill>
                <a:effectLst/>
                <a:latin typeface="Roboto" panose="02000000000000000000" pitchFamily="2" charset="0"/>
              </a:rPr>
              <a:t>100</a:t>
            </a:r>
            <a:r>
              <a:rPr lang="en-US" b="0" i="0" dirty="0">
                <a:solidFill>
                  <a:srgbClr val="333333"/>
                </a:solidFill>
                <a:effectLst/>
                <a:latin typeface="Roboto" panose="02000000000000000000" pitchFamily="2" charset="0"/>
              </a:rPr>
              <a:t> (e.g., the pressure of the fluid). This opening force may be referred to as a total operational force and includes components of both stem thrust and gate drag. Stem thrust refers to the linear force to seat and unseat the valve member. Gate drag refers to a lateral force applied by the fluid to the valve member. In various embodiments, each component may account for approximately one half of the opening force. Accordingly, reducing the stem thrust may reduce the opening and/or closing force by approximately one half, thereby enabling smaller actuators and/or manual actuators in place of automated actuators.</a:t>
            </a:r>
          </a:p>
          <a:p>
            <a:pPr algn="l">
              <a:buFont typeface="Arial" panose="020B0604020202020204" pitchFamily="34" charset="0"/>
              <a:buChar char="•"/>
            </a:pPr>
            <a:r>
              <a:rPr lang="en-US" b="0" i="0" dirty="0">
                <a:solidFill>
                  <a:srgbClr val="333333"/>
                </a:solidFill>
                <a:effectLst/>
                <a:latin typeface="Roboto" panose="02000000000000000000" pitchFamily="2" charset="0"/>
              </a:rPr>
              <a:t>[0022]Embodiments of the present disclosure may include one or more components, which may be externally coupled to a valve body </a:t>
            </a:r>
            <a:r>
              <a:rPr lang="en-US" b="1" i="0" dirty="0">
                <a:solidFill>
                  <a:srgbClr val="333333"/>
                </a:solidFill>
                <a:effectLst/>
                <a:latin typeface="Roboto" panose="02000000000000000000" pitchFamily="2" charset="0"/>
              </a:rPr>
              <a:t>124</a:t>
            </a:r>
            <a:r>
              <a:rPr lang="en-US" b="0" i="0" dirty="0">
                <a:solidFill>
                  <a:srgbClr val="333333"/>
                </a:solidFill>
                <a:effectLst/>
                <a:latin typeface="Roboto" panose="02000000000000000000" pitchFamily="2" charset="0"/>
              </a:rPr>
              <a:t>, in order to convert the valve </a:t>
            </a:r>
            <a:r>
              <a:rPr lang="en-US" b="1" i="0" dirty="0">
                <a:solidFill>
                  <a:srgbClr val="333333"/>
                </a:solidFill>
                <a:effectLst/>
                <a:latin typeface="Roboto" panose="02000000000000000000" pitchFamily="2" charset="0"/>
              </a:rPr>
              <a:t>100</a:t>
            </a:r>
            <a:r>
              <a:rPr lang="en-US" b="0" i="0" dirty="0">
                <a:solidFill>
                  <a:srgbClr val="333333"/>
                </a:solidFill>
                <a:effectLst/>
                <a:latin typeface="Roboto" panose="02000000000000000000" pitchFamily="2" charset="0"/>
              </a:rPr>
              <a:t> from an unbalanced stem valve to a balanced stem valve, and vice versa. That is, embodiments of the present disclosure include systems and methods to enable dual mode operation valves using external fasteners, which may reduce the use of internal fasteners (e.g., fasteners within the chamber </a:t>
            </a:r>
            <a:r>
              <a:rPr lang="en-US" b="1" i="0" dirty="0">
                <a:solidFill>
                  <a:srgbClr val="333333"/>
                </a:solidFill>
                <a:effectLst/>
                <a:latin typeface="Roboto" panose="02000000000000000000" pitchFamily="2" charset="0"/>
              </a:rPr>
              <a:t>112</a:t>
            </a:r>
            <a:r>
              <a:rPr lang="en-US" b="0" i="0" dirty="0">
                <a:solidFill>
                  <a:srgbClr val="333333"/>
                </a:solidFill>
                <a:effectLst/>
                <a:latin typeface="Roboto" panose="02000000000000000000" pitchFamily="2" charset="0"/>
              </a:rPr>
              <a:t>). Furthermore, embodiments of the present disclosure may be directed toward a coupling system that facilitates joining the lower stem to the valve member utilizing external actions (e.g., actions outside the valve, actions that may be initiated from outside the valve), thereby enabling coupling and decoupling while the valve is in service.</a:t>
            </a:r>
          </a:p>
          <a:p>
            <a:endParaRPr lang="en-US" dirty="0"/>
          </a:p>
        </p:txBody>
      </p:sp>
      <p:sp>
        <p:nvSpPr>
          <p:cNvPr id="4" name="Slide Number Placeholder 3"/>
          <p:cNvSpPr>
            <a:spLocks noGrp="1"/>
          </p:cNvSpPr>
          <p:nvPr>
            <p:ph type="sldNum" sz="quarter" idx="5"/>
          </p:nvPr>
        </p:nvSpPr>
        <p:spPr/>
        <p:txBody>
          <a:bodyPr/>
          <a:lstStyle/>
          <a:p>
            <a:fld id="{AB216874-D93B-431A-9A45-3EF783294D16}" type="slidenum">
              <a:rPr lang="en-US" smtClean="0"/>
              <a:t>6</a:t>
            </a:fld>
            <a:endParaRPr lang="en-US"/>
          </a:p>
        </p:txBody>
      </p:sp>
    </p:spTree>
    <p:extLst>
      <p:ext uri="{BB962C8B-B14F-4D97-AF65-F5344CB8AC3E}">
        <p14:creationId xmlns:p14="http://schemas.microsoft.com/office/powerpoint/2010/main" val="392800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20210201178</a:t>
            </a:r>
            <a:endParaRPr lang="en-US" dirty="0"/>
          </a:p>
          <a:p>
            <a:endParaRPr lang="en-US" dirty="0"/>
          </a:p>
          <a:p>
            <a:r>
              <a:rPr lang="en-US" dirty="0"/>
              <a:t>FIG. 1</a:t>
            </a:r>
            <a:r>
              <a:rPr lang="en-US" b="0" i="0" dirty="0">
                <a:solidFill>
                  <a:srgbClr val="333333"/>
                </a:solidFill>
                <a:effectLst/>
                <a:latin typeface="Roboto" panose="02000000000000000000" pitchFamily="2" charset="0"/>
              </a:rPr>
              <a:t> is a cross-sectional side view of an embodiment of a wellbore system, in accordance with embodiments of the present disclosure.</a:t>
            </a:r>
          </a:p>
          <a:p>
            <a:endParaRPr lang="en-US" b="0" i="0" dirty="0">
              <a:solidFill>
                <a:srgbClr val="333333"/>
              </a:solidFill>
              <a:effectLst/>
              <a:latin typeface="Roboto" panose="02000000000000000000" pitchFamily="2" charset="0"/>
            </a:endParaRPr>
          </a:p>
          <a:p>
            <a:pPr algn="l">
              <a:buFont typeface="Arial" panose="020B0604020202020204" pitchFamily="34" charset="0"/>
              <a:buChar char="•"/>
            </a:pPr>
            <a:r>
              <a:rPr lang="en-US" b="0" i="0" dirty="0">
                <a:solidFill>
                  <a:srgbClr val="333333"/>
                </a:solidFill>
                <a:effectLst/>
                <a:latin typeface="Roboto" panose="02000000000000000000" pitchFamily="2" charset="0"/>
              </a:rPr>
              <a:t>FIG. 1 is a schematic cross-sectional view of an embodiment of a wellbore system </a:t>
            </a:r>
            <a:r>
              <a:rPr lang="en-US" b="1" i="0" dirty="0">
                <a:solidFill>
                  <a:srgbClr val="333333"/>
                </a:solidFill>
                <a:effectLst/>
                <a:latin typeface="Roboto" panose="02000000000000000000" pitchFamily="2" charset="0"/>
              </a:rPr>
              <a:t>100</a:t>
            </a:r>
            <a:r>
              <a:rPr lang="en-US" b="0" i="0" dirty="0">
                <a:solidFill>
                  <a:srgbClr val="333333"/>
                </a:solidFill>
                <a:effectLst/>
                <a:latin typeface="Roboto" panose="02000000000000000000" pitchFamily="2" charset="0"/>
              </a:rPr>
              <a:t> including a downhole </a:t>
            </a:r>
            <a:r>
              <a:rPr lang="en-US" b="0" i="0">
                <a:solidFill>
                  <a:srgbClr val="333333"/>
                </a:solidFill>
                <a:effectLst/>
                <a:latin typeface="Roboto" panose="02000000000000000000" pitchFamily="2" charset="0"/>
              </a:rPr>
              <a:t>tool </a:t>
            </a:r>
            <a:r>
              <a:rPr lang="en-US" b="1" i="0">
                <a:solidFill>
                  <a:srgbClr val="333333"/>
                </a:solidFill>
                <a:effectLst/>
                <a:latin typeface="Roboto" panose="02000000000000000000" pitchFamily="2" charset="0"/>
              </a:rPr>
              <a:t>102</a:t>
            </a:r>
            <a:r>
              <a:rPr lang="en-US" b="0" i="0">
                <a:solidFill>
                  <a:srgbClr val="333333"/>
                </a:solidFill>
                <a:effectLst/>
                <a:latin typeface="Roboto" panose="02000000000000000000" pitchFamily="2" charset="0"/>
              </a:rPr>
              <a:t> </a:t>
            </a:r>
            <a:r>
              <a:rPr lang="en-US" b="0" i="0" dirty="0">
                <a:solidFill>
                  <a:srgbClr val="333333"/>
                </a:solidFill>
                <a:effectLst/>
                <a:latin typeface="Roboto" panose="02000000000000000000" pitchFamily="2" charset="0"/>
              </a:rPr>
              <a:t>arranged within a wellbore </a:t>
            </a:r>
            <a:r>
              <a:rPr lang="en-US" b="1" i="0" dirty="0">
                <a:solidFill>
                  <a:srgbClr val="333333"/>
                </a:solidFill>
                <a:effectLst/>
                <a:latin typeface="Roboto" panose="02000000000000000000" pitchFamily="2" charset="0"/>
              </a:rPr>
              <a:t>104</a:t>
            </a:r>
            <a:r>
              <a:rPr lang="en-US" b="0" i="0" dirty="0">
                <a:solidFill>
                  <a:srgbClr val="333333"/>
                </a:solidFill>
                <a:effectLst/>
                <a:latin typeface="Roboto" panose="02000000000000000000" pitchFamily="2" charset="0"/>
              </a:rPr>
              <a:t> formed in a formation </a:t>
            </a:r>
            <a:r>
              <a:rPr lang="en-US" b="1" i="0" dirty="0">
                <a:solidFill>
                  <a:srgbClr val="333333"/>
                </a:solidFill>
                <a:effectLst/>
                <a:latin typeface="Roboto" panose="02000000000000000000" pitchFamily="2" charset="0"/>
              </a:rPr>
              <a:t>106</a:t>
            </a:r>
            <a:r>
              <a:rPr lang="en-US" b="0" i="0" dirty="0">
                <a:solidFill>
                  <a:srgbClr val="333333"/>
                </a:solidFill>
                <a:effectLst/>
                <a:latin typeface="Roboto" panose="02000000000000000000" pitchFamily="2" charset="0"/>
              </a:rPr>
              <a:t>. The downhole </a:t>
            </a:r>
            <a:r>
              <a:rPr lang="en-US" b="0" i="0">
                <a:solidFill>
                  <a:srgbClr val="333333"/>
                </a:solidFill>
                <a:effectLst/>
                <a:latin typeface="Roboto" panose="02000000000000000000" pitchFamily="2" charset="0"/>
              </a:rPr>
              <a:t>tool </a:t>
            </a:r>
            <a:r>
              <a:rPr lang="en-US" b="1" i="0">
                <a:solidFill>
                  <a:srgbClr val="333333"/>
                </a:solidFill>
                <a:effectLst/>
                <a:latin typeface="Roboto" panose="02000000000000000000" pitchFamily="2" charset="0"/>
              </a:rPr>
              <a:t>102</a:t>
            </a:r>
            <a:r>
              <a:rPr lang="en-US" b="0" i="0">
                <a:solidFill>
                  <a:srgbClr val="333333"/>
                </a:solidFill>
                <a:effectLst/>
                <a:latin typeface="Roboto" panose="02000000000000000000" pitchFamily="2" charset="0"/>
              </a:rPr>
              <a:t> </a:t>
            </a:r>
            <a:r>
              <a:rPr lang="en-US" b="0" i="0" dirty="0">
                <a:solidFill>
                  <a:srgbClr val="333333"/>
                </a:solidFill>
                <a:effectLst/>
                <a:latin typeface="Roboto" panose="02000000000000000000" pitchFamily="2" charset="0"/>
              </a:rPr>
              <a:t>is lowered from a surface location </a:t>
            </a:r>
            <a:r>
              <a:rPr lang="en-US" b="1" i="0" dirty="0">
                <a:solidFill>
                  <a:srgbClr val="333333"/>
                </a:solidFill>
                <a:effectLst/>
                <a:latin typeface="Roboto" panose="02000000000000000000" pitchFamily="2" charset="0"/>
              </a:rPr>
              <a:t>108</a:t>
            </a:r>
            <a:r>
              <a:rPr lang="en-US" b="0" i="0" dirty="0">
                <a:solidFill>
                  <a:srgbClr val="333333"/>
                </a:solidFill>
                <a:effectLst/>
                <a:latin typeface="Roboto" panose="02000000000000000000" pitchFamily="2" charset="0"/>
              </a:rPr>
              <a:t> via a conveyance system, such as the illustrated wireline </a:t>
            </a:r>
            <a:r>
              <a:rPr lang="en-US" b="1" i="0" dirty="0">
                <a:solidFill>
                  <a:srgbClr val="333333"/>
                </a:solidFill>
                <a:effectLst/>
                <a:latin typeface="Roboto" panose="02000000000000000000" pitchFamily="2" charset="0"/>
              </a:rPr>
              <a:t>110</a:t>
            </a:r>
            <a:r>
              <a:rPr lang="en-US" b="0" i="0" dirty="0">
                <a:solidFill>
                  <a:srgbClr val="333333"/>
                </a:solidFill>
                <a:effectLst/>
                <a:latin typeface="Roboto" panose="02000000000000000000" pitchFamily="2" charset="0"/>
              </a:rPr>
              <a:t>. In various embodiments, the electric wireline may transmit electric signals and/or energy from the surface location </a:t>
            </a:r>
            <a:r>
              <a:rPr lang="en-US" b="1" i="0" dirty="0">
                <a:solidFill>
                  <a:srgbClr val="333333"/>
                </a:solidFill>
                <a:effectLst/>
                <a:latin typeface="Roboto" panose="02000000000000000000" pitchFamily="2" charset="0"/>
              </a:rPr>
              <a:t>108</a:t>
            </a:r>
            <a:r>
              <a:rPr lang="en-US" b="0" i="0" dirty="0">
                <a:solidFill>
                  <a:srgbClr val="333333"/>
                </a:solidFill>
                <a:effectLst/>
                <a:latin typeface="Roboto" panose="02000000000000000000" pitchFamily="2" charset="0"/>
              </a:rPr>
              <a:t> into the wellbore, for example to provide operational power for the </a:t>
            </a:r>
            <a:r>
              <a:rPr lang="en-US" b="0" i="0">
                <a:solidFill>
                  <a:srgbClr val="333333"/>
                </a:solidFill>
                <a:effectLst/>
                <a:latin typeface="Roboto" panose="02000000000000000000" pitchFamily="2" charset="0"/>
              </a:rPr>
              <a:t>tool </a:t>
            </a:r>
            <a:r>
              <a:rPr lang="en-US" b="1" i="0">
                <a:solidFill>
                  <a:srgbClr val="333333"/>
                </a:solidFill>
                <a:effectLst/>
                <a:latin typeface="Roboto" panose="02000000000000000000" pitchFamily="2" charset="0"/>
              </a:rPr>
              <a:t>102</a:t>
            </a:r>
            <a:r>
              <a:rPr lang="en-US" b="0" i="0">
                <a:solidFill>
                  <a:srgbClr val="333333"/>
                </a:solidFill>
                <a:effectLst/>
                <a:latin typeface="Roboto" panose="02000000000000000000" pitchFamily="2" charset="0"/>
              </a:rPr>
              <a:t> </a:t>
            </a:r>
            <a:r>
              <a:rPr lang="en-US" b="0" i="0" dirty="0">
                <a:solidFill>
                  <a:srgbClr val="333333"/>
                </a:solidFill>
                <a:effectLst/>
                <a:latin typeface="Roboto" panose="02000000000000000000" pitchFamily="2" charset="0"/>
              </a:rPr>
              <a:t>and/or to transmit data, such as data obtained from sensors arranged on the </a:t>
            </a:r>
            <a:r>
              <a:rPr lang="en-US" b="0" i="0">
                <a:solidFill>
                  <a:srgbClr val="333333"/>
                </a:solidFill>
                <a:effectLst/>
                <a:latin typeface="Roboto" panose="02000000000000000000" pitchFamily="2" charset="0"/>
              </a:rPr>
              <a:t>tool </a:t>
            </a:r>
            <a:r>
              <a:rPr lang="en-US" b="1" i="0">
                <a:solidFill>
                  <a:srgbClr val="333333"/>
                </a:solidFill>
                <a:effectLst/>
                <a:latin typeface="Roboto" panose="02000000000000000000" pitchFamily="2" charset="0"/>
              </a:rPr>
              <a:t>102</a:t>
            </a:r>
            <a:r>
              <a:rPr lang="en-US" b="0" i="0">
                <a:solidFill>
                  <a:srgbClr val="333333"/>
                </a:solidFill>
                <a:effectLst/>
                <a:latin typeface="Roboto" panose="02000000000000000000" pitchFamily="2" charset="0"/>
              </a:rPr>
              <a:t>. </a:t>
            </a:r>
            <a:r>
              <a:rPr lang="en-US" b="0" i="0" dirty="0">
                <a:solidFill>
                  <a:srgbClr val="333333"/>
                </a:solidFill>
                <a:effectLst/>
                <a:latin typeface="Roboto" panose="02000000000000000000" pitchFamily="2" charset="0"/>
              </a:rPr>
              <a:t>In various embodiments, the </a:t>
            </a:r>
            <a:r>
              <a:rPr lang="en-US" b="0" i="0">
                <a:solidFill>
                  <a:srgbClr val="333333"/>
                </a:solidFill>
                <a:effectLst/>
                <a:latin typeface="Roboto" panose="02000000000000000000" pitchFamily="2" charset="0"/>
              </a:rPr>
              <a:t>tool </a:t>
            </a:r>
            <a:r>
              <a:rPr lang="en-US" b="1" i="0">
                <a:solidFill>
                  <a:srgbClr val="333333"/>
                </a:solidFill>
                <a:effectLst/>
                <a:latin typeface="Roboto" panose="02000000000000000000" pitchFamily="2" charset="0"/>
              </a:rPr>
              <a:t>102</a:t>
            </a:r>
            <a:r>
              <a:rPr lang="en-US" b="0" i="0">
                <a:solidFill>
                  <a:srgbClr val="333333"/>
                </a:solidFill>
                <a:effectLst/>
                <a:latin typeface="Roboto" panose="02000000000000000000" pitchFamily="2" charset="0"/>
              </a:rPr>
              <a:t> </a:t>
            </a:r>
            <a:r>
              <a:rPr lang="en-US" b="0" i="0" dirty="0">
                <a:solidFill>
                  <a:srgbClr val="333333"/>
                </a:solidFill>
                <a:effectLst/>
                <a:latin typeface="Roboto" panose="02000000000000000000" pitchFamily="2" charset="0"/>
              </a:rPr>
              <a:t>may be utilized to perform downhole logging operations, such as an imaging tool, a resistivity tool, a nuclear magnetic resonance tool, or any other logging tool that may be used in a downhole environment. It should be appreciated that embodiments exist where the downhole </a:t>
            </a:r>
            <a:r>
              <a:rPr lang="en-US" b="0" i="0">
                <a:solidFill>
                  <a:srgbClr val="333333"/>
                </a:solidFill>
                <a:effectLst/>
                <a:latin typeface="Roboto" panose="02000000000000000000" pitchFamily="2" charset="0"/>
              </a:rPr>
              <a:t>tool </a:t>
            </a:r>
            <a:r>
              <a:rPr lang="en-US" b="1" i="0">
                <a:solidFill>
                  <a:srgbClr val="333333"/>
                </a:solidFill>
                <a:effectLst/>
                <a:latin typeface="Roboto" panose="02000000000000000000" pitchFamily="2" charset="0"/>
              </a:rPr>
              <a:t>102</a:t>
            </a:r>
            <a:r>
              <a:rPr lang="en-US" b="0" i="0">
                <a:solidFill>
                  <a:srgbClr val="333333"/>
                </a:solidFill>
                <a:effectLst/>
                <a:latin typeface="Roboto" panose="02000000000000000000" pitchFamily="2" charset="0"/>
              </a:rPr>
              <a:t> </a:t>
            </a:r>
            <a:r>
              <a:rPr lang="en-US" b="0" i="0" dirty="0">
                <a:solidFill>
                  <a:srgbClr val="333333"/>
                </a:solidFill>
                <a:effectLst/>
                <a:latin typeface="Roboto" panose="02000000000000000000" pitchFamily="2" charset="0"/>
              </a:rPr>
              <a:t>is deployed with any other type of conveyance means, including coiled tubing, pipes, cable, and slickline. That is, embodiments of the present disclosure may be utilized in other scenarios, such as measurement while drilling, production logging, and the like.</a:t>
            </a:r>
          </a:p>
          <a:p>
            <a:pPr algn="l">
              <a:buFont typeface="Arial" panose="020B0604020202020204" pitchFamily="34" charset="0"/>
              <a:buChar char="•"/>
            </a:pPr>
            <a:r>
              <a:rPr lang="en-US" b="0" i="0">
                <a:solidFill>
                  <a:srgbClr val="333333"/>
                </a:solidFill>
                <a:effectLst/>
                <a:latin typeface="Roboto" panose="02000000000000000000" pitchFamily="2" charset="0"/>
              </a:rPr>
              <a:t>[0026</a:t>
            </a:r>
            <a:r>
              <a:rPr lang="en-US" b="0" i="0" dirty="0">
                <a:solidFill>
                  <a:srgbClr val="333333"/>
                </a:solidFill>
                <a:effectLst/>
                <a:latin typeface="Roboto" panose="02000000000000000000" pitchFamily="2" charset="0"/>
              </a:rPr>
              <a:t>]The wellbore system </a:t>
            </a:r>
            <a:r>
              <a:rPr lang="en-US" b="1" i="0" dirty="0">
                <a:solidFill>
                  <a:srgbClr val="333333"/>
                </a:solidFill>
                <a:effectLst/>
                <a:latin typeface="Roboto" panose="02000000000000000000" pitchFamily="2" charset="0"/>
              </a:rPr>
              <a:t>100</a:t>
            </a:r>
            <a:r>
              <a:rPr lang="en-US" b="0" i="0" dirty="0">
                <a:solidFill>
                  <a:srgbClr val="333333"/>
                </a:solidFill>
                <a:effectLst/>
                <a:latin typeface="Roboto" panose="02000000000000000000" pitchFamily="2" charset="0"/>
              </a:rPr>
              <a:t> includes a wellhead </a:t>
            </a:r>
            <a:r>
              <a:rPr lang="en-US" b="0" i="0">
                <a:solidFill>
                  <a:srgbClr val="333333"/>
                </a:solidFill>
                <a:effectLst/>
                <a:latin typeface="Roboto" panose="02000000000000000000" pitchFamily="2" charset="0"/>
              </a:rPr>
              <a:t>assembly </a:t>
            </a:r>
            <a:r>
              <a:rPr lang="en-US" b="1" i="0">
                <a:solidFill>
                  <a:srgbClr val="333333"/>
                </a:solidFill>
                <a:effectLst/>
                <a:latin typeface="Roboto" panose="02000000000000000000" pitchFamily="2" charset="0"/>
              </a:rPr>
              <a:t>112</a:t>
            </a:r>
            <a:r>
              <a:rPr lang="en-US" b="0" i="0">
                <a:solidFill>
                  <a:srgbClr val="333333"/>
                </a:solidFill>
                <a:effectLst/>
                <a:latin typeface="Roboto" panose="02000000000000000000" pitchFamily="2" charset="0"/>
              </a:rPr>
              <a:t>, </a:t>
            </a:r>
            <a:r>
              <a:rPr lang="en-US" b="0" i="0" dirty="0">
                <a:solidFill>
                  <a:srgbClr val="333333"/>
                </a:solidFill>
                <a:effectLst/>
                <a:latin typeface="Roboto" panose="02000000000000000000" pitchFamily="2" charset="0"/>
              </a:rPr>
              <a:t>shown at an opening of the wellbore </a:t>
            </a:r>
            <a:r>
              <a:rPr lang="en-US" b="1" i="0" dirty="0">
                <a:solidFill>
                  <a:srgbClr val="333333"/>
                </a:solidFill>
                <a:effectLst/>
                <a:latin typeface="Roboto" panose="02000000000000000000" pitchFamily="2" charset="0"/>
              </a:rPr>
              <a:t>104</a:t>
            </a:r>
            <a:r>
              <a:rPr lang="en-US" b="0" i="0" dirty="0">
                <a:solidFill>
                  <a:srgbClr val="333333"/>
                </a:solidFill>
                <a:effectLst/>
                <a:latin typeface="Roboto" panose="02000000000000000000" pitchFamily="2" charset="0"/>
              </a:rPr>
              <a:t>, to provide pressure control of the wellbore </a:t>
            </a:r>
            <a:r>
              <a:rPr lang="en-US" b="1" i="0" dirty="0">
                <a:solidFill>
                  <a:srgbClr val="333333"/>
                </a:solidFill>
                <a:effectLst/>
                <a:latin typeface="Roboto" panose="02000000000000000000" pitchFamily="2" charset="0"/>
              </a:rPr>
              <a:t>104</a:t>
            </a:r>
            <a:r>
              <a:rPr lang="en-US" b="0" i="0" dirty="0">
                <a:solidFill>
                  <a:srgbClr val="333333"/>
                </a:solidFill>
                <a:effectLst/>
                <a:latin typeface="Roboto" panose="02000000000000000000" pitchFamily="2" charset="0"/>
              </a:rPr>
              <a:t> and allow for passage of equipment into the wellbore </a:t>
            </a:r>
            <a:r>
              <a:rPr lang="en-US" b="1" i="0" dirty="0">
                <a:solidFill>
                  <a:srgbClr val="333333"/>
                </a:solidFill>
                <a:effectLst/>
                <a:latin typeface="Roboto" panose="02000000000000000000" pitchFamily="2" charset="0"/>
              </a:rPr>
              <a:t>104</a:t>
            </a:r>
            <a:r>
              <a:rPr lang="en-US" b="0" i="0" dirty="0">
                <a:solidFill>
                  <a:srgbClr val="333333"/>
                </a:solidFill>
                <a:effectLst/>
                <a:latin typeface="Roboto" panose="02000000000000000000" pitchFamily="2" charset="0"/>
              </a:rPr>
              <a:t>, such as the cable </a:t>
            </a:r>
            <a:r>
              <a:rPr lang="en-US" b="1" i="0" dirty="0">
                <a:solidFill>
                  <a:srgbClr val="333333"/>
                </a:solidFill>
                <a:effectLst/>
                <a:latin typeface="Roboto" panose="02000000000000000000" pitchFamily="2" charset="0"/>
              </a:rPr>
              <a:t>110</a:t>
            </a:r>
            <a:r>
              <a:rPr lang="en-US" b="0" i="0" dirty="0">
                <a:solidFill>
                  <a:srgbClr val="333333"/>
                </a:solidFill>
                <a:effectLst/>
                <a:latin typeface="Roboto" panose="02000000000000000000" pitchFamily="2" charset="0"/>
              </a:rPr>
              <a:t> and the </a:t>
            </a:r>
            <a:r>
              <a:rPr lang="en-US" b="0" i="0">
                <a:solidFill>
                  <a:srgbClr val="333333"/>
                </a:solidFill>
                <a:effectLst/>
                <a:latin typeface="Roboto" panose="02000000000000000000" pitchFamily="2" charset="0"/>
              </a:rPr>
              <a:t>tool </a:t>
            </a:r>
            <a:r>
              <a:rPr lang="en-US" b="1" i="0">
                <a:solidFill>
                  <a:srgbClr val="333333"/>
                </a:solidFill>
                <a:effectLst/>
                <a:latin typeface="Roboto" panose="02000000000000000000" pitchFamily="2" charset="0"/>
              </a:rPr>
              <a:t>102</a:t>
            </a:r>
            <a:r>
              <a:rPr lang="en-US" b="0" i="0">
                <a:solidFill>
                  <a:srgbClr val="333333"/>
                </a:solidFill>
                <a:effectLst/>
                <a:latin typeface="Roboto" panose="02000000000000000000" pitchFamily="2" charset="0"/>
              </a:rPr>
              <a:t>. </a:t>
            </a:r>
            <a:r>
              <a:rPr lang="en-US" b="0" i="0" dirty="0">
                <a:solidFill>
                  <a:srgbClr val="333333"/>
                </a:solidFill>
                <a:effectLst/>
                <a:latin typeface="Roboto" panose="02000000000000000000" pitchFamily="2" charset="0"/>
              </a:rPr>
              <a:t>In this example, the cable </a:t>
            </a:r>
            <a:r>
              <a:rPr lang="en-US" b="1" i="0" dirty="0">
                <a:solidFill>
                  <a:srgbClr val="333333"/>
                </a:solidFill>
                <a:effectLst/>
                <a:latin typeface="Roboto" panose="02000000000000000000" pitchFamily="2" charset="0"/>
              </a:rPr>
              <a:t>110</a:t>
            </a:r>
            <a:r>
              <a:rPr lang="en-US" b="0" i="0" dirty="0">
                <a:solidFill>
                  <a:srgbClr val="333333"/>
                </a:solidFill>
                <a:effectLst/>
                <a:latin typeface="Roboto" panose="02000000000000000000" pitchFamily="2" charset="0"/>
              </a:rPr>
              <a:t> is a wireline being spooled from a service truck </a:t>
            </a:r>
            <a:r>
              <a:rPr lang="en-US" b="1" i="0" dirty="0">
                <a:solidFill>
                  <a:srgbClr val="333333"/>
                </a:solidFill>
                <a:effectLst/>
                <a:latin typeface="Roboto" panose="02000000000000000000" pitchFamily="2" charset="0"/>
              </a:rPr>
              <a:t>114</a:t>
            </a:r>
            <a:r>
              <a:rPr lang="en-US" b="0" i="0" dirty="0">
                <a:solidFill>
                  <a:srgbClr val="333333"/>
                </a:solidFill>
                <a:effectLst/>
                <a:latin typeface="Roboto" panose="02000000000000000000" pitchFamily="2" charset="0"/>
              </a:rPr>
              <a:t>. The wellhead </a:t>
            </a:r>
            <a:r>
              <a:rPr lang="en-US" b="0" i="0">
                <a:solidFill>
                  <a:srgbClr val="333333"/>
                </a:solidFill>
                <a:effectLst/>
                <a:latin typeface="Roboto" panose="02000000000000000000" pitchFamily="2" charset="0"/>
              </a:rPr>
              <a:t>assembly </a:t>
            </a:r>
            <a:r>
              <a:rPr lang="en-US" b="1" i="0">
                <a:solidFill>
                  <a:srgbClr val="333333"/>
                </a:solidFill>
                <a:effectLst/>
                <a:latin typeface="Roboto" panose="02000000000000000000" pitchFamily="2" charset="0"/>
              </a:rPr>
              <a:t>112</a:t>
            </a:r>
            <a:r>
              <a:rPr lang="en-US" b="0" i="0">
                <a:solidFill>
                  <a:srgbClr val="333333"/>
                </a:solidFill>
                <a:effectLst/>
                <a:latin typeface="Roboto" panose="02000000000000000000" pitchFamily="2" charset="0"/>
              </a:rPr>
              <a:t> </a:t>
            </a:r>
            <a:r>
              <a:rPr lang="en-US" b="0" i="0" dirty="0">
                <a:solidFill>
                  <a:srgbClr val="333333"/>
                </a:solidFill>
                <a:effectLst/>
                <a:latin typeface="Roboto" panose="02000000000000000000" pitchFamily="2" charset="0"/>
              </a:rPr>
              <a:t>may include a blowout preventer (BOP) </a:t>
            </a:r>
            <a:r>
              <a:rPr lang="en-US" b="1" i="0" dirty="0">
                <a:solidFill>
                  <a:srgbClr val="333333"/>
                </a:solidFill>
                <a:effectLst/>
                <a:latin typeface="Roboto" panose="02000000000000000000" pitchFamily="2" charset="0"/>
              </a:rPr>
              <a:t>116</a:t>
            </a:r>
            <a:r>
              <a:rPr lang="en-US" b="0" i="0" dirty="0">
                <a:solidFill>
                  <a:srgbClr val="333333"/>
                </a:solidFill>
                <a:effectLst/>
                <a:latin typeface="Roboto" panose="02000000000000000000" pitchFamily="2" charset="0"/>
              </a:rPr>
              <a:t> (e.g., pressure control device).</a:t>
            </a:r>
          </a:p>
          <a:p>
            <a:pPr algn="l">
              <a:buFont typeface="Arial" panose="020B0604020202020204" pitchFamily="34" charset="0"/>
              <a:buChar char="•"/>
            </a:pPr>
            <a:r>
              <a:rPr lang="en-US" b="0" i="0">
                <a:solidFill>
                  <a:srgbClr val="333333"/>
                </a:solidFill>
                <a:effectLst/>
                <a:latin typeface="Roboto" panose="02000000000000000000" pitchFamily="2" charset="0"/>
              </a:rPr>
              <a:t>[0027</a:t>
            </a:r>
            <a:r>
              <a:rPr lang="en-US" b="0" i="0" dirty="0">
                <a:solidFill>
                  <a:srgbClr val="333333"/>
                </a:solidFill>
                <a:effectLst/>
                <a:latin typeface="Roboto" panose="02000000000000000000" pitchFamily="2" charset="0"/>
              </a:rPr>
              <a:t>]In various embodiments, the downhole </a:t>
            </a:r>
            <a:r>
              <a:rPr lang="en-US" b="0" i="0">
                <a:solidFill>
                  <a:srgbClr val="333333"/>
                </a:solidFill>
                <a:effectLst/>
                <a:latin typeface="Roboto" panose="02000000000000000000" pitchFamily="2" charset="0"/>
              </a:rPr>
              <a:t>tool </a:t>
            </a:r>
            <a:r>
              <a:rPr lang="en-US" b="1" i="0">
                <a:solidFill>
                  <a:srgbClr val="333333"/>
                </a:solidFill>
                <a:effectLst/>
                <a:latin typeface="Roboto" panose="02000000000000000000" pitchFamily="2" charset="0"/>
              </a:rPr>
              <a:t>102</a:t>
            </a:r>
            <a:r>
              <a:rPr lang="en-US" b="0" i="0">
                <a:solidFill>
                  <a:srgbClr val="333333"/>
                </a:solidFill>
                <a:effectLst/>
                <a:latin typeface="Roboto" panose="02000000000000000000" pitchFamily="2" charset="0"/>
              </a:rPr>
              <a:t> </a:t>
            </a:r>
            <a:r>
              <a:rPr lang="en-US" b="0" i="0" dirty="0">
                <a:solidFill>
                  <a:srgbClr val="333333"/>
                </a:solidFill>
                <a:effectLst/>
                <a:latin typeface="Roboto" panose="02000000000000000000" pitchFamily="2" charset="0"/>
              </a:rPr>
              <a:t>includes a number of segments </a:t>
            </a:r>
            <a:r>
              <a:rPr lang="en-US" b="1" i="0" dirty="0">
                <a:solidFill>
                  <a:srgbClr val="333333"/>
                </a:solidFill>
                <a:effectLst/>
                <a:latin typeface="Roboto" panose="02000000000000000000" pitchFamily="2" charset="0"/>
              </a:rPr>
              <a:t>118</a:t>
            </a:r>
            <a:r>
              <a:rPr lang="en-US" b="0" i="0" dirty="0">
                <a:solidFill>
                  <a:srgbClr val="333333"/>
                </a:solidFill>
                <a:effectLst/>
                <a:latin typeface="Roboto" panose="02000000000000000000" pitchFamily="2" charset="0"/>
              </a:rPr>
              <a:t>, which may represent different devices or sensors utilized to obtain information from the downhole environment. By way of example only, one segment may relate to a nuclear detection tool that may include one or more radiation sources and detectors to receive signals corresponding to radiation emitted from the formation. The radiation may be naturally occurring or in response to interrogation from the source. The tools associated with these segments </a:t>
            </a:r>
            <a:r>
              <a:rPr lang="en-US" b="1" i="0" dirty="0">
                <a:solidFill>
                  <a:srgbClr val="333333"/>
                </a:solidFill>
                <a:effectLst/>
                <a:latin typeface="Roboto" panose="02000000000000000000" pitchFamily="2" charset="0"/>
              </a:rPr>
              <a:t>118</a:t>
            </a:r>
            <a:r>
              <a:rPr lang="en-US" b="0" i="0" dirty="0">
                <a:solidFill>
                  <a:srgbClr val="333333"/>
                </a:solidFill>
                <a:effectLst/>
                <a:latin typeface="Roboto" panose="02000000000000000000" pitchFamily="2" charset="0"/>
              </a:rPr>
              <a:t> may be utilized to determine one or more properties of the formation </a:t>
            </a:r>
            <a:r>
              <a:rPr lang="en-US" b="1" i="0" dirty="0">
                <a:solidFill>
                  <a:srgbClr val="333333"/>
                </a:solidFill>
                <a:effectLst/>
                <a:latin typeface="Roboto" panose="02000000000000000000" pitchFamily="2" charset="0"/>
              </a:rPr>
              <a:t>106</a:t>
            </a:r>
            <a:r>
              <a:rPr lang="en-US" b="0" i="0" dirty="0">
                <a:solidFill>
                  <a:srgbClr val="333333"/>
                </a:solidFill>
                <a:effectLst/>
                <a:latin typeface="Roboto" panose="02000000000000000000" pitchFamily="2" charset="0"/>
              </a:rPr>
              <a:t> and/or identify specific features of the wellbore, such as properties of the tubing and/or casing. As another example, the segments </a:t>
            </a:r>
            <a:r>
              <a:rPr lang="en-US" b="1" i="0" dirty="0">
                <a:solidFill>
                  <a:srgbClr val="333333"/>
                </a:solidFill>
                <a:effectLst/>
                <a:latin typeface="Roboto" panose="02000000000000000000" pitchFamily="2" charset="0"/>
              </a:rPr>
              <a:t>118</a:t>
            </a:r>
            <a:r>
              <a:rPr lang="en-US" b="0" i="0" dirty="0">
                <a:solidFill>
                  <a:srgbClr val="333333"/>
                </a:solidFill>
                <a:effectLst/>
                <a:latin typeface="Roboto" panose="02000000000000000000" pitchFamily="2" charset="0"/>
              </a:rPr>
              <a:t> may correspond to a downhole resonance tool and/or optical sensing tools that emit light.</a:t>
            </a:r>
          </a:p>
          <a:p>
            <a:pPr algn="l">
              <a:buFont typeface="Arial" panose="020B0604020202020204" pitchFamily="34" charset="0"/>
              <a:buChar char="•"/>
            </a:pPr>
            <a:r>
              <a:rPr lang="en-US" b="0" i="0">
                <a:solidFill>
                  <a:srgbClr val="333333"/>
                </a:solidFill>
                <a:effectLst/>
                <a:latin typeface="Roboto" panose="02000000000000000000" pitchFamily="2" charset="0"/>
              </a:rPr>
              <a:t>[0028</a:t>
            </a:r>
            <a:r>
              <a:rPr lang="en-US" b="0" i="0" dirty="0">
                <a:solidFill>
                  <a:srgbClr val="333333"/>
                </a:solidFill>
                <a:effectLst/>
                <a:latin typeface="Roboto" panose="02000000000000000000" pitchFamily="2" charset="0"/>
              </a:rPr>
              <a:t>]In the illustrated embodiment, the </a:t>
            </a:r>
            <a:r>
              <a:rPr lang="en-US" b="0" i="0">
                <a:solidFill>
                  <a:srgbClr val="333333"/>
                </a:solidFill>
                <a:effectLst/>
                <a:latin typeface="Roboto" panose="02000000000000000000" pitchFamily="2" charset="0"/>
              </a:rPr>
              <a:t>tool </a:t>
            </a:r>
            <a:r>
              <a:rPr lang="en-US" b="1" i="0">
                <a:solidFill>
                  <a:srgbClr val="333333"/>
                </a:solidFill>
                <a:effectLst/>
                <a:latin typeface="Roboto" panose="02000000000000000000" pitchFamily="2" charset="0"/>
              </a:rPr>
              <a:t>102</a:t>
            </a:r>
            <a:r>
              <a:rPr lang="en-US" b="0" i="0">
                <a:solidFill>
                  <a:srgbClr val="333333"/>
                </a:solidFill>
                <a:effectLst/>
                <a:latin typeface="Roboto" panose="02000000000000000000" pitchFamily="2" charset="0"/>
              </a:rPr>
              <a:t> </a:t>
            </a:r>
            <a:r>
              <a:rPr lang="en-US" b="0" i="0" dirty="0">
                <a:solidFill>
                  <a:srgbClr val="333333"/>
                </a:solidFill>
                <a:effectLst/>
                <a:latin typeface="Roboto" panose="02000000000000000000" pitchFamily="2" charset="0"/>
              </a:rPr>
              <a:t>is deployed on the wireline </a:t>
            </a:r>
            <a:r>
              <a:rPr lang="en-US" b="1" i="0" dirty="0">
                <a:solidFill>
                  <a:srgbClr val="333333"/>
                </a:solidFill>
                <a:effectLst/>
                <a:latin typeface="Roboto" panose="02000000000000000000" pitchFamily="2" charset="0"/>
              </a:rPr>
              <a:t>110</a:t>
            </a:r>
            <a:r>
              <a:rPr lang="en-US" b="0" i="0" dirty="0">
                <a:solidFill>
                  <a:srgbClr val="333333"/>
                </a:solidFill>
                <a:effectLst/>
                <a:latin typeface="Roboto" panose="02000000000000000000" pitchFamily="2" charset="0"/>
              </a:rPr>
              <a:t> and may be transitioned through the wellbore </a:t>
            </a:r>
            <a:r>
              <a:rPr lang="en-US" b="1" i="0" dirty="0">
                <a:solidFill>
                  <a:srgbClr val="333333"/>
                </a:solidFill>
                <a:effectLst/>
                <a:latin typeface="Roboto" panose="02000000000000000000" pitchFamily="2" charset="0"/>
              </a:rPr>
              <a:t>104</a:t>
            </a:r>
            <a:r>
              <a:rPr lang="en-US" b="0" i="0" dirty="0">
                <a:solidFill>
                  <a:srgbClr val="333333"/>
                </a:solidFill>
                <a:effectLst/>
                <a:latin typeface="Roboto" panose="02000000000000000000" pitchFamily="2" charset="0"/>
              </a:rPr>
              <a:t> via gravity. While the illustrated wellbore </a:t>
            </a:r>
            <a:r>
              <a:rPr lang="en-US" b="1" i="0" dirty="0">
                <a:solidFill>
                  <a:srgbClr val="333333"/>
                </a:solidFill>
                <a:effectLst/>
                <a:latin typeface="Roboto" panose="02000000000000000000" pitchFamily="2" charset="0"/>
              </a:rPr>
              <a:t>104</a:t>
            </a:r>
            <a:r>
              <a:rPr lang="en-US" b="0" i="0" dirty="0">
                <a:solidFill>
                  <a:srgbClr val="333333"/>
                </a:solidFill>
                <a:effectLst/>
                <a:latin typeface="Roboto" panose="02000000000000000000" pitchFamily="2" charset="0"/>
              </a:rPr>
              <a:t> is shown as being substantially straight (e.g., straight up and down) it should be appreciated that wellbores may be deviated or have geometric differences along their length. Furthermore, the illustrated wellbore </a:t>
            </a:r>
            <a:r>
              <a:rPr lang="en-US" b="1" i="0" dirty="0">
                <a:solidFill>
                  <a:srgbClr val="333333"/>
                </a:solidFill>
                <a:effectLst/>
                <a:latin typeface="Roboto" panose="02000000000000000000" pitchFamily="2" charset="0"/>
              </a:rPr>
              <a:t>104</a:t>
            </a:r>
            <a:r>
              <a:rPr lang="en-US" b="0" i="0" dirty="0">
                <a:solidFill>
                  <a:srgbClr val="333333"/>
                </a:solidFill>
                <a:effectLst/>
                <a:latin typeface="Roboto" panose="02000000000000000000" pitchFamily="2" charset="0"/>
              </a:rPr>
              <a:t> does not include a casing, cement securing the casing to the formation </a:t>
            </a:r>
            <a:r>
              <a:rPr lang="en-US" b="1" i="0" dirty="0">
                <a:solidFill>
                  <a:srgbClr val="333333"/>
                </a:solidFill>
                <a:effectLst/>
                <a:latin typeface="Roboto" panose="02000000000000000000" pitchFamily="2" charset="0"/>
              </a:rPr>
              <a:t>106</a:t>
            </a:r>
            <a:r>
              <a:rPr lang="en-US" b="0" i="0" dirty="0">
                <a:solidFill>
                  <a:srgbClr val="333333"/>
                </a:solidFill>
                <a:effectLst/>
                <a:latin typeface="Roboto" panose="02000000000000000000" pitchFamily="2" charset="0"/>
              </a:rPr>
              <a:t>, or a multi-barrier structure, as may be present in wellbores, such as subsea wellbores and/or older wellbores undergoing plugging and abandonment, but it should be appreciated that various embodiments may be utilized in wellbores with different configurations.</a:t>
            </a:r>
          </a:p>
          <a:p>
            <a:endParaRPr lang="en-US" dirty="0"/>
          </a:p>
        </p:txBody>
      </p:sp>
      <p:sp>
        <p:nvSpPr>
          <p:cNvPr id="4" name="Slide Number Placeholder 3"/>
          <p:cNvSpPr>
            <a:spLocks noGrp="1"/>
          </p:cNvSpPr>
          <p:nvPr>
            <p:ph type="sldNum" sz="quarter" idx="5"/>
          </p:nvPr>
        </p:nvSpPr>
        <p:spPr/>
        <p:txBody>
          <a:bodyPr/>
          <a:lstStyle/>
          <a:p>
            <a:fld id="{AB216874-D93B-431A-9A45-3EF783294D16}" type="slidenum">
              <a:rPr lang="en-US" smtClean="0"/>
              <a:t>7</a:t>
            </a:fld>
            <a:endParaRPr lang="en-US"/>
          </a:p>
        </p:txBody>
      </p:sp>
    </p:spTree>
    <p:extLst>
      <p:ext uri="{BB962C8B-B14F-4D97-AF65-F5344CB8AC3E}">
        <p14:creationId xmlns:p14="http://schemas.microsoft.com/office/powerpoint/2010/main" val="320104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20210222506</a:t>
            </a:r>
          </a:p>
          <a:p>
            <a:endParaRPr lang="en-US" dirty="0"/>
          </a:p>
          <a:p>
            <a:r>
              <a:rPr lang="en-US" dirty="0"/>
              <a:t>FIG. 1</a:t>
            </a:r>
            <a:r>
              <a:rPr lang="en-US" b="0" i="0" dirty="0">
                <a:solidFill>
                  <a:srgbClr val="333333"/>
                </a:solidFill>
                <a:effectLst/>
                <a:latin typeface="Roboto" panose="02000000000000000000" pitchFamily="2" charset="0"/>
              </a:rPr>
              <a:t> is a schematic side view of an embodiment of an offshore drilling operation, in accordance with embodiments of the present disclosure.</a:t>
            </a:r>
          </a:p>
          <a:p>
            <a:endParaRPr lang="en-US" b="0" i="0" dirty="0">
              <a:solidFill>
                <a:srgbClr val="333333"/>
              </a:solidFill>
              <a:effectLst/>
              <a:latin typeface="Roboto" panose="02000000000000000000" pitchFamily="2" charset="0"/>
            </a:endParaRPr>
          </a:p>
          <a:p>
            <a:r>
              <a:rPr lang="en-US" dirty="0"/>
              <a:t>FIG. 1 is a side schematic view of an embodiment of subsea drilling operation 100. The drilling operation includes a vessel 102 floating on the sea surface 104 substantially above a wellbore 106. It should be appreciated that the vessel 102 is shown for illustrative purposes only, and in various embodiments, other structures such as drilling platforms may be utilized with embodiments of the present disclosure. A wellbore housing 108 sits at the top of the wellbore 106 and is connected to a blowout preventer (BOP) assembly 110, which may include shear rams 112, sealing rams 114, and/or an annular ram 116. One purpose of the BOP assembly 110 is to help control pressure in the wellbore 106. The BOP assembly 110 is connected to the vessel 102 by a riser 118. During drilling operations, a drill string 120 passes from a rig 122 on the vessel 102, through the riser 118, through the BOP assembly 110, through the wellhead housing 108, and into the wellbore 106. The lower end of the drill string 120 is attached to the drill bit 124 that extends the wellbore 106 as the drill string 120 turns. It should be appreciated that while a drilling operation is illustrated, embodiments of the present disclosure may also be incorporated into logging operations, stimulation operations, recovery operations, and the like. Additional features shown in FIG. 1 include a mud pump 126 with mud lines 128 connecting the mud pump 126 to the BOP assembly 110, and a mud return line 130 connecting the mud pump 126 to the vessel 102. It should be appreciated that the illustrated mud pump 126 is at a subsea location, but in other embodiments, the mud pump 126 may be arranged on the vessel 102. Moreover, in embodiments, the mud pump 126 may receive a mud supply from a pit or mud shake on the vessel 102. A remotely operated vehicle (ROV) 132 can be used to make adjustments to, repair, or replace equipment as necessary. Although the BOP assembly 110 is shown in the figures, the wellhead housing 108 could be attached to other well equipment as well, including, for example, a tree, a spool, a manifold, or another valve or completion assembly.</a:t>
            </a:r>
          </a:p>
          <a:p>
            <a:r>
              <a:rPr lang="en-US" dirty="0"/>
              <a:t>[0022]</a:t>
            </a:r>
          </a:p>
          <a:p>
            <a:r>
              <a:rPr lang="en-US" dirty="0"/>
              <a:t>One efficient way to start drilling the wellbore 106 is through use of a suction pile 134. Such a procedure is accomplished by attaching the wellhead housing 108 to the top of the suction pile 134 and lowering the suction pile 134 to a sea floor 136. As interior chambers in the suction pile 134 are evacuated, the suction pile 134 is driven into the sea floor 136, as shown in FIG. 1, until the suction pile 134 is substantially submerged in the sea floor 136 and the wellhead housing 108 is positioned at the sea floor 136 so that further drilling can commence. As the wellbore 106 is drilled, the walls of the wellbore are reinforced with concrete casings 138 that provide stability to the wellbore 108 and help to control pressure from the formation.</a:t>
            </a:r>
          </a:p>
          <a:p>
            <a:r>
              <a:rPr lang="en-US" dirty="0"/>
              <a:t>[0023]</a:t>
            </a:r>
          </a:p>
          <a:p>
            <a:r>
              <a:rPr lang="en-US" dirty="0"/>
              <a:t>During operations, such as drilling operations, mud is injected into the wellbore 106 via the drilling string 120. For example, the mud pump 126 may receive drilling mud from the vessel 102 and direct the mud through the drill string 120. The mud flows through the drilling string 120 and exits at the drill bit 124, carrying rock away from the bit 124 and also cooling the bit. The mud enters an annulus 140 surrounding the drill string 120. Advantageously, this mud may be utilized to provide pressure control within the wellbore 106, for example, due to pressures from the formation. The mud may fill the wellbore 106 and the riser 118, where it is returned to the vessel 102 for processing and reuse.</a:t>
            </a:r>
          </a:p>
          <a:p>
            <a:r>
              <a:rPr lang="en-US" dirty="0"/>
              <a:t>[0024]</a:t>
            </a:r>
          </a:p>
          <a:p>
            <a:r>
              <a:rPr lang="en-US" dirty="0"/>
              <a:t>During these operations, the BOP 110 may include one or more control systems 142. The control systems 142 may direct hydraulic fluid toward the components of the BOP 110, for example, toward the various rams. The control systems 142 may be arranged with redundancies, for example, by using two or more control systems 142 with the BOP 110. As will be described herein, various components of the control systems 142 may utilize one or more power supplies in order to perform operations. Power lines may be insulated due to the subsea environment, where ingress of fluid, among other potential operational challenges, may lead to faults. These faults may be detected, but present systems may detect the fault on a circuit level, rather than individually for separate components. As a result, the BOP 110 may be pulled to investigate the fault, even if the fault is a minor, non-critical component. Systems and methods of the present disclosure describe an improved system for identifying faults for individual components and alerting operators of these conditions, where the operator can then determine how to proceed.</a:t>
            </a:r>
          </a:p>
        </p:txBody>
      </p:sp>
      <p:sp>
        <p:nvSpPr>
          <p:cNvPr id="4" name="Slide Number Placeholder 3"/>
          <p:cNvSpPr>
            <a:spLocks noGrp="1"/>
          </p:cNvSpPr>
          <p:nvPr>
            <p:ph type="sldNum" sz="quarter" idx="5"/>
          </p:nvPr>
        </p:nvSpPr>
        <p:spPr/>
        <p:txBody>
          <a:bodyPr/>
          <a:lstStyle/>
          <a:p>
            <a:fld id="{AB216874-D93B-431A-9A45-3EF783294D16}" type="slidenum">
              <a:rPr lang="en-US" smtClean="0"/>
              <a:t>9</a:t>
            </a:fld>
            <a:endParaRPr lang="en-US"/>
          </a:p>
        </p:txBody>
      </p:sp>
    </p:spTree>
    <p:extLst>
      <p:ext uri="{BB962C8B-B14F-4D97-AF65-F5344CB8AC3E}">
        <p14:creationId xmlns:p14="http://schemas.microsoft.com/office/powerpoint/2010/main" val="788867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20210222506</a:t>
            </a:r>
          </a:p>
          <a:p>
            <a:endParaRPr lang="en-US" dirty="0"/>
          </a:p>
          <a:p>
            <a:r>
              <a:rPr lang="en-US" dirty="0"/>
              <a:t>FIG. 2 is a schematic side view of an embodiment of a blowout preventer (BOP) stack, in accordance with embodiments of the present disclosure.</a:t>
            </a:r>
          </a:p>
          <a:p>
            <a:endParaRPr lang="en-US" dirty="0"/>
          </a:p>
          <a:p>
            <a:r>
              <a:rPr lang="en-US" dirty="0"/>
              <a:t>FIG. 2 is a schematic view of an embodiment of a BOP stack 200, which includes a lower marine riser package 202 and a lower stack 204. It should be appreciated that various components have been removed or will not be described for clarity. The illustrated BOP stack 200 includes first control pod 206 (e.g., blue pod) and a second control pod 208 (e.g., yellow pod). These control pods 206, 208 may include one or more sensors, power supplies, and the like. Moreover, various sensors for measuring one or more properties of the subsea operation may be present and associated with the BOP stock 200. As noted above, the redundancies may provide operational benefits where an upset or failure with the first pod 206 may be overcome using the second pod 208, thereby eliminating extra operational steps and time to remove the BOP stack 200 from service. In the illustrated embodiment, various conduits 210, 212, 214, 216, 218 extend from a riser 220 to the control pods 206, 208. For example, the conduits 210, 212, 214, 216, 218 may be used for hydraulic controls, power controls, communications, and the like.</a:t>
            </a:r>
          </a:p>
          <a:p>
            <a:r>
              <a:rPr lang="en-US" dirty="0"/>
              <a:t>[0026]</a:t>
            </a:r>
          </a:p>
          <a:p>
            <a:r>
              <a:rPr lang="en-US" dirty="0"/>
              <a:t>In various embodiments, information may be transmitted to and from the control pods 206, 208, which may be further supplied to a surface location. For example, operational information may be provided to enable operators to adjust drilling operations and the like. In various embodiments, different values for various pieces of information may be indicative of undesirable operating conditions. For example, pressures above a certain level, forces on a drill bit, and the like may cause operational upsets that may be avoided if operators respond with modifications to drilling operations. However, it should be appreciated that some of these systems may be deemed “non-critical,” while others are “critical.” It should be appreciated that a sensor being considered “critical” is not intended to reflect a component that is required for operation of the present disclosure, but rather, to reflect a component that an operator has deemed as having a threshold level of importance for drilling operations. As a result, the terms “critical” and “non-critical” are used to describe components having importance values above and below a threshold, respectively. For example, a “critical” component may be a component without a backup, while a “non-critical” component may have a redundancy or information obtained by the component may be derived from other components.</a:t>
            </a:r>
          </a:p>
        </p:txBody>
      </p:sp>
      <p:sp>
        <p:nvSpPr>
          <p:cNvPr id="4" name="Slide Number Placeholder 3"/>
          <p:cNvSpPr>
            <a:spLocks noGrp="1"/>
          </p:cNvSpPr>
          <p:nvPr>
            <p:ph type="sldNum" sz="quarter" idx="5"/>
          </p:nvPr>
        </p:nvSpPr>
        <p:spPr/>
        <p:txBody>
          <a:bodyPr/>
          <a:lstStyle/>
          <a:p>
            <a:fld id="{AB216874-D93B-431A-9A45-3EF783294D16}" type="slidenum">
              <a:rPr lang="en-US" smtClean="0"/>
              <a:t>10</a:t>
            </a:fld>
            <a:endParaRPr lang="en-US"/>
          </a:p>
        </p:txBody>
      </p:sp>
    </p:spTree>
    <p:extLst>
      <p:ext uri="{BB962C8B-B14F-4D97-AF65-F5344CB8AC3E}">
        <p14:creationId xmlns:p14="http://schemas.microsoft.com/office/powerpoint/2010/main" val="3815843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0C6206-89D7-4E25-8D56-DC7BE8E1E619}"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60969-9F29-47B6-8D68-C6FD2A3FE83C}" type="slidenum">
              <a:rPr lang="en-US" smtClean="0"/>
              <a:t>‹#›</a:t>
            </a:fld>
            <a:endParaRPr lang="en-US"/>
          </a:p>
        </p:txBody>
      </p:sp>
    </p:spTree>
    <p:extLst>
      <p:ext uri="{BB962C8B-B14F-4D97-AF65-F5344CB8AC3E}">
        <p14:creationId xmlns:p14="http://schemas.microsoft.com/office/powerpoint/2010/main" val="3683465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0C6206-89D7-4E25-8D56-DC7BE8E1E619}"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60969-9F29-47B6-8D68-C6FD2A3FE83C}" type="slidenum">
              <a:rPr lang="en-US" smtClean="0"/>
              <a:t>‹#›</a:t>
            </a:fld>
            <a:endParaRPr lang="en-US"/>
          </a:p>
        </p:txBody>
      </p:sp>
    </p:spTree>
    <p:extLst>
      <p:ext uri="{BB962C8B-B14F-4D97-AF65-F5344CB8AC3E}">
        <p14:creationId xmlns:p14="http://schemas.microsoft.com/office/powerpoint/2010/main" val="216512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0C6206-89D7-4E25-8D56-DC7BE8E1E619}"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60969-9F29-47B6-8D68-C6FD2A3FE83C}" type="slidenum">
              <a:rPr lang="en-US" smtClean="0"/>
              <a:t>‹#›</a:t>
            </a:fld>
            <a:endParaRPr lang="en-US"/>
          </a:p>
        </p:txBody>
      </p:sp>
    </p:spTree>
    <p:extLst>
      <p:ext uri="{BB962C8B-B14F-4D97-AF65-F5344CB8AC3E}">
        <p14:creationId xmlns:p14="http://schemas.microsoft.com/office/powerpoint/2010/main" val="360542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0C6206-89D7-4E25-8D56-DC7BE8E1E619}"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60969-9F29-47B6-8D68-C6FD2A3FE83C}" type="slidenum">
              <a:rPr lang="en-US" smtClean="0"/>
              <a:t>‹#›</a:t>
            </a:fld>
            <a:endParaRPr lang="en-US"/>
          </a:p>
        </p:txBody>
      </p:sp>
    </p:spTree>
    <p:extLst>
      <p:ext uri="{BB962C8B-B14F-4D97-AF65-F5344CB8AC3E}">
        <p14:creationId xmlns:p14="http://schemas.microsoft.com/office/powerpoint/2010/main" val="1743463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0C6206-89D7-4E25-8D56-DC7BE8E1E619}"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60969-9F29-47B6-8D68-C6FD2A3FE83C}" type="slidenum">
              <a:rPr lang="en-US" smtClean="0"/>
              <a:t>‹#›</a:t>
            </a:fld>
            <a:endParaRPr lang="en-US"/>
          </a:p>
        </p:txBody>
      </p:sp>
    </p:spTree>
    <p:extLst>
      <p:ext uri="{BB962C8B-B14F-4D97-AF65-F5344CB8AC3E}">
        <p14:creationId xmlns:p14="http://schemas.microsoft.com/office/powerpoint/2010/main" val="254683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0C6206-89D7-4E25-8D56-DC7BE8E1E619}"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60969-9F29-47B6-8D68-C6FD2A3FE83C}" type="slidenum">
              <a:rPr lang="en-US" smtClean="0"/>
              <a:t>‹#›</a:t>
            </a:fld>
            <a:endParaRPr lang="en-US"/>
          </a:p>
        </p:txBody>
      </p:sp>
    </p:spTree>
    <p:extLst>
      <p:ext uri="{BB962C8B-B14F-4D97-AF65-F5344CB8AC3E}">
        <p14:creationId xmlns:p14="http://schemas.microsoft.com/office/powerpoint/2010/main" val="1110634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0C6206-89D7-4E25-8D56-DC7BE8E1E619}" type="datetimeFigureOut">
              <a:rPr lang="en-US" smtClean="0"/>
              <a:t>10/19/2022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560969-9F29-47B6-8D68-C6FD2A3FE83C}" type="slidenum">
              <a:rPr lang="en-US" smtClean="0"/>
              <a:t>‹#›</a:t>
            </a:fld>
            <a:endParaRPr lang="en-US"/>
          </a:p>
        </p:txBody>
      </p:sp>
    </p:spTree>
    <p:extLst>
      <p:ext uri="{BB962C8B-B14F-4D97-AF65-F5344CB8AC3E}">
        <p14:creationId xmlns:p14="http://schemas.microsoft.com/office/powerpoint/2010/main" val="2509665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0C6206-89D7-4E25-8D56-DC7BE8E1E619}" type="datetimeFigureOut">
              <a:rPr lang="en-US" smtClean="0"/>
              <a:t>10/19/2022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560969-9F29-47B6-8D68-C6FD2A3FE83C}" type="slidenum">
              <a:rPr lang="en-US" smtClean="0"/>
              <a:t>‹#›</a:t>
            </a:fld>
            <a:endParaRPr lang="en-US"/>
          </a:p>
        </p:txBody>
      </p:sp>
    </p:spTree>
    <p:extLst>
      <p:ext uri="{BB962C8B-B14F-4D97-AF65-F5344CB8AC3E}">
        <p14:creationId xmlns:p14="http://schemas.microsoft.com/office/powerpoint/2010/main" val="846912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C6206-89D7-4E25-8D56-DC7BE8E1E619}" type="datetimeFigureOut">
              <a:rPr lang="en-US" smtClean="0"/>
              <a:t>10/19/2022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560969-9F29-47B6-8D68-C6FD2A3FE83C}" type="slidenum">
              <a:rPr lang="en-US" smtClean="0"/>
              <a:t>‹#›</a:t>
            </a:fld>
            <a:endParaRPr lang="en-US"/>
          </a:p>
        </p:txBody>
      </p:sp>
    </p:spTree>
    <p:extLst>
      <p:ext uri="{BB962C8B-B14F-4D97-AF65-F5344CB8AC3E}">
        <p14:creationId xmlns:p14="http://schemas.microsoft.com/office/powerpoint/2010/main" val="364957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190C6206-89D7-4E25-8D56-DC7BE8E1E619}"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60969-9F29-47B6-8D68-C6FD2A3FE83C}" type="slidenum">
              <a:rPr lang="en-US" smtClean="0"/>
              <a:t>‹#›</a:t>
            </a:fld>
            <a:endParaRPr lang="en-US"/>
          </a:p>
        </p:txBody>
      </p:sp>
    </p:spTree>
    <p:extLst>
      <p:ext uri="{BB962C8B-B14F-4D97-AF65-F5344CB8AC3E}">
        <p14:creationId xmlns:p14="http://schemas.microsoft.com/office/powerpoint/2010/main" val="425816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190C6206-89D7-4E25-8D56-DC7BE8E1E619}"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60969-9F29-47B6-8D68-C6FD2A3FE83C}" type="slidenum">
              <a:rPr lang="en-US" smtClean="0"/>
              <a:t>‹#›</a:t>
            </a:fld>
            <a:endParaRPr lang="en-US"/>
          </a:p>
        </p:txBody>
      </p:sp>
    </p:spTree>
    <p:extLst>
      <p:ext uri="{BB962C8B-B14F-4D97-AF65-F5344CB8AC3E}">
        <p14:creationId xmlns:p14="http://schemas.microsoft.com/office/powerpoint/2010/main" val="561121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190C6206-89D7-4E25-8D56-DC7BE8E1E619}" type="datetimeFigureOut">
              <a:rPr lang="en-US" smtClean="0"/>
              <a:t>10/19/2022</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2D560969-9F29-47B6-8D68-C6FD2A3FE83C}" type="slidenum">
              <a:rPr lang="en-US" smtClean="0"/>
              <a:t>‹#›</a:t>
            </a:fld>
            <a:endParaRPr lang="en-US"/>
          </a:p>
        </p:txBody>
      </p:sp>
    </p:spTree>
    <p:extLst>
      <p:ext uri="{BB962C8B-B14F-4D97-AF65-F5344CB8AC3E}">
        <p14:creationId xmlns:p14="http://schemas.microsoft.com/office/powerpoint/2010/main" val="34303468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AFE1D1A-54CA-E138-84C3-55E42903A4C8}"/>
              </a:ext>
            </a:extLst>
          </p:cNvPr>
          <p:cNvPicPr>
            <a:picLocks noChangeAspect="1"/>
          </p:cNvPicPr>
          <p:nvPr/>
        </p:nvPicPr>
        <p:blipFill>
          <a:blip r:embed="rId3"/>
          <a:stretch>
            <a:fillRect/>
          </a:stretch>
        </p:blipFill>
        <p:spPr>
          <a:xfrm>
            <a:off x="507373" y="1291098"/>
            <a:ext cx="6757653" cy="7900166"/>
          </a:xfrm>
          <a:prstGeom prst="rect">
            <a:avLst/>
          </a:prstGeom>
        </p:spPr>
      </p:pic>
      <p:sp>
        <p:nvSpPr>
          <p:cNvPr id="6" name="TextBox 5">
            <a:extLst>
              <a:ext uri="{FF2B5EF4-FFF2-40B4-BE49-F238E27FC236}">
                <a16:creationId xmlns:a16="http://schemas.microsoft.com/office/drawing/2014/main" id="{CF8E6659-AB63-4732-88A7-58EC1203058F}"/>
              </a:ext>
            </a:extLst>
          </p:cNvPr>
          <p:cNvSpPr txBox="1"/>
          <p:nvPr/>
        </p:nvSpPr>
        <p:spPr>
          <a:xfrm>
            <a:off x="3394168" y="1566296"/>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{b1}</a:t>
            </a:r>
          </a:p>
        </p:txBody>
      </p:sp>
      <p:sp>
        <p:nvSpPr>
          <p:cNvPr id="7" name="TextBox 6">
            <a:extLst>
              <a:ext uri="{FF2B5EF4-FFF2-40B4-BE49-F238E27FC236}">
                <a16:creationId xmlns:a16="http://schemas.microsoft.com/office/drawing/2014/main" id="{AFEE882A-EEF3-4104-B210-EA26BE22A1E7}"/>
              </a:ext>
            </a:extLst>
          </p:cNvPr>
          <p:cNvSpPr txBox="1"/>
          <p:nvPr/>
        </p:nvSpPr>
        <p:spPr>
          <a:xfrm>
            <a:off x="4007226" y="4827404"/>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{e1}</a:t>
            </a:r>
          </a:p>
        </p:txBody>
      </p:sp>
      <p:sp>
        <p:nvSpPr>
          <p:cNvPr id="8" name="TextBox 7">
            <a:extLst>
              <a:ext uri="{FF2B5EF4-FFF2-40B4-BE49-F238E27FC236}">
                <a16:creationId xmlns:a16="http://schemas.microsoft.com/office/drawing/2014/main" id="{D6363C4B-04D6-4D48-AF51-205772687F4C}"/>
              </a:ext>
            </a:extLst>
          </p:cNvPr>
          <p:cNvSpPr txBox="1"/>
          <p:nvPr/>
        </p:nvSpPr>
        <p:spPr>
          <a:xfrm>
            <a:off x="5327841" y="2532049"/>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{d1}</a:t>
            </a:r>
          </a:p>
        </p:txBody>
      </p:sp>
      <p:sp>
        <p:nvSpPr>
          <p:cNvPr id="9" name="TextBox 8">
            <a:extLst>
              <a:ext uri="{FF2B5EF4-FFF2-40B4-BE49-F238E27FC236}">
                <a16:creationId xmlns:a16="http://schemas.microsoft.com/office/drawing/2014/main" id="{36EBD0A0-880A-4882-ACD3-22C070B66F2F}"/>
              </a:ext>
            </a:extLst>
          </p:cNvPr>
          <p:cNvSpPr txBox="1"/>
          <p:nvPr/>
        </p:nvSpPr>
        <p:spPr>
          <a:xfrm>
            <a:off x="4634103" y="1392929"/>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{c1}</a:t>
            </a:r>
          </a:p>
        </p:txBody>
      </p:sp>
      <p:sp>
        <p:nvSpPr>
          <p:cNvPr id="10" name="TextBox 9">
            <a:extLst>
              <a:ext uri="{FF2B5EF4-FFF2-40B4-BE49-F238E27FC236}">
                <a16:creationId xmlns:a16="http://schemas.microsoft.com/office/drawing/2014/main" id="{8B36C764-CBDE-4409-A740-69467F1DFD95}"/>
              </a:ext>
            </a:extLst>
          </p:cNvPr>
          <p:cNvSpPr txBox="1"/>
          <p:nvPr/>
        </p:nvSpPr>
        <p:spPr>
          <a:xfrm>
            <a:off x="2952843" y="6427178"/>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{a1}</a:t>
            </a:r>
          </a:p>
        </p:txBody>
      </p:sp>
      <p:sp>
        <p:nvSpPr>
          <p:cNvPr id="11" name="TextBox 10">
            <a:extLst>
              <a:ext uri="{FF2B5EF4-FFF2-40B4-BE49-F238E27FC236}">
                <a16:creationId xmlns:a16="http://schemas.microsoft.com/office/drawing/2014/main" id="{212C8A36-5EEC-496E-8C29-EFE9BAE66AE9}"/>
              </a:ext>
            </a:extLst>
          </p:cNvPr>
          <p:cNvSpPr txBox="1"/>
          <p:nvPr/>
        </p:nvSpPr>
        <p:spPr>
          <a:xfrm>
            <a:off x="4146740" y="8609495"/>
            <a:ext cx="1622426" cy="553998"/>
          </a:xfrm>
          <a:prstGeom prst="rect">
            <a:avLst/>
          </a:prstGeom>
          <a:solidFill>
            <a:schemeClr val="bg1"/>
          </a:solidFill>
        </p:spPr>
        <p:txBody>
          <a:bodyPr wrap="square" lIns="0" tIns="91440" rIns="0" bIns="91440" rtlCol="0">
            <a:spAutoFit/>
          </a:bodyPr>
          <a:lstStyle/>
          <a:p>
            <a:r>
              <a:rPr lang="en-US" sz="2400" dirty="0">
                <a:latin typeface="Meiryo" panose="020B0604030504040204" pitchFamily="34" charset="-128"/>
                <a:ea typeface="Meiryo" panose="020B0604030504040204" pitchFamily="34" charset="-128"/>
              </a:rPr>
              <a:t>FIG. {fig}</a:t>
            </a:r>
          </a:p>
        </p:txBody>
      </p:sp>
      <p:sp>
        <p:nvSpPr>
          <p:cNvPr id="13" name="TextBox 12">
            <a:extLst>
              <a:ext uri="{FF2B5EF4-FFF2-40B4-BE49-F238E27FC236}">
                <a16:creationId xmlns:a16="http://schemas.microsoft.com/office/drawing/2014/main" id="{6FDC2AF4-A6D6-3BDC-561A-0498CE087514}"/>
              </a:ext>
            </a:extLst>
          </p:cNvPr>
          <p:cNvSpPr txBox="1"/>
          <p:nvPr/>
        </p:nvSpPr>
        <p:spPr>
          <a:xfrm>
            <a:off x="5196856" y="1909057"/>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{h1}</a:t>
            </a:r>
          </a:p>
        </p:txBody>
      </p:sp>
      <p:sp>
        <p:nvSpPr>
          <p:cNvPr id="14" name="TextBox 13">
            <a:extLst>
              <a:ext uri="{FF2B5EF4-FFF2-40B4-BE49-F238E27FC236}">
                <a16:creationId xmlns:a16="http://schemas.microsoft.com/office/drawing/2014/main" id="{9EB67EE5-F4E8-78DF-0E04-40805D5EF594}"/>
              </a:ext>
            </a:extLst>
          </p:cNvPr>
          <p:cNvSpPr txBox="1"/>
          <p:nvPr/>
        </p:nvSpPr>
        <p:spPr>
          <a:xfrm>
            <a:off x="1179354" y="1801335"/>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{i1}</a:t>
            </a:r>
          </a:p>
        </p:txBody>
      </p:sp>
      <p:sp>
        <p:nvSpPr>
          <p:cNvPr id="15" name="TextBox 14">
            <a:extLst>
              <a:ext uri="{FF2B5EF4-FFF2-40B4-BE49-F238E27FC236}">
                <a16:creationId xmlns:a16="http://schemas.microsoft.com/office/drawing/2014/main" id="{67FAAFCC-A4B8-02ED-52A7-E16806D27F75}"/>
              </a:ext>
            </a:extLst>
          </p:cNvPr>
          <p:cNvSpPr txBox="1"/>
          <p:nvPr/>
        </p:nvSpPr>
        <p:spPr>
          <a:xfrm>
            <a:off x="2087440" y="2545697"/>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{g1}</a:t>
            </a:r>
          </a:p>
        </p:txBody>
      </p:sp>
      <p:sp>
        <p:nvSpPr>
          <p:cNvPr id="16" name="TextBox 15">
            <a:extLst>
              <a:ext uri="{FF2B5EF4-FFF2-40B4-BE49-F238E27FC236}">
                <a16:creationId xmlns:a16="http://schemas.microsoft.com/office/drawing/2014/main" id="{B7CF2651-DC94-3D65-1831-E0EAC6D8E0C3}"/>
              </a:ext>
            </a:extLst>
          </p:cNvPr>
          <p:cNvSpPr txBox="1"/>
          <p:nvPr/>
        </p:nvSpPr>
        <p:spPr>
          <a:xfrm>
            <a:off x="2700998" y="2545697"/>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{f1}</a:t>
            </a:r>
          </a:p>
        </p:txBody>
      </p:sp>
      <p:sp>
        <p:nvSpPr>
          <p:cNvPr id="17" name="TextBox 16">
            <a:extLst>
              <a:ext uri="{FF2B5EF4-FFF2-40B4-BE49-F238E27FC236}">
                <a16:creationId xmlns:a16="http://schemas.microsoft.com/office/drawing/2014/main" id="{F97270CA-9DAC-DF9C-B39E-AF064252FE97}"/>
              </a:ext>
            </a:extLst>
          </p:cNvPr>
          <p:cNvSpPr txBox="1"/>
          <p:nvPr/>
        </p:nvSpPr>
        <p:spPr>
          <a:xfrm>
            <a:off x="3663731" y="5324919"/>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{j1}</a:t>
            </a:r>
          </a:p>
        </p:txBody>
      </p:sp>
      <p:sp>
        <p:nvSpPr>
          <p:cNvPr id="18" name="TextBox 17">
            <a:extLst>
              <a:ext uri="{FF2B5EF4-FFF2-40B4-BE49-F238E27FC236}">
                <a16:creationId xmlns:a16="http://schemas.microsoft.com/office/drawing/2014/main" id="{A51B0647-7A82-4155-BEC5-541EB066BC2D}"/>
              </a:ext>
            </a:extLst>
          </p:cNvPr>
          <p:cNvSpPr txBox="1"/>
          <p:nvPr/>
        </p:nvSpPr>
        <p:spPr>
          <a:xfrm>
            <a:off x="958691" y="2891697"/>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{k1}</a:t>
            </a:r>
          </a:p>
        </p:txBody>
      </p:sp>
    </p:spTree>
    <p:extLst>
      <p:ext uri="{BB962C8B-B14F-4D97-AF65-F5344CB8AC3E}">
        <p14:creationId xmlns:p14="http://schemas.microsoft.com/office/powerpoint/2010/main" val="3752447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86BC8D-5FBC-826B-8A4E-4B3E5C06D4D9}"/>
              </a:ext>
            </a:extLst>
          </p:cNvPr>
          <p:cNvPicPr>
            <a:picLocks noChangeAspect="1"/>
          </p:cNvPicPr>
          <p:nvPr/>
        </p:nvPicPr>
        <p:blipFill rotWithShape="1">
          <a:blip r:embed="rId3"/>
          <a:srcRect t="1315" b="10071"/>
          <a:stretch/>
        </p:blipFill>
        <p:spPr>
          <a:xfrm>
            <a:off x="1636866" y="1503123"/>
            <a:ext cx="4498668" cy="6739003"/>
          </a:xfrm>
          <a:prstGeom prst="rect">
            <a:avLst/>
          </a:prstGeom>
        </p:spPr>
      </p:pic>
      <p:sp>
        <p:nvSpPr>
          <p:cNvPr id="15" name="TextBox 14">
            <a:extLst>
              <a:ext uri="{FF2B5EF4-FFF2-40B4-BE49-F238E27FC236}">
                <a16:creationId xmlns:a16="http://schemas.microsoft.com/office/drawing/2014/main" id="{3B9BE5B2-A418-5EFD-C3E4-D6E049242131}"/>
              </a:ext>
            </a:extLst>
          </p:cNvPr>
          <p:cNvSpPr txBox="1"/>
          <p:nvPr/>
        </p:nvSpPr>
        <p:spPr>
          <a:xfrm>
            <a:off x="5452920" y="3760629"/>
            <a:ext cx="441325" cy="430887"/>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{b10}</a:t>
            </a:r>
          </a:p>
        </p:txBody>
      </p:sp>
      <p:sp>
        <p:nvSpPr>
          <p:cNvPr id="16" name="TextBox 15">
            <a:extLst>
              <a:ext uri="{FF2B5EF4-FFF2-40B4-BE49-F238E27FC236}">
                <a16:creationId xmlns:a16="http://schemas.microsoft.com/office/drawing/2014/main" id="{A073C4CC-F278-4FE3-09C8-2FEDC7E6CF15}"/>
              </a:ext>
            </a:extLst>
          </p:cNvPr>
          <p:cNvSpPr txBox="1"/>
          <p:nvPr/>
        </p:nvSpPr>
        <p:spPr>
          <a:xfrm>
            <a:off x="4790050" y="2738922"/>
            <a:ext cx="441325" cy="430887"/>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{e10}</a:t>
            </a:r>
          </a:p>
        </p:txBody>
      </p:sp>
      <p:sp>
        <p:nvSpPr>
          <p:cNvPr id="17" name="TextBox 16">
            <a:extLst>
              <a:ext uri="{FF2B5EF4-FFF2-40B4-BE49-F238E27FC236}">
                <a16:creationId xmlns:a16="http://schemas.microsoft.com/office/drawing/2014/main" id="{975AEBBE-E007-0BB7-19A7-CB3C824B3FCB}"/>
              </a:ext>
            </a:extLst>
          </p:cNvPr>
          <p:cNvSpPr txBox="1"/>
          <p:nvPr/>
        </p:nvSpPr>
        <p:spPr>
          <a:xfrm>
            <a:off x="1910964" y="3297385"/>
            <a:ext cx="441325" cy="430887"/>
          </a:xfrm>
          <a:prstGeom prst="rect">
            <a:avLst/>
          </a:prstGeom>
          <a:solidFill>
            <a:schemeClr val="bg1"/>
          </a:solidFill>
        </p:spPr>
        <p:txBody>
          <a:bodyPr wrap="square" lIns="0" tIns="0" rIns="0" bIns="0" rtlCol="0">
            <a:spAutoFit/>
          </a:bodyPr>
          <a:lstStyle/>
          <a:p>
            <a:pPr algn="r"/>
            <a:r>
              <a:rPr lang="en-US" sz="1400" dirty="0">
                <a:latin typeface="Meiryo" panose="020B0604030504040204" pitchFamily="34" charset="-128"/>
                <a:ea typeface="Meiryo" panose="020B0604030504040204" pitchFamily="34" charset="-128"/>
              </a:rPr>
              <a:t>{d10}</a:t>
            </a:r>
          </a:p>
        </p:txBody>
      </p:sp>
      <p:sp>
        <p:nvSpPr>
          <p:cNvPr id="18" name="TextBox 17">
            <a:extLst>
              <a:ext uri="{FF2B5EF4-FFF2-40B4-BE49-F238E27FC236}">
                <a16:creationId xmlns:a16="http://schemas.microsoft.com/office/drawing/2014/main" id="{92525125-0503-D1AA-9481-A7ACBE36C5AD}"/>
              </a:ext>
            </a:extLst>
          </p:cNvPr>
          <p:cNvSpPr txBox="1"/>
          <p:nvPr/>
        </p:nvSpPr>
        <p:spPr>
          <a:xfrm>
            <a:off x="5415575" y="6082328"/>
            <a:ext cx="441325" cy="430887"/>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{c10}</a:t>
            </a:r>
          </a:p>
        </p:txBody>
      </p:sp>
      <p:sp>
        <p:nvSpPr>
          <p:cNvPr id="19" name="TextBox 18">
            <a:extLst>
              <a:ext uri="{FF2B5EF4-FFF2-40B4-BE49-F238E27FC236}">
                <a16:creationId xmlns:a16="http://schemas.microsoft.com/office/drawing/2014/main" id="{87C3EECB-D208-2F6C-47E4-41A3ED1FEA51}"/>
              </a:ext>
            </a:extLst>
          </p:cNvPr>
          <p:cNvSpPr txBox="1"/>
          <p:nvPr/>
        </p:nvSpPr>
        <p:spPr>
          <a:xfrm>
            <a:off x="3244173" y="8454103"/>
            <a:ext cx="1622426" cy="553998"/>
          </a:xfrm>
          <a:prstGeom prst="rect">
            <a:avLst/>
          </a:prstGeom>
          <a:solidFill>
            <a:schemeClr val="bg1"/>
          </a:solidFill>
        </p:spPr>
        <p:txBody>
          <a:bodyPr wrap="square" lIns="0" tIns="91440" rIns="0" bIns="91440" rtlCol="0">
            <a:spAutoFit/>
          </a:bodyPr>
          <a:lstStyle/>
          <a:p>
            <a:r>
              <a:rPr lang="en-US" sz="2400" dirty="0">
                <a:latin typeface="Meiryo" panose="020B0604030504040204" pitchFamily="34" charset="-128"/>
                <a:ea typeface="Meiryo" panose="020B0604030504040204" pitchFamily="34" charset="-128"/>
              </a:rPr>
              <a:t>FIG. {fig}</a:t>
            </a:r>
          </a:p>
        </p:txBody>
      </p:sp>
      <p:sp>
        <p:nvSpPr>
          <p:cNvPr id="20" name="TextBox 19">
            <a:extLst>
              <a:ext uri="{FF2B5EF4-FFF2-40B4-BE49-F238E27FC236}">
                <a16:creationId xmlns:a16="http://schemas.microsoft.com/office/drawing/2014/main" id="{7F3242B1-3A66-1E9D-0E36-89B8747B9431}"/>
              </a:ext>
            </a:extLst>
          </p:cNvPr>
          <p:cNvSpPr txBox="1"/>
          <p:nvPr/>
        </p:nvSpPr>
        <p:spPr>
          <a:xfrm>
            <a:off x="4993060" y="2302366"/>
            <a:ext cx="441325" cy="430887"/>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{f10}</a:t>
            </a:r>
          </a:p>
        </p:txBody>
      </p:sp>
      <p:sp>
        <p:nvSpPr>
          <p:cNvPr id="21" name="TextBox 20">
            <a:extLst>
              <a:ext uri="{FF2B5EF4-FFF2-40B4-BE49-F238E27FC236}">
                <a16:creationId xmlns:a16="http://schemas.microsoft.com/office/drawing/2014/main" id="{34BAB39E-956A-B8C8-F7BF-24DC3C0DF6F3}"/>
              </a:ext>
            </a:extLst>
          </p:cNvPr>
          <p:cNvSpPr txBox="1"/>
          <p:nvPr/>
        </p:nvSpPr>
        <p:spPr>
          <a:xfrm>
            <a:off x="2110606" y="2027132"/>
            <a:ext cx="441325" cy="430887"/>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{g10}</a:t>
            </a:r>
          </a:p>
        </p:txBody>
      </p:sp>
      <p:sp>
        <p:nvSpPr>
          <p:cNvPr id="22" name="TextBox 21">
            <a:extLst>
              <a:ext uri="{FF2B5EF4-FFF2-40B4-BE49-F238E27FC236}">
                <a16:creationId xmlns:a16="http://schemas.microsoft.com/office/drawing/2014/main" id="{6C7D73C7-E27C-AA14-9B5C-C18B5813249C}"/>
              </a:ext>
            </a:extLst>
          </p:cNvPr>
          <p:cNvSpPr txBox="1"/>
          <p:nvPr/>
        </p:nvSpPr>
        <p:spPr>
          <a:xfrm>
            <a:off x="2889088" y="2027132"/>
            <a:ext cx="441325" cy="430887"/>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{h10}</a:t>
            </a:r>
          </a:p>
        </p:txBody>
      </p:sp>
      <p:sp>
        <p:nvSpPr>
          <p:cNvPr id="23" name="TextBox 22">
            <a:extLst>
              <a:ext uri="{FF2B5EF4-FFF2-40B4-BE49-F238E27FC236}">
                <a16:creationId xmlns:a16="http://schemas.microsoft.com/office/drawing/2014/main" id="{90A63AB8-EF55-339E-E5C2-828F18D6823E}"/>
              </a:ext>
            </a:extLst>
          </p:cNvPr>
          <p:cNvSpPr txBox="1"/>
          <p:nvPr/>
        </p:nvSpPr>
        <p:spPr>
          <a:xfrm>
            <a:off x="4039718" y="2452128"/>
            <a:ext cx="441325" cy="430887"/>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{i10}</a:t>
            </a:r>
          </a:p>
        </p:txBody>
      </p:sp>
      <p:sp>
        <p:nvSpPr>
          <p:cNvPr id="24" name="TextBox 23">
            <a:extLst>
              <a:ext uri="{FF2B5EF4-FFF2-40B4-BE49-F238E27FC236}">
                <a16:creationId xmlns:a16="http://schemas.microsoft.com/office/drawing/2014/main" id="{DE8BC7BD-4FC4-B2A7-A35E-FFF1225C49CA}"/>
              </a:ext>
            </a:extLst>
          </p:cNvPr>
          <p:cNvSpPr txBox="1"/>
          <p:nvPr/>
        </p:nvSpPr>
        <p:spPr>
          <a:xfrm>
            <a:off x="5473941" y="1703236"/>
            <a:ext cx="441325" cy="430887"/>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{a10}</a:t>
            </a:r>
          </a:p>
        </p:txBody>
      </p:sp>
      <p:sp>
        <p:nvSpPr>
          <p:cNvPr id="25" name="TextBox 24">
            <a:extLst>
              <a:ext uri="{FF2B5EF4-FFF2-40B4-BE49-F238E27FC236}">
                <a16:creationId xmlns:a16="http://schemas.microsoft.com/office/drawing/2014/main" id="{A90FBAF4-65BE-1ABB-864A-ED0F7581C06D}"/>
              </a:ext>
            </a:extLst>
          </p:cNvPr>
          <p:cNvSpPr txBox="1"/>
          <p:nvPr/>
        </p:nvSpPr>
        <p:spPr>
          <a:xfrm>
            <a:off x="2672062" y="2728412"/>
            <a:ext cx="441325" cy="430887"/>
          </a:xfrm>
          <a:prstGeom prst="rect">
            <a:avLst/>
          </a:prstGeom>
          <a:solidFill>
            <a:schemeClr val="bg1"/>
          </a:solidFill>
        </p:spPr>
        <p:txBody>
          <a:bodyPr wrap="square" lIns="0" tIns="0" rIns="0" bIns="0" rtlCol="0">
            <a:spAutoFit/>
          </a:bodyPr>
          <a:lstStyle/>
          <a:p>
            <a:pPr algn="r"/>
            <a:r>
              <a:rPr lang="en-US" sz="1400" dirty="0">
                <a:latin typeface="Meiryo" panose="020B0604030504040204" pitchFamily="34" charset="-128"/>
                <a:ea typeface="Meiryo" panose="020B0604030504040204" pitchFamily="34" charset="-128"/>
              </a:rPr>
              <a:t>{j10}</a:t>
            </a:r>
          </a:p>
        </p:txBody>
      </p:sp>
    </p:spTree>
    <p:extLst>
      <p:ext uri="{BB962C8B-B14F-4D97-AF65-F5344CB8AC3E}">
        <p14:creationId xmlns:p14="http://schemas.microsoft.com/office/powerpoint/2010/main" val="2193474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CBD975-89B4-2A6E-AA6C-375093D95A3E}"/>
              </a:ext>
            </a:extLst>
          </p:cNvPr>
          <p:cNvPicPr>
            <a:picLocks noChangeAspect="1"/>
          </p:cNvPicPr>
          <p:nvPr/>
        </p:nvPicPr>
        <p:blipFill>
          <a:blip r:embed="rId3"/>
          <a:stretch>
            <a:fillRect/>
          </a:stretch>
        </p:blipFill>
        <p:spPr>
          <a:xfrm rot="5400000">
            <a:off x="556671" y="1546496"/>
            <a:ext cx="6659058" cy="6490936"/>
          </a:xfrm>
          <a:prstGeom prst="rect">
            <a:avLst/>
          </a:prstGeom>
        </p:spPr>
      </p:pic>
      <p:sp>
        <p:nvSpPr>
          <p:cNvPr id="5" name="TextBox 4">
            <a:extLst>
              <a:ext uri="{FF2B5EF4-FFF2-40B4-BE49-F238E27FC236}">
                <a16:creationId xmlns:a16="http://schemas.microsoft.com/office/drawing/2014/main" id="{CB450577-F88B-4C89-BF80-1076CF618FC6}"/>
              </a:ext>
            </a:extLst>
          </p:cNvPr>
          <p:cNvSpPr txBox="1"/>
          <p:nvPr/>
        </p:nvSpPr>
        <p:spPr>
          <a:xfrm>
            <a:off x="5933179" y="7505542"/>
            <a:ext cx="661988"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{b11}</a:t>
            </a:r>
          </a:p>
        </p:txBody>
      </p:sp>
      <p:sp>
        <p:nvSpPr>
          <p:cNvPr id="6" name="TextBox 5">
            <a:extLst>
              <a:ext uri="{FF2B5EF4-FFF2-40B4-BE49-F238E27FC236}">
                <a16:creationId xmlns:a16="http://schemas.microsoft.com/office/drawing/2014/main" id="{2E975067-AFD8-4795-86DC-353EE56773A5}"/>
              </a:ext>
            </a:extLst>
          </p:cNvPr>
          <p:cNvSpPr txBox="1"/>
          <p:nvPr/>
        </p:nvSpPr>
        <p:spPr>
          <a:xfrm>
            <a:off x="6070638" y="2479002"/>
            <a:ext cx="629262"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{e11}</a:t>
            </a:r>
          </a:p>
        </p:txBody>
      </p:sp>
      <p:sp>
        <p:nvSpPr>
          <p:cNvPr id="7" name="TextBox 6">
            <a:extLst>
              <a:ext uri="{FF2B5EF4-FFF2-40B4-BE49-F238E27FC236}">
                <a16:creationId xmlns:a16="http://schemas.microsoft.com/office/drawing/2014/main" id="{1E340A4B-C1A1-438E-BAD9-6860F31702A7}"/>
              </a:ext>
            </a:extLst>
          </p:cNvPr>
          <p:cNvSpPr txBox="1"/>
          <p:nvPr/>
        </p:nvSpPr>
        <p:spPr>
          <a:xfrm>
            <a:off x="5950112" y="6050273"/>
            <a:ext cx="564498"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{d11}</a:t>
            </a:r>
          </a:p>
        </p:txBody>
      </p:sp>
      <p:sp>
        <p:nvSpPr>
          <p:cNvPr id="8" name="TextBox 7">
            <a:extLst>
              <a:ext uri="{FF2B5EF4-FFF2-40B4-BE49-F238E27FC236}">
                <a16:creationId xmlns:a16="http://schemas.microsoft.com/office/drawing/2014/main" id="{BA75CFF2-F571-440E-B768-835612E88733}"/>
              </a:ext>
            </a:extLst>
          </p:cNvPr>
          <p:cNvSpPr txBox="1"/>
          <p:nvPr/>
        </p:nvSpPr>
        <p:spPr>
          <a:xfrm>
            <a:off x="5782268" y="4393199"/>
            <a:ext cx="564498"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{c11}</a:t>
            </a:r>
          </a:p>
        </p:txBody>
      </p:sp>
      <p:sp>
        <p:nvSpPr>
          <p:cNvPr id="9" name="TextBox 8">
            <a:extLst>
              <a:ext uri="{FF2B5EF4-FFF2-40B4-BE49-F238E27FC236}">
                <a16:creationId xmlns:a16="http://schemas.microsoft.com/office/drawing/2014/main" id="{B20CF8A5-9154-4FBA-985B-08134DB74860}"/>
              </a:ext>
            </a:extLst>
          </p:cNvPr>
          <p:cNvSpPr txBox="1"/>
          <p:nvPr/>
        </p:nvSpPr>
        <p:spPr>
          <a:xfrm>
            <a:off x="1971048" y="2026533"/>
            <a:ext cx="564498" cy="215444"/>
          </a:xfrm>
          <a:prstGeom prst="rect">
            <a:avLst/>
          </a:prstGeom>
          <a:solidFill>
            <a:schemeClr val="bg1"/>
          </a:solidFill>
        </p:spPr>
        <p:txBody>
          <a:bodyPr wrap="square" lIns="0" tIns="0" rIns="0" bIns="0" rtlCol="0">
            <a:spAutoFit/>
          </a:bodyPr>
          <a:lstStyle/>
          <a:p>
            <a:pPr algn="r"/>
            <a:r>
              <a:rPr lang="en-US" sz="1400" dirty="0">
                <a:latin typeface="Meiryo" panose="020B0604030504040204" pitchFamily="34" charset="-128"/>
                <a:ea typeface="Meiryo" panose="020B0604030504040204" pitchFamily="34" charset="-128"/>
              </a:rPr>
              <a:t>{a11}</a:t>
            </a:r>
          </a:p>
        </p:txBody>
      </p:sp>
      <p:sp>
        <p:nvSpPr>
          <p:cNvPr id="10" name="TextBox 9">
            <a:extLst>
              <a:ext uri="{FF2B5EF4-FFF2-40B4-BE49-F238E27FC236}">
                <a16:creationId xmlns:a16="http://schemas.microsoft.com/office/drawing/2014/main" id="{C5E45503-FBA0-46E6-988D-AB1E8BAFD2BA}"/>
              </a:ext>
            </a:extLst>
          </p:cNvPr>
          <p:cNvSpPr txBox="1"/>
          <p:nvPr/>
        </p:nvSpPr>
        <p:spPr>
          <a:xfrm>
            <a:off x="3381613" y="7277902"/>
            <a:ext cx="1622426" cy="553998"/>
          </a:xfrm>
          <a:prstGeom prst="rect">
            <a:avLst/>
          </a:prstGeom>
          <a:solidFill>
            <a:schemeClr val="bg1"/>
          </a:solidFill>
        </p:spPr>
        <p:txBody>
          <a:bodyPr wrap="square" lIns="0" tIns="91440" rIns="0" bIns="91440" rtlCol="0">
            <a:spAutoFit/>
          </a:bodyPr>
          <a:lstStyle/>
          <a:p>
            <a:r>
              <a:rPr lang="en-US" sz="2400" dirty="0">
                <a:latin typeface="Meiryo" panose="020B0604030504040204" pitchFamily="34" charset="-128"/>
                <a:ea typeface="Meiryo" panose="020B0604030504040204" pitchFamily="34" charset="-128"/>
              </a:rPr>
              <a:t>FIG. {fig}</a:t>
            </a:r>
          </a:p>
        </p:txBody>
      </p:sp>
      <p:sp>
        <p:nvSpPr>
          <p:cNvPr id="11" name="TextBox 10">
            <a:extLst>
              <a:ext uri="{FF2B5EF4-FFF2-40B4-BE49-F238E27FC236}">
                <a16:creationId xmlns:a16="http://schemas.microsoft.com/office/drawing/2014/main" id="{85F5A861-6386-4C69-99F1-27E795727D47}"/>
              </a:ext>
            </a:extLst>
          </p:cNvPr>
          <p:cNvSpPr txBox="1"/>
          <p:nvPr/>
        </p:nvSpPr>
        <p:spPr>
          <a:xfrm>
            <a:off x="966695" y="4262445"/>
            <a:ext cx="511181"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{f11}</a:t>
            </a:r>
          </a:p>
        </p:txBody>
      </p:sp>
      <p:sp>
        <p:nvSpPr>
          <p:cNvPr id="12" name="TextBox 11">
            <a:extLst>
              <a:ext uri="{FF2B5EF4-FFF2-40B4-BE49-F238E27FC236}">
                <a16:creationId xmlns:a16="http://schemas.microsoft.com/office/drawing/2014/main" id="{82F58325-BC60-4E99-9C96-AA099B718B22}"/>
              </a:ext>
            </a:extLst>
          </p:cNvPr>
          <p:cNvSpPr txBox="1"/>
          <p:nvPr/>
        </p:nvSpPr>
        <p:spPr>
          <a:xfrm>
            <a:off x="3175567" y="2226500"/>
            <a:ext cx="603819"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{g11}</a:t>
            </a:r>
          </a:p>
        </p:txBody>
      </p:sp>
      <p:sp>
        <p:nvSpPr>
          <p:cNvPr id="13" name="TextBox 12">
            <a:extLst>
              <a:ext uri="{FF2B5EF4-FFF2-40B4-BE49-F238E27FC236}">
                <a16:creationId xmlns:a16="http://schemas.microsoft.com/office/drawing/2014/main" id="{D04220BC-DEDC-4A5C-9F48-9F87694A41E1}"/>
              </a:ext>
            </a:extLst>
          </p:cNvPr>
          <p:cNvSpPr txBox="1"/>
          <p:nvPr/>
        </p:nvSpPr>
        <p:spPr>
          <a:xfrm>
            <a:off x="3609344" y="5739309"/>
            <a:ext cx="565513" cy="215444"/>
          </a:xfrm>
          <a:prstGeom prst="rect">
            <a:avLst/>
          </a:prstGeom>
          <a:solidFill>
            <a:schemeClr val="bg1"/>
          </a:solidFill>
        </p:spPr>
        <p:txBody>
          <a:bodyPr wrap="square" lIns="0" tIns="0" rIns="0" bIns="0" rtlCol="0">
            <a:spAutoFit/>
          </a:bodyPr>
          <a:lstStyle/>
          <a:p>
            <a:pPr algn="r"/>
            <a:r>
              <a:rPr lang="en-US" sz="1400" dirty="0">
                <a:latin typeface="Meiryo" panose="020B0604030504040204" pitchFamily="34" charset="-128"/>
                <a:ea typeface="Meiryo" panose="020B0604030504040204" pitchFamily="34" charset="-128"/>
              </a:rPr>
              <a:t>{h11}</a:t>
            </a:r>
          </a:p>
        </p:txBody>
      </p:sp>
      <p:sp>
        <p:nvSpPr>
          <p:cNvPr id="14" name="TextBox 13">
            <a:extLst>
              <a:ext uri="{FF2B5EF4-FFF2-40B4-BE49-F238E27FC236}">
                <a16:creationId xmlns:a16="http://schemas.microsoft.com/office/drawing/2014/main" id="{74422216-9494-4CFF-83E3-FD0363C603AF}"/>
              </a:ext>
            </a:extLst>
          </p:cNvPr>
          <p:cNvSpPr txBox="1"/>
          <p:nvPr/>
        </p:nvSpPr>
        <p:spPr>
          <a:xfrm>
            <a:off x="2853834" y="3982904"/>
            <a:ext cx="575733" cy="215444"/>
          </a:xfrm>
          <a:prstGeom prst="rect">
            <a:avLst/>
          </a:prstGeom>
          <a:solidFill>
            <a:schemeClr val="bg1"/>
          </a:solidFill>
        </p:spPr>
        <p:txBody>
          <a:bodyPr wrap="square" lIns="0" tIns="0" rIns="0" bIns="0" rtlCol="0">
            <a:spAutoFit/>
          </a:bodyPr>
          <a:lstStyle/>
          <a:p>
            <a:pPr algn="r"/>
            <a:r>
              <a:rPr lang="en-US" sz="1400" dirty="0">
                <a:latin typeface="Meiryo" panose="020B0604030504040204" pitchFamily="34" charset="-128"/>
                <a:ea typeface="Meiryo" panose="020B0604030504040204" pitchFamily="34" charset="-128"/>
              </a:rPr>
              <a:t>{i11}</a:t>
            </a:r>
          </a:p>
        </p:txBody>
      </p:sp>
      <p:sp>
        <p:nvSpPr>
          <p:cNvPr id="15" name="TextBox 14">
            <a:extLst>
              <a:ext uri="{FF2B5EF4-FFF2-40B4-BE49-F238E27FC236}">
                <a16:creationId xmlns:a16="http://schemas.microsoft.com/office/drawing/2014/main" id="{5D0CED87-BBBA-4914-A60B-CA7418BB70BD}"/>
              </a:ext>
            </a:extLst>
          </p:cNvPr>
          <p:cNvSpPr txBox="1"/>
          <p:nvPr/>
        </p:nvSpPr>
        <p:spPr>
          <a:xfrm>
            <a:off x="3926982" y="3629910"/>
            <a:ext cx="336793" cy="430887"/>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{j11}</a:t>
            </a:r>
          </a:p>
        </p:txBody>
      </p:sp>
      <p:sp>
        <p:nvSpPr>
          <p:cNvPr id="16" name="TextBox 15">
            <a:extLst>
              <a:ext uri="{FF2B5EF4-FFF2-40B4-BE49-F238E27FC236}">
                <a16:creationId xmlns:a16="http://schemas.microsoft.com/office/drawing/2014/main" id="{DA11FD16-B088-4207-99D5-65D444FC9EFF}"/>
              </a:ext>
            </a:extLst>
          </p:cNvPr>
          <p:cNvSpPr txBox="1"/>
          <p:nvPr/>
        </p:nvSpPr>
        <p:spPr>
          <a:xfrm>
            <a:off x="3716650" y="3277706"/>
            <a:ext cx="547125"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{k11}</a:t>
            </a:r>
          </a:p>
        </p:txBody>
      </p:sp>
      <p:sp>
        <p:nvSpPr>
          <p:cNvPr id="17" name="TextBox 16">
            <a:extLst>
              <a:ext uri="{FF2B5EF4-FFF2-40B4-BE49-F238E27FC236}">
                <a16:creationId xmlns:a16="http://schemas.microsoft.com/office/drawing/2014/main" id="{397ABC16-C0C0-4375-B4E7-DB7A3920ECB3}"/>
              </a:ext>
            </a:extLst>
          </p:cNvPr>
          <p:cNvSpPr txBox="1"/>
          <p:nvPr/>
        </p:nvSpPr>
        <p:spPr>
          <a:xfrm>
            <a:off x="2921515" y="4654753"/>
            <a:ext cx="480646"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{l11}</a:t>
            </a:r>
          </a:p>
        </p:txBody>
      </p:sp>
      <p:sp>
        <p:nvSpPr>
          <p:cNvPr id="18" name="TextBox 17">
            <a:extLst>
              <a:ext uri="{FF2B5EF4-FFF2-40B4-BE49-F238E27FC236}">
                <a16:creationId xmlns:a16="http://schemas.microsoft.com/office/drawing/2014/main" id="{BD1DDE06-D090-4757-B004-19F7F581141C}"/>
              </a:ext>
            </a:extLst>
          </p:cNvPr>
          <p:cNvSpPr txBox="1"/>
          <p:nvPr/>
        </p:nvSpPr>
        <p:spPr>
          <a:xfrm>
            <a:off x="4282163" y="3737631"/>
            <a:ext cx="645158"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{m11}</a:t>
            </a:r>
          </a:p>
        </p:txBody>
      </p:sp>
    </p:spTree>
    <p:extLst>
      <p:ext uri="{BB962C8B-B14F-4D97-AF65-F5344CB8AC3E}">
        <p14:creationId xmlns:p14="http://schemas.microsoft.com/office/powerpoint/2010/main" val="3403397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1A058A7A-B046-FCF2-3590-5B700C1EEAE7}"/>
              </a:ext>
            </a:extLst>
          </p:cNvPr>
          <p:cNvPicPr>
            <a:picLocks noChangeAspect="1"/>
          </p:cNvPicPr>
          <p:nvPr/>
        </p:nvPicPr>
        <p:blipFill>
          <a:blip r:embed="rId3"/>
          <a:stretch>
            <a:fillRect/>
          </a:stretch>
        </p:blipFill>
        <p:spPr>
          <a:xfrm>
            <a:off x="2244769" y="1192150"/>
            <a:ext cx="3829050" cy="6705600"/>
          </a:xfrm>
          <a:prstGeom prst="rect">
            <a:avLst/>
          </a:prstGeom>
        </p:spPr>
      </p:pic>
      <p:sp>
        <p:nvSpPr>
          <p:cNvPr id="5" name="TextBox 4">
            <a:extLst>
              <a:ext uri="{FF2B5EF4-FFF2-40B4-BE49-F238E27FC236}">
                <a16:creationId xmlns:a16="http://schemas.microsoft.com/office/drawing/2014/main" id="{0279EE57-5C33-4BC4-8DDE-3D6A72F7A78C}"/>
              </a:ext>
            </a:extLst>
          </p:cNvPr>
          <p:cNvSpPr txBox="1"/>
          <p:nvPr/>
        </p:nvSpPr>
        <p:spPr>
          <a:xfrm>
            <a:off x="5042523" y="4346950"/>
            <a:ext cx="623643"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{b12}</a:t>
            </a:r>
          </a:p>
        </p:txBody>
      </p:sp>
      <p:sp>
        <p:nvSpPr>
          <p:cNvPr id="6" name="TextBox 5">
            <a:extLst>
              <a:ext uri="{FF2B5EF4-FFF2-40B4-BE49-F238E27FC236}">
                <a16:creationId xmlns:a16="http://schemas.microsoft.com/office/drawing/2014/main" id="{F53BFE2C-EF6D-47D2-90E1-DB252B6B9FB6}"/>
              </a:ext>
            </a:extLst>
          </p:cNvPr>
          <p:cNvSpPr txBox="1"/>
          <p:nvPr/>
        </p:nvSpPr>
        <p:spPr>
          <a:xfrm>
            <a:off x="3966923" y="6703636"/>
            <a:ext cx="621819"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{e12}</a:t>
            </a:r>
          </a:p>
        </p:txBody>
      </p:sp>
      <p:sp>
        <p:nvSpPr>
          <p:cNvPr id="7" name="TextBox 6">
            <a:extLst>
              <a:ext uri="{FF2B5EF4-FFF2-40B4-BE49-F238E27FC236}">
                <a16:creationId xmlns:a16="http://schemas.microsoft.com/office/drawing/2014/main" id="{536088AB-D381-462D-B774-8A7FE04E0874}"/>
              </a:ext>
            </a:extLst>
          </p:cNvPr>
          <p:cNvSpPr txBox="1"/>
          <p:nvPr/>
        </p:nvSpPr>
        <p:spPr>
          <a:xfrm>
            <a:off x="5174410" y="3410491"/>
            <a:ext cx="623643"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{d12}</a:t>
            </a:r>
          </a:p>
        </p:txBody>
      </p:sp>
      <p:sp>
        <p:nvSpPr>
          <p:cNvPr id="8" name="TextBox 7">
            <a:extLst>
              <a:ext uri="{FF2B5EF4-FFF2-40B4-BE49-F238E27FC236}">
                <a16:creationId xmlns:a16="http://schemas.microsoft.com/office/drawing/2014/main" id="{F0CD54E2-9FDE-4D8F-8965-00CF210D47CF}"/>
              </a:ext>
            </a:extLst>
          </p:cNvPr>
          <p:cNvSpPr txBox="1"/>
          <p:nvPr/>
        </p:nvSpPr>
        <p:spPr>
          <a:xfrm>
            <a:off x="5051848" y="4921478"/>
            <a:ext cx="597617"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{c12}</a:t>
            </a:r>
          </a:p>
        </p:txBody>
      </p:sp>
      <p:sp>
        <p:nvSpPr>
          <p:cNvPr id="9" name="TextBox 8">
            <a:extLst>
              <a:ext uri="{FF2B5EF4-FFF2-40B4-BE49-F238E27FC236}">
                <a16:creationId xmlns:a16="http://schemas.microsoft.com/office/drawing/2014/main" id="{2B6EECA1-E504-4A44-80B0-8F079789C525}"/>
              </a:ext>
            </a:extLst>
          </p:cNvPr>
          <p:cNvSpPr txBox="1"/>
          <p:nvPr/>
        </p:nvSpPr>
        <p:spPr>
          <a:xfrm>
            <a:off x="4465403" y="1440408"/>
            <a:ext cx="623643"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{a12}</a:t>
            </a:r>
          </a:p>
        </p:txBody>
      </p:sp>
      <p:sp>
        <p:nvSpPr>
          <p:cNvPr id="10" name="TextBox 9">
            <a:extLst>
              <a:ext uri="{FF2B5EF4-FFF2-40B4-BE49-F238E27FC236}">
                <a16:creationId xmlns:a16="http://schemas.microsoft.com/office/drawing/2014/main" id="{8CEC439B-1554-425D-9D17-0C024011F94E}"/>
              </a:ext>
            </a:extLst>
          </p:cNvPr>
          <p:cNvSpPr txBox="1"/>
          <p:nvPr/>
        </p:nvSpPr>
        <p:spPr>
          <a:xfrm>
            <a:off x="3466620" y="7208434"/>
            <a:ext cx="1622426" cy="553998"/>
          </a:xfrm>
          <a:prstGeom prst="rect">
            <a:avLst/>
          </a:prstGeom>
          <a:solidFill>
            <a:schemeClr val="bg1"/>
          </a:solidFill>
        </p:spPr>
        <p:txBody>
          <a:bodyPr wrap="square" lIns="0" tIns="91440" rIns="0" bIns="91440" rtlCol="0">
            <a:spAutoFit/>
          </a:bodyPr>
          <a:lstStyle/>
          <a:p>
            <a:r>
              <a:rPr lang="en-US" sz="2400" dirty="0">
                <a:latin typeface="Meiryo" panose="020B0604030504040204" pitchFamily="34" charset="-128"/>
                <a:ea typeface="Meiryo" panose="020B0604030504040204" pitchFamily="34" charset="-128"/>
              </a:rPr>
              <a:t>FIG. {fig}</a:t>
            </a:r>
          </a:p>
        </p:txBody>
      </p:sp>
      <p:sp>
        <p:nvSpPr>
          <p:cNvPr id="11" name="TextBox 10">
            <a:extLst>
              <a:ext uri="{FF2B5EF4-FFF2-40B4-BE49-F238E27FC236}">
                <a16:creationId xmlns:a16="http://schemas.microsoft.com/office/drawing/2014/main" id="{53D917F2-20FB-4765-8E65-5D2238BB2D56}"/>
              </a:ext>
            </a:extLst>
          </p:cNvPr>
          <p:cNvSpPr txBox="1"/>
          <p:nvPr/>
        </p:nvSpPr>
        <p:spPr>
          <a:xfrm>
            <a:off x="5184747" y="3835753"/>
            <a:ext cx="538764"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{f12}</a:t>
            </a:r>
          </a:p>
        </p:txBody>
      </p:sp>
      <p:sp>
        <p:nvSpPr>
          <p:cNvPr id="12" name="TextBox 11">
            <a:extLst>
              <a:ext uri="{FF2B5EF4-FFF2-40B4-BE49-F238E27FC236}">
                <a16:creationId xmlns:a16="http://schemas.microsoft.com/office/drawing/2014/main" id="{A6EFC37D-339F-4680-AE65-35AD07FB0069}"/>
              </a:ext>
            </a:extLst>
          </p:cNvPr>
          <p:cNvSpPr txBox="1"/>
          <p:nvPr/>
        </p:nvSpPr>
        <p:spPr>
          <a:xfrm>
            <a:off x="3216328" y="6813261"/>
            <a:ext cx="553558"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{g12}</a:t>
            </a:r>
          </a:p>
        </p:txBody>
      </p:sp>
      <p:sp>
        <p:nvSpPr>
          <p:cNvPr id="13" name="TextBox 12">
            <a:extLst>
              <a:ext uri="{FF2B5EF4-FFF2-40B4-BE49-F238E27FC236}">
                <a16:creationId xmlns:a16="http://schemas.microsoft.com/office/drawing/2014/main" id="{CD2B7DD5-F4A7-44F6-84AC-89FA353607CF}"/>
              </a:ext>
            </a:extLst>
          </p:cNvPr>
          <p:cNvSpPr txBox="1"/>
          <p:nvPr/>
        </p:nvSpPr>
        <p:spPr>
          <a:xfrm>
            <a:off x="4700194" y="2433858"/>
            <a:ext cx="604050"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{h12}</a:t>
            </a:r>
          </a:p>
        </p:txBody>
      </p:sp>
    </p:spTree>
    <p:extLst>
      <p:ext uri="{BB962C8B-B14F-4D97-AF65-F5344CB8AC3E}">
        <p14:creationId xmlns:p14="http://schemas.microsoft.com/office/powerpoint/2010/main" val="2301922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C771FA-1771-77D5-6935-2675C23284B0}"/>
              </a:ext>
            </a:extLst>
          </p:cNvPr>
          <p:cNvPicPr>
            <a:picLocks noChangeAspect="1"/>
          </p:cNvPicPr>
          <p:nvPr/>
        </p:nvPicPr>
        <p:blipFill rotWithShape="1">
          <a:blip r:embed="rId3"/>
          <a:srcRect l="3007" r="2756"/>
          <a:stretch/>
        </p:blipFill>
        <p:spPr>
          <a:xfrm rot="5400000">
            <a:off x="1293313" y="1107953"/>
            <a:ext cx="5185774" cy="7353988"/>
          </a:xfrm>
          <a:prstGeom prst="rect">
            <a:avLst/>
          </a:prstGeom>
        </p:spPr>
      </p:pic>
    </p:spTree>
    <p:extLst>
      <p:ext uri="{BB962C8B-B14F-4D97-AF65-F5344CB8AC3E}">
        <p14:creationId xmlns:p14="http://schemas.microsoft.com/office/powerpoint/2010/main" val="3619417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F2179E-5B4D-94CF-A855-A41A771FD566}"/>
              </a:ext>
            </a:extLst>
          </p:cNvPr>
          <p:cNvPicPr>
            <a:picLocks noChangeAspect="1"/>
          </p:cNvPicPr>
          <p:nvPr/>
        </p:nvPicPr>
        <p:blipFill>
          <a:blip r:embed="rId3"/>
          <a:stretch>
            <a:fillRect/>
          </a:stretch>
        </p:blipFill>
        <p:spPr>
          <a:xfrm>
            <a:off x="0" y="3141883"/>
            <a:ext cx="7772400" cy="3774634"/>
          </a:xfrm>
          <a:prstGeom prst="rect">
            <a:avLst/>
          </a:prstGeom>
        </p:spPr>
      </p:pic>
    </p:spTree>
    <p:extLst>
      <p:ext uri="{BB962C8B-B14F-4D97-AF65-F5344CB8AC3E}">
        <p14:creationId xmlns:p14="http://schemas.microsoft.com/office/powerpoint/2010/main" val="305068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C4409A-FACA-4A16-943C-D9DC89865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269" y="2470433"/>
            <a:ext cx="6127189" cy="4425544"/>
          </a:xfrm>
          <a:prstGeom prst="rect">
            <a:avLst/>
          </a:prstGeom>
        </p:spPr>
      </p:pic>
      <p:sp>
        <p:nvSpPr>
          <p:cNvPr id="6" name="TextBox 5">
            <a:extLst>
              <a:ext uri="{FF2B5EF4-FFF2-40B4-BE49-F238E27FC236}">
                <a16:creationId xmlns:a16="http://schemas.microsoft.com/office/drawing/2014/main" id="{3ED68961-A1E5-40C9-AC24-1ECA18371047}"/>
              </a:ext>
            </a:extLst>
          </p:cNvPr>
          <p:cNvSpPr txBox="1"/>
          <p:nvPr/>
        </p:nvSpPr>
        <p:spPr>
          <a:xfrm>
            <a:off x="3000215" y="4575068"/>
            <a:ext cx="441325" cy="430887"/>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{b14}</a:t>
            </a:r>
          </a:p>
        </p:txBody>
      </p:sp>
      <p:sp>
        <p:nvSpPr>
          <p:cNvPr id="7" name="TextBox 6">
            <a:extLst>
              <a:ext uri="{FF2B5EF4-FFF2-40B4-BE49-F238E27FC236}">
                <a16:creationId xmlns:a16="http://schemas.microsoft.com/office/drawing/2014/main" id="{7C611119-9178-4E8C-AE9F-ECFB9DAE2A98}"/>
              </a:ext>
            </a:extLst>
          </p:cNvPr>
          <p:cNvSpPr txBox="1"/>
          <p:nvPr/>
        </p:nvSpPr>
        <p:spPr>
          <a:xfrm>
            <a:off x="4860046" y="3952607"/>
            <a:ext cx="512054" cy="430887"/>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{e14}</a:t>
            </a:r>
          </a:p>
        </p:txBody>
      </p:sp>
      <p:sp>
        <p:nvSpPr>
          <p:cNvPr id="8" name="TextBox 7">
            <a:extLst>
              <a:ext uri="{FF2B5EF4-FFF2-40B4-BE49-F238E27FC236}">
                <a16:creationId xmlns:a16="http://schemas.microsoft.com/office/drawing/2014/main" id="{95ECF868-91FC-471F-A5BF-26CBBC407E90}"/>
              </a:ext>
            </a:extLst>
          </p:cNvPr>
          <p:cNvSpPr txBox="1"/>
          <p:nvPr/>
        </p:nvSpPr>
        <p:spPr>
          <a:xfrm>
            <a:off x="3000215" y="5571142"/>
            <a:ext cx="441325" cy="430887"/>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{d14}</a:t>
            </a:r>
          </a:p>
        </p:txBody>
      </p:sp>
      <p:sp>
        <p:nvSpPr>
          <p:cNvPr id="9" name="TextBox 8">
            <a:extLst>
              <a:ext uri="{FF2B5EF4-FFF2-40B4-BE49-F238E27FC236}">
                <a16:creationId xmlns:a16="http://schemas.microsoft.com/office/drawing/2014/main" id="{F45FADE0-DB00-41F8-A86F-846CEBB2559C}"/>
              </a:ext>
            </a:extLst>
          </p:cNvPr>
          <p:cNvSpPr txBox="1"/>
          <p:nvPr/>
        </p:nvSpPr>
        <p:spPr>
          <a:xfrm>
            <a:off x="2965288" y="3622118"/>
            <a:ext cx="466727" cy="430887"/>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{c14}</a:t>
            </a:r>
          </a:p>
        </p:txBody>
      </p:sp>
      <p:sp>
        <p:nvSpPr>
          <p:cNvPr id="10" name="TextBox 9">
            <a:extLst>
              <a:ext uri="{FF2B5EF4-FFF2-40B4-BE49-F238E27FC236}">
                <a16:creationId xmlns:a16="http://schemas.microsoft.com/office/drawing/2014/main" id="{0D356343-101C-4A1E-99C5-AFDD872C5C8B}"/>
              </a:ext>
            </a:extLst>
          </p:cNvPr>
          <p:cNvSpPr txBox="1"/>
          <p:nvPr/>
        </p:nvSpPr>
        <p:spPr>
          <a:xfrm>
            <a:off x="6528746" y="2601765"/>
            <a:ext cx="594770"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{a14}</a:t>
            </a:r>
          </a:p>
        </p:txBody>
      </p:sp>
      <p:sp>
        <p:nvSpPr>
          <p:cNvPr id="11" name="TextBox 10">
            <a:extLst>
              <a:ext uri="{FF2B5EF4-FFF2-40B4-BE49-F238E27FC236}">
                <a16:creationId xmlns:a16="http://schemas.microsoft.com/office/drawing/2014/main" id="{6E7D9836-C6D2-42C6-8859-0826F6726F19}"/>
              </a:ext>
            </a:extLst>
          </p:cNvPr>
          <p:cNvSpPr txBox="1"/>
          <p:nvPr/>
        </p:nvSpPr>
        <p:spPr>
          <a:xfrm>
            <a:off x="3198651" y="6341979"/>
            <a:ext cx="1622426" cy="553998"/>
          </a:xfrm>
          <a:prstGeom prst="rect">
            <a:avLst/>
          </a:prstGeom>
          <a:solidFill>
            <a:schemeClr val="bg1"/>
          </a:solidFill>
        </p:spPr>
        <p:txBody>
          <a:bodyPr wrap="square" lIns="0" tIns="91440" rIns="0" bIns="91440" rtlCol="0">
            <a:spAutoFit/>
          </a:bodyPr>
          <a:lstStyle/>
          <a:p>
            <a:r>
              <a:rPr lang="en-US" sz="2400" dirty="0">
                <a:latin typeface="Meiryo" panose="020B0604030504040204" pitchFamily="34" charset="-128"/>
                <a:ea typeface="Meiryo" panose="020B0604030504040204" pitchFamily="34" charset="-128"/>
              </a:rPr>
              <a:t>FIG. {fig}</a:t>
            </a:r>
          </a:p>
        </p:txBody>
      </p:sp>
      <p:sp>
        <p:nvSpPr>
          <p:cNvPr id="12" name="TextBox 11">
            <a:extLst>
              <a:ext uri="{FF2B5EF4-FFF2-40B4-BE49-F238E27FC236}">
                <a16:creationId xmlns:a16="http://schemas.microsoft.com/office/drawing/2014/main" id="{7E2BE232-DFC0-404C-95DB-4F82C980892C}"/>
              </a:ext>
            </a:extLst>
          </p:cNvPr>
          <p:cNvSpPr txBox="1"/>
          <p:nvPr/>
        </p:nvSpPr>
        <p:spPr>
          <a:xfrm>
            <a:off x="4895410" y="5309014"/>
            <a:ext cx="441325" cy="430887"/>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{f14}</a:t>
            </a:r>
          </a:p>
        </p:txBody>
      </p:sp>
    </p:spTree>
    <p:extLst>
      <p:ext uri="{BB962C8B-B14F-4D97-AF65-F5344CB8AC3E}">
        <p14:creationId xmlns:p14="http://schemas.microsoft.com/office/powerpoint/2010/main" val="3466353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391A6AE-DDC6-1543-ABBA-184517975CA4}"/>
              </a:ext>
            </a:extLst>
          </p:cNvPr>
          <p:cNvPicPr>
            <a:picLocks noChangeAspect="1"/>
          </p:cNvPicPr>
          <p:nvPr/>
        </p:nvPicPr>
        <p:blipFill rotWithShape="1">
          <a:blip r:embed="rId3"/>
          <a:srcRect b="5902"/>
          <a:stretch/>
        </p:blipFill>
        <p:spPr>
          <a:xfrm>
            <a:off x="1936147" y="666658"/>
            <a:ext cx="2060460" cy="8450048"/>
          </a:xfrm>
          <a:prstGeom prst="rect">
            <a:avLst/>
          </a:prstGeom>
        </p:spPr>
      </p:pic>
      <p:sp>
        <p:nvSpPr>
          <p:cNvPr id="4" name="TextBox 3">
            <a:extLst>
              <a:ext uri="{FF2B5EF4-FFF2-40B4-BE49-F238E27FC236}">
                <a16:creationId xmlns:a16="http://schemas.microsoft.com/office/drawing/2014/main" id="{ABABD5AF-FB5E-4E3D-B25B-BF7123D3C1E7}"/>
              </a:ext>
            </a:extLst>
          </p:cNvPr>
          <p:cNvSpPr txBox="1"/>
          <p:nvPr/>
        </p:nvSpPr>
        <p:spPr>
          <a:xfrm>
            <a:off x="3300135" y="1086096"/>
            <a:ext cx="441325" cy="215444"/>
          </a:xfrm>
          <a:prstGeom prst="rect">
            <a:avLst/>
          </a:prstGeom>
          <a:solidFill>
            <a:schemeClr val="bg1"/>
          </a:solidFill>
        </p:spPr>
        <p:txBody>
          <a:bodyPr wrap="square" lIns="0" tIns="0" rIns="0" bIns="0" rtlCol="0">
            <a:spAutoFit/>
          </a:bodyPr>
          <a:lstStyle/>
          <a:p>
            <a:r>
              <a:rPr lang="en-US" sz="1400">
                <a:latin typeface="Meiryo" panose="020B0604030504040204" pitchFamily="34" charset="-128"/>
                <a:ea typeface="Meiryo" panose="020B0604030504040204" pitchFamily="34" charset="-128"/>
              </a:rPr>
              <a:t>{b2}</a:t>
            </a:r>
            <a:endParaRPr lang="en-US" sz="1400" dirty="0">
              <a:latin typeface="Meiryo" panose="020B0604030504040204" pitchFamily="34" charset="-128"/>
              <a:ea typeface="Meiryo" panose="020B0604030504040204" pitchFamily="34" charset="-128"/>
            </a:endParaRPr>
          </a:p>
        </p:txBody>
      </p:sp>
      <p:sp>
        <p:nvSpPr>
          <p:cNvPr id="5" name="TextBox 4">
            <a:extLst>
              <a:ext uri="{FF2B5EF4-FFF2-40B4-BE49-F238E27FC236}">
                <a16:creationId xmlns:a16="http://schemas.microsoft.com/office/drawing/2014/main" id="{2DF4A4DD-BEAB-408A-90DF-63B24DC4AC34}"/>
              </a:ext>
            </a:extLst>
          </p:cNvPr>
          <p:cNvSpPr txBox="1"/>
          <p:nvPr/>
        </p:nvSpPr>
        <p:spPr>
          <a:xfrm>
            <a:off x="3406484" y="6611884"/>
            <a:ext cx="441325" cy="215444"/>
          </a:xfrm>
          <a:prstGeom prst="rect">
            <a:avLst/>
          </a:prstGeom>
          <a:solidFill>
            <a:schemeClr val="bg1"/>
          </a:solidFill>
        </p:spPr>
        <p:txBody>
          <a:bodyPr wrap="square" lIns="0" tIns="0" rIns="0" bIns="0" rtlCol="0">
            <a:spAutoFit/>
          </a:bodyPr>
          <a:lstStyle/>
          <a:p>
            <a:r>
              <a:rPr lang="en-US" sz="1400">
                <a:latin typeface="Meiryo" panose="020B0604030504040204" pitchFamily="34" charset="-128"/>
                <a:ea typeface="Meiryo" panose="020B0604030504040204" pitchFamily="34" charset="-128"/>
              </a:rPr>
              <a:t>{e2}</a:t>
            </a:r>
            <a:endParaRPr lang="en-US" sz="1400" dirty="0">
              <a:latin typeface="Meiryo" panose="020B0604030504040204" pitchFamily="34" charset="-128"/>
              <a:ea typeface="Meiryo" panose="020B0604030504040204" pitchFamily="34" charset="-128"/>
            </a:endParaRPr>
          </a:p>
        </p:txBody>
      </p:sp>
      <p:sp>
        <p:nvSpPr>
          <p:cNvPr id="6" name="TextBox 5">
            <a:extLst>
              <a:ext uri="{FF2B5EF4-FFF2-40B4-BE49-F238E27FC236}">
                <a16:creationId xmlns:a16="http://schemas.microsoft.com/office/drawing/2014/main" id="{F727442A-A405-4987-B793-1A462D35269B}"/>
              </a:ext>
            </a:extLst>
          </p:cNvPr>
          <p:cNvSpPr txBox="1"/>
          <p:nvPr/>
        </p:nvSpPr>
        <p:spPr>
          <a:xfrm>
            <a:off x="3585729" y="5514774"/>
            <a:ext cx="441325" cy="215444"/>
          </a:xfrm>
          <a:prstGeom prst="rect">
            <a:avLst/>
          </a:prstGeom>
          <a:solidFill>
            <a:schemeClr val="bg1"/>
          </a:solidFill>
        </p:spPr>
        <p:txBody>
          <a:bodyPr wrap="square" lIns="0" tIns="0" rIns="0" bIns="0" rtlCol="0">
            <a:spAutoFit/>
          </a:bodyPr>
          <a:lstStyle/>
          <a:p>
            <a:r>
              <a:rPr lang="en-US" sz="1400">
                <a:latin typeface="Meiryo" panose="020B0604030504040204" pitchFamily="34" charset="-128"/>
                <a:ea typeface="Meiryo" panose="020B0604030504040204" pitchFamily="34" charset="-128"/>
              </a:rPr>
              <a:t>{d2}</a:t>
            </a:r>
            <a:endParaRPr lang="en-US" sz="1400" dirty="0">
              <a:latin typeface="Meiryo" panose="020B0604030504040204" pitchFamily="34" charset="-128"/>
              <a:ea typeface="Meiryo" panose="020B0604030504040204" pitchFamily="34" charset="-128"/>
            </a:endParaRPr>
          </a:p>
        </p:txBody>
      </p:sp>
      <p:sp>
        <p:nvSpPr>
          <p:cNvPr id="7" name="TextBox 6">
            <a:extLst>
              <a:ext uri="{FF2B5EF4-FFF2-40B4-BE49-F238E27FC236}">
                <a16:creationId xmlns:a16="http://schemas.microsoft.com/office/drawing/2014/main" id="{84330718-32F5-42B4-BB08-B2E33BE17098}"/>
              </a:ext>
            </a:extLst>
          </p:cNvPr>
          <p:cNvSpPr txBox="1"/>
          <p:nvPr/>
        </p:nvSpPr>
        <p:spPr>
          <a:xfrm>
            <a:off x="2048482" y="5333905"/>
            <a:ext cx="441325" cy="215444"/>
          </a:xfrm>
          <a:prstGeom prst="rect">
            <a:avLst/>
          </a:prstGeom>
          <a:solidFill>
            <a:schemeClr val="bg1"/>
          </a:solidFill>
        </p:spPr>
        <p:txBody>
          <a:bodyPr wrap="square" lIns="0" tIns="0" rIns="0" bIns="0" rtlCol="0">
            <a:spAutoFit/>
          </a:bodyPr>
          <a:lstStyle/>
          <a:p>
            <a:r>
              <a:rPr lang="en-US" sz="1400">
                <a:latin typeface="Meiryo" panose="020B0604030504040204" pitchFamily="34" charset="-128"/>
                <a:ea typeface="Meiryo" panose="020B0604030504040204" pitchFamily="34" charset="-128"/>
              </a:rPr>
              <a:t>{c2}</a:t>
            </a:r>
            <a:endParaRPr lang="en-US" sz="1400" dirty="0">
              <a:latin typeface="Meiryo" panose="020B0604030504040204" pitchFamily="34" charset="-128"/>
              <a:ea typeface="Meiryo" panose="020B0604030504040204" pitchFamily="34" charset="-128"/>
            </a:endParaRPr>
          </a:p>
        </p:txBody>
      </p:sp>
      <p:sp>
        <p:nvSpPr>
          <p:cNvPr id="8" name="TextBox 7">
            <a:extLst>
              <a:ext uri="{FF2B5EF4-FFF2-40B4-BE49-F238E27FC236}">
                <a16:creationId xmlns:a16="http://schemas.microsoft.com/office/drawing/2014/main" id="{F34C7E5A-B002-40A8-8800-440BB069E136}"/>
              </a:ext>
            </a:extLst>
          </p:cNvPr>
          <p:cNvSpPr txBox="1"/>
          <p:nvPr/>
        </p:nvSpPr>
        <p:spPr>
          <a:xfrm>
            <a:off x="1963443" y="739898"/>
            <a:ext cx="441325" cy="215444"/>
          </a:xfrm>
          <a:prstGeom prst="rect">
            <a:avLst/>
          </a:prstGeom>
          <a:solidFill>
            <a:schemeClr val="bg1"/>
          </a:solidFill>
        </p:spPr>
        <p:txBody>
          <a:bodyPr wrap="square" lIns="0" tIns="0" rIns="0" bIns="0" rtlCol="0">
            <a:spAutoFit/>
          </a:bodyPr>
          <a:lstStyle/>
          <a:p>
            <a:r>
              <a:rPr lang="en-US" sz="1400">
                <a:latin typeface="Meiryo" panose="020B0604030504040204" pitchFamily="34" charset="-128"/>
                <a:ea typeface="Meiryo" panose="020B0604030504040204" pitchFamily="34" charset="-128"/>
              </a:rPr>
              <a:t>{a2}</a:t>
            </a:r>
            <a:endParaRPr lang="en-US" sz="1400" dirty="0">
              <a:latin typeface="Meiryo" panose="020B0604030504040204" pitchFamily="34" charset="-128"/>
              <a:ea typeface="Meiryo" panose="020B0604030504040204" pitchFamily="34" charset="-128"/>
            </a:endParaRPr>
          </a:p>
        </p:txBody>
      </p:sp>
      <p:sp>
        <p:nvSpPr>
          <p:cNvPr id="9" name="TextBox 8">
            <a:extLst>
              <a:ext uri="{FF2B5EF4-FFF2-40B4-BE49-F238E27FC236}">
                <a16:creationId xmlns:a16="http://schemas.microsoft.com/office/drawing/2014/main" id="{7A14C7C8-B242-4DCC-9AEF-BDFD50E1E512}"/>
              </a:ext>
            </a:extLst>
          </p:cNvPr>
          <p:cNvSpPr txBox="1"/>
          <p:nvPr/>
        </p:nvSpPr>
        <p:spPr>
          <a:xfrm>
            <a:off x="4529615" y="8466866"/>
            <a:ext cx="1622426" cy="553998"/>
          </a:xfrm>
          <a:prstGeom prst="rect">
            <a:avLst/>
          </a:prstGeom>
          <a:solidFill>
            <a:schemeClr val="bg1"/>
          </a:solidFill>
        </p:spPr>
        <p:txBody>
          <a:bodyPr wrap="square" lIns="0" tIns="91440" rIns="0" bIns="91440" rtlCol="0">
            <a:spAutoFit/>
          </a:bodyPr>
          <a:lstStyle/>
          <a:p>
            <a:r>
              <a:rPr lang="en-US" sz="2400" dirty="0">
                <a:latin typeface="Meiryo" panose="020B0604030504040204" pitchFamily="34" charset="-128"/>
                <a:ea typeface="Meiryo" panose="020B0604030504040204" pitchFamily="34" charset="-128"/>
              </a:rPr>
              <a:t>FIG. {fig}</a:t>
            </a:r>
          </a:p>
        </p:txBody>
      </p:sp>
      <p:sp>
        <p:nvSpPr>
          <p:cNvPr id="10" name="TextBox 9">
            <a:extLst>
              <a:ext uri="{FF2B5EF4-FFF2-40B4-BE49-F238E27FC236}">
                <a16:creationId xmlns:a16="http://schemas.microsoft.com/office/drawing/2014/main" id="{281C89BA-A4E0-4E9D-99ED-20EA673C1126}"/>
              </a:ext>
            </a:extLst>
          </p:cNvPr>
          <p:cNvSpPr txBox="1"/>
          <p:nvPr/>
        </p:nvSpPr>
        <p:spPr>
          <a:xfrm>
            <a:off x="3414668" y="7288444"/>
            <a:ext cx="441325" cy="215444"/>
          </a:xfrm>
          <a:prstGeom prst="rect">
            <a:avLst/>
          </a:prstGeom>
          <a:solidFill>
            <a:schemeClr val="bg1"/>
          </a:solidFill>
        </p:spPr>
        <p:txBody>
          <a:bodyPr wrap="square" lIns="0" tIns="0" rIns="0" bIns="0" rtlCol="0">
            <a:spAutoFit/>
          </a:bodyPr>
          <a:lstStyle/>
          <a:p>
            <a:r>
              <a:rPr lang="en-US" sz="1400">
                <a:latin typeface="Meiryo" panose="020B0604030504040204" pitchFamily="34" charset="-128"/>
                <a:ea typeface="Meiryo" panose="020B0604030504040204" pitchFamily="34" charset="-128"/>
              </a:rPr>
              <a:t>{f2}</a:t>
            </a:r>
            <a:endParaRPr lang="en-US" sz="1400" dirty="0">
              <a:latin typeface="Meiryo" panose="020B0604030504040204" pitchFamily="34" charset="-128"/>
              <a:ea typeface="Meiryo" panose="020B0604030504040204" pitchFamily="34" charset="-128"/>
            </a:endParaRPr>
          </a:p>
        </p:txBody>
      </p:sp>
      <p:sp>
        <p:nvSpPr>
          <p:cNvPr id="12" name="TextBox 11">
            <a:extLst>
              <a:ext uri="{FF2B5EF4-FFF2-40B4-BE49-F238E27FC236}">
                <a16:creationId xmlns:a16="http://schemas.microsoft.com/office/drawing/2014/main" id="{D95834DA-48E3-9F8A-97DD-07B45CA65198}"/>
              </a:ext>
            </a:extLst>
          </p:cNvPr>
          <p:cNvSpPr txBox="1"/>
          <p:nvPr/>
        </p:nvSpPr>
        <p:spPr>
          <a:xfrm>
            <a:off x="3417579" y="4228432"/>
            <a:ext cx="441325" cy="215444"/>
          </a:xfrm>
          <a:prstGeom prst="rect">
            <a:avLst/>
          </a:prstGeom>
          <a:solidFill>
            <a:schemeClr val="bg1"/>
          </a:solidFill>
        </p:spPr>
        <p:txBody>
          <a:bodyPr wrap="square" lIns="0" tIns="0" rIns="0" bIns="0" rtlCol="0">
            <a:spAutoFit/>
          </a:bodyPr>
          <a:lstStyle/>
          <a:p>
            <a:r>
              <a:rPr lang="en-US" sz="1400">
                <a:latin typeface="Meiryo" panose="020B0604030504040204" pitchFamily="34" charset="-128"/>
                <a:ea typeface="Meiryo" panose="020B0604030504040204" pitchFamily="34" charset="-128"/>
              </a:rPr>
              <a:t>{h2}</a:t>
            </a:r>
            <a:endParaRPr lang="en-US" sz="1400" dirty="0">
              <a:latin typeface="Meiryo" panose="020B0604030504040204" pitchFamily="34" charset="-128"/>
              <a:ea typeface="Meiryo" panose="020B0604030504040204" pitchFamily="34" charset="-128"/>
            </a:endParaRPr>
          </a:p>
        </p:txBody>
      </p:sp>
      <p:sp>
        <p:nvSpPr>
          <p:cNvPr id="13" name="TextBox 12">
            <a:extLst>
              <a:ext uri="{FF2B5EF4-FFF2-40B4-BE49-F238E27FC236}">
                <a16:creationId xmlns:a16="http://schemas.microsoft.com/office/drawing/2014/main" id="{59577476-55A2-375B-64FB-67709E7E6D1A}"/>
              </a:ext>
            </a:extLst>
          </p:cNvPr>
          <p:cNvSpPr txBox="1"/>
          <p:nvPr/>
        </p:nvSpPr>
        <p:spPr>
          <a:xfrm>
            <a:off x="3417825" y="8466866"/>
            <a:ext cx="441325" cy="215444"/>
          </a:xfrm>
          <a:prstGeom prst="rect">
            <a:avLst/>
          </a:prstGeom>
          <a:solidFill>
            <a:schemeClr val="bg1"/>
          </a:solidFill>
        </p:spPr>
        <p:txBody>
          <a:bodyPr wrap="square" lIns="0" tIns="0" rIns="0" bIns="0" rtlCol="0">
            <a:spAutoFit/>
          </a:bodyPr>
          <a:lstStyle/>
          <a:p>
            <a:r>
              <a:rPr lang="en-US" sz="1400">
                <a:latin typeface="Meiryo" panose="020B0604030504040204" pitchFamily="34" charset="-128"/>
                <a:ea typeface="Meiryo" panose="020B0604030504040204" pitchFamily="34" charset="-128"/>
              </a:rPr>
              <a:t>{g2}</a:t>
            </a:r>
            <a:endParaRPr lang="en-US" sz="1400" dirty="0">
              <a:latin typeface="Meiryo" panose="020B0604030504040204" pitchFamily="34" charset="-128"/>
              <a:ea typeface="Meiryo" panose="020B0604030504040204" pitchFamily="34" charset="-128"/>
            </a:endParaRPr>
          </a:p>
        </p:txBody>
      </p:sp>
      <p:sp>
        <p:nvSpPr>
          <p:cNvPr id="14" name="TextBox 13">
            <a:extLst>
              <a:ext uri="{FF2B5EF4-FFF2-40B4-BE49-F238E27FC236}">
                <a16:creationId xmlns:a16="http://schemas.microsoft.com/office/drawing/2014/main" id="{A9BFA070-CA89-C7B2-EC9F-E681692109C3}"/>
              </a:ext>
            </a:extLst>
          </p:cNvPr>
          <p:cNvSpPr txBox="1"/>
          <p:nvPr/>
        </p:nvSpPr>
        <p:spPr>
          <a:xfrm>
            <a:off x="3379187" y="2352155"/>
            <a:ext cx="441325" cy="215444"/>
          </a:xfrm>
          <a:prstGeom prst="rect">
            <a:avLst/>
          </a:prstGeom>
          <a:solidFill>
            <a:schemeClr val="bg1"/>
          </a:solidFill>
        </p:spPr>
        <p:txBody>
          <a:bodyPr wrap="square" lIns="0" tIns="0" rIns="0" bIns="0" rtlCol="0">
            <a:spAutoFit/>
          </a:bodyPr>
          <a:lstStyle/>
          <a:p>
            <a:r>
              <a:rPr lang="en-US" sz="1400">
                <a:latin typeface="Meiryo" panose="020B0604030504040204" pitchFamily="34" charset="-128"/>
                <a:ea typeface="Meiryo" panose="020B0604030504040204" pitchFamily="34" charset="-128"/>
              </a:rPr>
              <a:t>{i2}</a:t>
            </a:r>
            <a:endParaRPr lang="en-US" sz="1400" dirty="0">
              <a:latin typeface="Meiryo" panose="020B0604030504040204" pitchFamily="34" charset="-128"/>
              <a:ea typeface="Meiryo" panose="020B0604030504040204" pitchFamily="34" charset="-128"/>
            </a:endParaRPr>
          </a:p>
        </p:txBody>
      </p:sp>
      <p:sp>
        <p:nvSpPr>
          <p:cNvPr id="16" name="TextBox 15">
            <a:extLst>
              <a:ext uri="{FF2B5EF4-FFF2-40B4-BE49-F238E27FC236}">
                <a16:creationId xmlns:a16="http://schemas.microsoft.com/office/drawing/2014/main" id="{F1C1F895-27A9-6385-FCF4-DF8953F143CC}"/>
              </a:ext>
            </a:extLst>
          </p:cNvPr>
          <p:cNvSpPr txBox="1"/>
          <p:nvPr/>
        </p:nvSpPr>
        <p:spPr>
          <a:xfrm>
            <a:off x="3444875" y="4972290"/>
            <a:ext cx="441325" cy="215444"/>
          </a:xfrm>
          <a:prstGeom prst="rect">
            <a:avLst/>
          </a:prstGeom>
          <a:solidFill>
            <a:schemeClr val="bg1"/>
          </a:solidFill>
        </p:spPr>
        <p:txBody>
          <a:bodyPr wrap="square" lIns="0" tIns="0" rIns="0" bIns="0" rtlCol="0">
            <a:spAutoFit/>
          </a:bodyPr>
          <a:lstStyle/>
          <a:p>
            <a:r>
              <a:rPr lang="en-US" sz="1400">
                <a:latin typeface="Meiryo" panose="020B0604030504040204" pitchFamily="34" charset="-128"/>
                <a:ea typeface="Meiryo" panose="020B0604030504040204" pitchFamily="34" charset="-128"/>
              </a:rPr>
              <a:t>{k2}</a:t>
            </a:r>
            <a:endParaRPr lang="en-US" sz="1400" dirty="0">
              <a:latin typeface="Meiryo" panose="020B0604030504040204" pitchFamily="34" charset="-128"/>
              <a:ea typeface="Meiryo" panose="020B0604030504040204" pitchFamily="34" charset="-128"/>
            </a:endParaRPr>
          </a:p>
        </p:txBody>
      </p:sp>
      <p:sp>
        <p:nvSpPr>
          <p:cNvPr id="17" name="TextBox 16">
            <a:extLst>
              <a:ext uri="{FF2B5EF4-FFF2-40B4-BE49-F238E27FC236}">
                <a16:creationId xmlns:a16="http://schemas.microsoft.com/office/drawing/2014/main" id="{53246034-FDE4-34B2-5A83-5781DC067119}"/>
              </a:ext>
            </a:extLst>
          </p:cNvPr>
          <p:cNvSpPr txBox="1"/>
          <p:nvPr/>
        </p:nvSpPr>
        <p:spPr>
          <a:xfrm>
            <a:off x="3383298" y="1526929"/>
            <a:ext cx="441325" cy="215444"/>
          </a:xfrm>
          <a:prstGeom prst="rect">
            <a:avLst/>
          </a:prstGeom>
          <a:solidFill>
            <a:schemeClr val="bg1"/>
          </a:solidFill>
        </p:spPr>
        <p:txBody>
          <a:bodyPr wrap="square" lIns="0" tIns="0" rIns="0" bIns="0" rtlCol="0">
            <a:spAutoFit/>
          </a:bodyPr>
          <a:lstStyle/>
          <a:p>
            <a:r>
              <a:rPr lang="en-US" sz="1400">
                <a:latin typeface="Meiryo" panose="020B0604030504040204" pitchFamily="34" charset="-128"/>
                <a:ea typeface="Meiryo" panose="020B0604030504040204" pitchFamily="34" charset="-128"/>
              </a:rPr>
              <a:t>{j2}</a:t>
            </a:r>
            <a:endParaRPr lang="en-US" sz="1400" dirty="0">
              <a:latin typeface="Meiryo" panose="020B0604030504040204" pitchFamily="34" charset="-128"/>
              <a:ea typeface="Meiryo" panose="020B0604030504040204" pitchFamily="34" charset="-128"/>
            </a:endParaRPr>
          </a:p>
        </p:txBody>
      </p:sp>
      <p:sp>
        <p:nvSpPr>
          <p:cNvPr id="18" name="TextBox 17">
            <a:extLst>
              <a:ext uri="{FF2B5EF4-FFF2-40B4-BE49-F238E27FC236}">
                <a16:creationId xmlns:a16="http://schemas.microsoft.com/office/drawing/2014/main" id="{F17A6253-D631-1A31-4ECC-49A76D9BE212}"/>
              </a:ext>
            </a:extLst>
          </p:cNvPr>
          <p:cNvSpPr txBox="1"/>
          <p:nvPr/>
        </p:nvSpPr>
        <p:spPr>
          <a:xfrm>
            <a:off x="2221890" y="4962878"/>
            <a:ext cx="441325" cy="215444"/>
          </a:xfrm>
          <a:prstGeom prst="rect">
            <a:avLst/>
          </a:prstGeom>
          <a:solidFill>
            <a:schemeClr val="bg1"/>
          </a:solidFill>
        </p:spPr>
        <p:txBody>
          <a:bodyPr wrap="square" lIns="0" tIns="0" rIns="0" bIns="0" rtlCol="0">
            <a:spAutoFit/>
          </a:bodyPr>
          <a:lstStyle/>
          <a:p>
            <a:r>
              <a:rPr lang="en-US" sz="1400">
                <a:latin typeface="Meiryo" panose="020B0604030504040204" pitchFamily="34" charset="-128"/>
                <a:ea typeface="Meiryo" panose="020B0604030504040204" pitchFamily="34" charset="-128"/>
              </a:rPr>
              <a:t>{k2}</a:t>
            </a:r>
            <a:endParaRPr lang="en-US" sz="14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962891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6D3FF3-70C1-0EC1-3C90-D4C52A81DB4F}"/>
              </a:ext>
            </a:extLst>
          </p:cNvPr>
          <p:cNvPicPr>
            <a:picLocks noChangeAspect="1"/>
          </p:cNvPicPr>
          <p:nvPr/>
        </p:nvPicPr>
        <p:blipFill>
          <a:blip r:embed="rId3"/>
          <a:stretch>
            <a:fillRect/>
          </a:stretch>
        </p:blipFill>
        <p:spPr>
          <a:xfrm>
            <a:off x="965711" y="1074380"/>
            <a:ext cx="5027147" cy="7909640"/>
          </a:xfrm>
          <a:prstGeom prst="rect">
            <a:avLst/>
          </a:prstGeom>
        </p:spPr>
      </p:pic>
      <p:sp>
        <p:nvSpPr>
          <p:cNvPr id="7" name="TextBox 6">
            <a:extLst>
              <a:ext uri="{FF2B5EF4-FFF2-40B4-BE49-F238E27FC236}">
                <a16:creationId xmlns:a16="http://schemas.microsoft.com/office/drawing/2014/main" id="{D565CA95-2E29-4040-BD4D-144955B27004}"/>
              </a:ext>
            </a:extLst>
          </p:cNvPr>
          <p:cNvSpPr txBox="1"/>
          <p:nvPr/>
        </p:nvSpPr>
        <p:spPr>
          <a:xfrm rot="16200000">
            <a:off x="2695392" y="6823976"/>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{b3}</a:t>
            </a:r>
          </a:p>
        </p:txBody>
      </p:sp>
      <p:sp>
        <p:nvSpPr>
          <p:cNvPr id="8" name="TextBox 7">
            <a:extLst>
              <a:ext uri="{FF2B5EF4-FFF2-40B4-BE49-F238E27FC236}">
                <a16:creationId xmlns:a16="http://schemas.microsoft.com/office/drawing/2014/main" id="{EEAA1FC8-D50E-4996-BC27-454D7243E473}"/>
              </a:ext>
            </a:extLst>
          </p:cNvPr>
          <p:cNvSpPr txBox="1"/>
          <p:nvPr/>
        </p:nvSpPr>
        <p:spPr>
          <a:xfrm rot="16200000">
            <a:off x="2268699" y="1956553"/>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{e3}</a:t>
            </a:r>
          </a:p>
        </p:txBody>
      </p:sp>
      <p:sp>
        <p:nvSpPr>
          <p:cNvPr id="9" name="TextBox 8">
            <a:extLst>
              <a:ext uri="{FF2B5EF4-FFF2-40B4-BE49-F238E27FC236}">
                <a16:creationId xmlns:a16="http://schemas.microsoft.com/office/drawing/2014/main" id="{7E8C79C5-E2F7-4FB0-A282-504D4A45367D}"/>
              </a:ext>
            </a:extLst>
          </p:cNvPr>
          <p:cNvSpPr txBox="1"/>
          <p:nvPr/>
        </p:nvSpPr>
        <p:spPr>
          <a:xfrm rot="16200000">
            <a:off x="3226957" y="4322920"/>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{d3}</a:t>
            </a:r>
          </a:p>
        </p:txBody>
      </p:sp>
      <p:sp>
        <p:nvSpPr>
          <p:cNvPr id="10" name="TextBox 9">
            <a:extLst>
              <a:ext uri="{FF2B5EF4-FFF2-40B4-BE49-F238E27FC236}">
                <a16:creationId xmlns:a16="http://schemas.microsoft.com/office/drawing/2014/main" id="{5FF8AE36-42C7-42B3-9682-CE6B2E146BA9}"/>
              </a:ext>
            </a:extLst>
          </p:cNvPr>
          <p:cNvSpPr txBox="1"/>
          <p:nvPr/>
        </p:nvSpPr>
        <p:spPr>
          <a:xfrm rot="16200000">
            <a:off x="1558880" y="5016567"/>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{c3}</a:t>
            </a:r>
          </a:p>
        </p:txBody>
      </p:sp>
      <p:sp>
        <p:nvSpPr>
          <p:cNvPr id="11" name="TextBox 10">
            <a:extLst>
              <a:ext uri="{FF2B5EF4-FFF2-40B4-BE49-F238E27FC236}">
                <a16:creationId xmlns:a16="http://schemas.microsoft.com/office/drawing/2014/main" id="{95EF500A-FC82-43FF-8439-5BA509BEE144}"/>
              </a:ext>
            </a:extLst>
          </p:cNvPr>
          <p:cNvSpPr txBox="1"/>
          <p:nvPr/>
        </p:nvSpPr>
        <p:spPr>
          <a:xfrm rot="16200000">
            <a:off x="1158559" y="7693565"/>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{a3}</a:t>
            </a:r>
          </a:p>
        </p:txBody>
      </p:sp>
      <p:sp>
        <p:nvSpPr>
          <p:cNvPr id="12" name="TextBox 11">
            <a:extLst>
              <a:ext uri="{FF2B5EF4-FFF2-40B4-BE49-F238E27FC236}">
                <a16:creationId xmlns:a16="http://schemas.microsoft.com/office/drawing/2014/main" id="{740157CA-F195-4CDF-B253-6D103EB25824}"/>
              </a:ext>
            </a:extLst>
          </p:cNvPr>
          <p:cNvSpPr txBox="1"/>
          <p:nvPr/>
        </p:nvSpPr>
        <p:spPr>
          <a:xfrm rot="16200000">
            <a:off x="4904646" y="4374306"/>
            <a:ext cx="1622426" cy="553998"/>
          </a:xfrm>
          <a:prstGeom prst="rect">
            <a:avLst/>
          </a:prstGeom>
          <a:solidFill>
            <a:schemeClr val="bg1"/>
          </a:solidFill>
        </p:spPr>
        <p:txBody>
          <a:bodyPr wrap="square" lIns="0" tIns="91440" rIns="0" bIns="91440" rtlCol="0">
            <a:spAutoFit/>
          </a:bodyPr>
          <a:lstStyle/>
          <a:p>
            <a:r>
              <a:rPr lang="en-US" sz="2400" dirty="0">
                <a:latin typeface="Meiryo" panose="020B0604030504040204" pitchFamily="34" charset="-128"/>
                <a:ea typeface="Meiryo" panose="020B0604030504040204" pitchFamily="34" charset="-128"/>
              </a:rPr>
              <a:t>FIG. {fig}</a:t>
            </a:r>
          </a:p>
        </p:txBody>
      </p:sp>
      <p:sp>
        <p:nvSpPr>
          <p:cNvPr id="13" name="TextBox 12">
            <a:extLst>
              <a:ext uri="{FF2B5EF4-FFF2-40B4-BE49-F238E27FC236}">
                <a16:creationId xmlns:a16="http://schemas.microsoft.com/office/drawing/2014/main" id="{995D212F-250F-403A-BD3E-3A1FF8B7ACB5}"/>
              </a:ext>
            </a:extLst>
          </p:cNvPr>
          <p:cNvSpPr txBox="1"/>
          <p:nvPr/>
        </p:nvSpPr>
        <p:spPr>
          <a:xfrm rot="16200000">
            <a:off x="2268698" y="7252239"/>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{f3}</a:t>
            </a:r>
          </a:p>
        </p:txBody>
      </p:sp>
      <p:sp>
        <p:nvSpPr>
          <p:cNvPr id="5" name="TextBox 4">
            <a:extLst>
              <a:ext uri="{FF2B5EF4-FFF2-40B4-BE49-F238E27FC236}">
                <a16:creationId xmlns:a16="http://schemas.microsoft.com/office/drawing/2014/main" id="{32E79A20-0B0F-2ED5-7813-4B4EA0E6BA69}"/>
              </a:ext>
            </a:extLst>
          </p:cNvPr>
          <p:cNvSpPr txBox="1"/>
          <p:nvPr/>
        </p:nvSpPr>
        <p:spPr>
          <a:xfrm rot="16200000">
            <a:off x="4799782" y="1709763"/>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{k3}</a:t>
            </a:r>
          </a:p>
        </p:txBody>
      </p:sp>
      <p:sp>
        <p:nvSpPr>
          <p:cNvPr id="6" name="TextBox 5">
            <a:extLst>
              <a:ext uri="{FF2B5EF4-FFF2-40B4-BE49-F238E27FC236}">
                <a16:creationId xmlns:a16="http://schemas.microsoft.com/office/drawing/2014/main" id="{84C8AD89-8488-E1C5-4E9F-BAF5D3C4DE30}"/>
              </a:ext>
            </a:extLst>
          </p:cNvPr>
          <p:cNvSpPr txBox="1"/>
          <p:nvPr/>
        </p:nvSpPr>
        <p:spPr>
          <a:xfrm rot="16200000">
            <a:off x="3430930" y="1660274"/>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{i3}</a:t>
            </a:r>
          </a:p>
        </p:txBody>
      </p:sp>
      <p:sp>
        <p:nvSpPr>
          <p:cNvPr id="14" name="TextBox 13">
            <a:extLst>
              <a:ext uri="{FF2B5EF4-FFF2-40B4-BE49-F238E27FC236}">
                <a16:creationId xmlns:a16="http://schemas.microsoft.com/office/drawing/2014/main" id="{EC50CCE0-BCA9-A6D7-66C8-839EBFD96A6D}"/>
              </a:ext>
            </a:extLst>
          </p:cNvPr>
          <p:cNvSpPr txBox="1"/>
          <p:nvPr/>
        </p:nvSpPr>
        <p:spPr>
          <a:xfrm rot="16200000">
            <a:off x="4584338" y="1097287"/>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{h3}</a:t>
            </a:r>
          </a:p>
        </p:txBody>
      </p:sp>
      <p:sp>
        <p:nvSpPr>
          <p:cNvPr id="15" name="TextBox 14">
            <a:extLst>
              <a:ext uri="{FF2B5EF4-FFF2-40B4-BE49-F238E27FC236}">
                <a16:creationId xmlns:a16="http://schemas.microsoft.com/office/drawing/2014/main" id="{EC5D3524-B227-C9AA-AC05-F083F3A6110F}"/>
              </a:ext>
            </a:extLst>
          </p:cNvPr>
          <p:cNvSpPr txBox="1"/>
          <p:nvPr/>
        </p:nvSpPr>
        <p:spPr>
          <a:xfrm rot="16200000">
            <a:off x="3459817" y="6149664"/>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{g3}</a:t>
            </a:r>
          </a:p>
        </p:txBody>
      </p:sp>
      <p:sp>
        <p:nvSpPr>
          <p:cNvPr id="16" name="TextBox 15">
            <a:extLst>
              <a:ext uri="{FF2B5EF4-FFF2-40B4-BE49-F238E27FC236}">
                <a16:creationId xmlns:a16="http://schemas.microsoft.com/office/drawing/2014/main" id="{3CBE77FD-325A-25C0-0E78-107275D76B93}"/>
              </a:ext>
            </a:extLst>
          </p:cNvPr>
          <p:cNvSpPr txBox="1"/>
          <p:nvPr/>
        </p:nvSpPr>
        <p:spPr>
          <a:xfrm rot="16200000">
            <a:off x="3646373" y="1394594"/>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{j3}</a:t>
            </a:r>
          </a:p>
        </p:txBody>
      </p:sp>
    </p:spTree>
    <p:extLst>
      <p:ext uri="{BB962C8B-B14F-4D97-AF65-F5344CB8AC3E}">
        <p14:creationId xmlns:p14="http://schemas.microsoft.com/office/powerpoint/2010/main" val="2285568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5F2FE0-D1B7-3C4C-347C-35CE9A04CE8A}"/>
              </a:ext>
            </a:extLst>
          </p:cNvPr>
          <p:cNvPicPr>
            <a:picLocks noChangeAspect="1"/>
          </p:cNvPicPr>
          <p:nvPr/>
        </p:nvPicPr>
        <p:blipFill>
          <a:blip r:embed="rId3"/>
          <a:stretch>
            <a:fillRect/>
          </a:stretch>
        </p:blipFill>
        <p:spPr>
          <a:xfrm>
            <a:off x="1176337" y="1004887"/>
            <a:ext cx="5419725" cy="8048625"/>
          </a:xfrm>
          <a:prstGeom prst="rect">
            <a:avLst/>
          </a:prstGeom>
        </p:spPr>
      </p:pic>
      <p:sp>
        <p:nvSpPr>
          <p:cNvPr id="20" name="TextBox 19">
            <a:extLst>
              <a:ext uri="{FF2B5EF4-FFF2-40B4-BE49-F238E27FC236}">
                <a16:creationId xmlns:a16="http://schemas.microsoft.com/office/drawing/2014/main" id="{BC6FD62B-20FF-5D37-33D6-19E1D67DA7AC}"/>
              </a:ext>
            </a:extLst>
          </p:cNvPr>
          <p:cNvSpPr txBox="1"/>
          <p:nvPr/>
        </p:nvSpPr>
        <p:spPr>
          <a:xfrm>
            <a:off x="2373518" y="6307639"/>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{b4}</a:t>
            </a:r>
          </a:p>
        </p:txBody>
      </p:sp>
      <p:sp>
        <p:nvSpPr>
          <p:cNvPr id="21" name="TextBox 20">
            <a:extLst>
              <a:ext uri="{FF2B5EF4-FFF2-40B4-BE49-F238E27FC236}">
                <a16:creationId xmlns:a16="http://schemas.microsoft.com/office/drawing/2014/main" id="{84870883-C2AD-970B-40D7-5744DCCAA748}"/>
              </a:ext>
            </a:extLst>
          </p:cNvPr>
          <p:cNvSpPr txBox="1"/>
          <p:nvPr/>
        </p:nvSpPr>
        <p:spPr>
          <a:xfrm>
            <a:off x="2220593" y="7180722"/>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{e4}</a:t>
            </a:r>
          </a:p>
        </p:txBody>
      </p:sp>
      <p:sp>
        <p:nvSpPr>
          <p:cNvPr id="22" name="TextBox 21">
            <a:extLst>
              <a:ext uri="{FF2B5EF4-FFF2-40B4-BE49-F238E27FC236}">
                <a16:creationId xmlns:a16="http://schemas.microsoft.com/office/drawing/2014/main" id="{6AEB827F-7551-B5EF-7D25-4303651DD38D}"/>
              </a:ext>
            </a:extLst>
          </p:cNvPr>
          <p:cNvSpPr txBox="1"/>
          <p:nvPr/>
        </p:nvSpPr>
        <p:spPr>
          <a:xfrm>
            <a:off x="2398211" y="4665191"/>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{d4}</a:t>
            </a:r>
          </a:p>
        </p:txBody>
      </p:sp>
      <p:sp>
        <p:nvSpPr>
          <p:cNvPr id="23" name="TextBox 22">
            <a:extLst>
              <a:ext uri="{FF2B5EF4-FFF2-40B4-BE49-F238E27FC236}">
                <a16:creationId xmlns:a16="http://schemas.microsoft.com/office/drawing/2014/main" id="{546D98F2-04BC-E49B-4F87-DD0777BEB101}"/>
              </a:ext>
            </a:extLst>
          </p:cNvPr>
          <p:cNvSpPr txBox="1"/>
          <p:nvPr/>
        </p:nvSpPr>
        <p:spPr>
          <a:xfrm>
            <a:off x="4880087" y="3361413"/>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{c4}</a:t>
            </a:r>
          </a:p>
        </p:txBody>
      </p:sp>
      <p:sp>
        <p:nvSpPr>
          <p:cNvPr id="24" name="TextBox 23">
            <a:extLst>
              <a:ext uri="{FF2B5EF4-FFF2-40B4-BE49-F238E27FC236}">
                <a16:creationId xmlns:a16="http://schemas.microsoft.com/office/drawing/2014/main" id="{39C69268-883B-A011-FFAD-45149E03C007}"/>
              </a:ext>
            </a:extLst>
          </p:cNvPr>
          <p:cNvSpPr txBox="1"/>
          <p:nvPr/>
        </p:nvSpPr>
        <p:spPr>
          <a:xfrm>
            <a:off x="2411274" y="1870899"/>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{a4}</a:t>
            </a:r>
          </a:p>
        </p:txBody>
      </p:sp>
      <p:sp>
        <p:nvSpPr>
          <p:cNvPr id="25" name="TextBox 24">
            <a:extLst>
              <a:ext uri="{FF2B5EF4-FFF2-40B4-BE49-F238E27FC236}">
                <a16:creationId xmlns:a16="http://schemas.microsoft.com/office/drawing/2014/main" id="{B9E7B95F-D3EE-B4B4-E6F0-00289B893170}"/>
              </a:ext>
            </a:extLst>
          </p:cNvPr>
          <p:cNvSpPr txBox="1"/>
          <p:nvPr/>
        </p:nvSpPr>
        <p:spPr>
          <a:xfrm>
            <a:off x="3685923" y="8417347"/>
            <a:ext cx="1622426" cy="553998"/>
          </a:xfrm>
          <a:prstGeom prst="rect">
            <a:avLst/>
          </a:prstGeom>
          <a:solidFill>
            <a:schemeClr val="bg1"/>
          </a:solidFill>
        </p:spPr>
        <p:txBody>
          <a:bodyPr wrap="square" lIns="0" tIns="91440" rIns="0" bIns="91440" rtlCol="0">
            <a:spAutoFit/>
          </a:bodyPr>
          <a:lstStyle/>
          <a:p>
            <a:r>
              <a:rPr lang="en-US" sz="2400" dirty="0">
                <a:latin typeface="Meiryo" panose="020B0604030504040204" pitchFamily="34" charset="-128"/>
                <a:ea typeface="Meiryo" panose="020B0604030504040204" pitchFamily="34" charset="-128"/>
              </a:rPr>
              <a:t>FIG. {fig}</a:t>
            </a:r>
          </a:p>
        </p:txBody>
      </p:sp>
      <p:sp>
        <p:nvSpPr>
          <p:cNvPr id="26" name="TextBox 25">
            <a:extLst>
              <a:ext uri="{FF2B5EF4-FFF2-40B4-BE49-F238E27FC236}">
                <a16:creationId xmlns:a16="http://schemas.microsoft.com/office/drawing/2014/main" id="{68CCE136-8AB2-54F1-84BD-4F5276C870C7}"/>
              </a:ext>
            </a:extLst>
          </p:cNvPr>
          <p:cNvSpPr txBox="1"/>
          <p:nvPr/>
        </p:nvSpPr>
        <p:spPr>
          <a:xfrm>
            <a:off x="2341096" y="7785561"/>
            <a:ext cx="441325" cy="215444"/>
          </a:xfrm>
          <a:prstGeom prst="rect">
            <a:avLst/>
          </a:prstGeom>
          <a:solidFill>
            <a:schemeClr val="bg1"/>
          </a:solidFill>
        </p:spPr>
        <p:txBody>
          <a:bodyPr wrap="square" lIns="0" tIns="0" rIns="0" bIns="0" rtlCol="0">
            <a:spAutoFit/>
          </a:bodyPr>
          <a:lstStyle/>
          <a:p>
            <a:pPr algn="r"/>
            <a:r>
              <a:rPr lang="en-US" sz="1400" dirty="0">
                <a:latin typeface="Meiryo" panose="020B0604030504040204" pitchFamily="34" charset="-128"/>
                <a:ea typeface="Meiryo" panose="020B0604030504040204" pitchFamily="34" charset="-128"/>
              </a:rPr>
              <a:t>{f4}</a:t>
            </a:r>
          </a:p>
        </p:txBody>
      </p:sp>
      <p:sp>
        <p:nvSpPr>
          <p:cNvPr id="27" name="TextBox 26">
            <a:extLst>
              <a:ext uri="{FF2B5EF4-FFF2-40B4-BE49-F238E27FC236}">
                <a16:creationId xmlns:a16="http://schemas.microsoft.com/office/drawing/2014/main" id="{B8EA0F26-5D68-1255-F249-4B041B885247}"/>
              </a:ext>
            </a:extLst>
          </p:cNvPr>
          <p:cNvSpPr txBox="1"/>
          <p:nvPr/>
        </p:nvSpPr>
        <p:spPr>
          <a:xfrm>
            <a:off x="4063748" y="4590332"/>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{h4}</a:t>
            </a:r>
          </a:p>
        </p:txBody>
      </p:sp>
      <p:sp>
        <p:nvSpPr>
          <p:cNvPr id="28" name="TextBox 27">
            <a:extLst>
              <a:ext uri="{FF2B5EF4-FFF2-40B4-BE49-F238E27FC236}">
                <a16:creationId xmlns:a16="http://schemas.microsoft.com/office/drawing/2014/main" id="{5ED38990-6208-FFD3-FE10-D470357BA837}"/>
              </a:ext>
            </a:extLst>
          </p:cNvPr>
          <p:cNvSpPr txBox="1"/>
          <p:nvPr/>
        </p:nvSpPr>
        <p:spPr>
          <a:xfrm>
            <a:off x="4055811" y="4981765"/>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{g4}</a:t>
            </a:r>
          </a:p>
        </p:txBody>
      </p:sp>
      <p:sp>
        <p:nvSpPr>
          <p:cNvPr id="29" name="TextBox 28">
            <a:extLst>
              <a:ext uri="{FF2B5EF4-FFF2-40B4-BE49-F238E27FC236}">
                <a16:creationId xmlns:a16="http://schemas.microsoft.com/office/drawing/2014/main" id="{10EC45EC-FA9E-B167-80E2-D894527BE7ED}"/>
              </a:ext>
            </a:extLst>
          </p:cNvPr>
          <p:cNvSpPr txBox="1"/>
          <p:nvPr/>
        </p:nvSpPr>
        <p:spPr>
          <a:xfrm>
            <a:off x="3873136" y="7219911"/>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{i4}</a:t>
            </a:r>
          </a:p>
        </p:txBody>
      </p:sp>
      <p:sp>
        <p:nvSpPr>
          <p:cNvPr id="30" name="TextBox 29">
            <a:extLst>
              <a:ext uri="{FF2B5EF4-FFF2-40B4-BE49-F238E27FC236}">
                <a16:creationId xmlns:a16="http://schemas.microsoft.com/office/drawing/2014/main" id="{C6DF5265-62E5-9C08-8D4C-A7C714D4655B}"/>
              </a:ext>
            </a:extLst>
          </p:cNvPr>
          <p:cNvSpPr txBox="1"/>
          <p:nvPr/>
        </p:nvSpPr>
        <p:spPr>
          <a:xfrm>
            <a:off x="4276473" y="3237848"/>
            <a:ext cx="534852"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{m4}</a:t>
            </a:r>
          </a:p>
        </p:txBody>
      </p:sp>
      <p:sp>
        <p:nvSpPr>
          <p:cNvPr id="31" name="TextBox 30">
            <a:extLst>
              <a:ext uri="{FF2B5EF4-FFF2-40B4-BE49-F238E27FC236}">
                <a16:creationId xmlns:a16="http://schemas.microsoft.com/office/drawing/2014/main" id="{5C29F378-B791-A508-5D79-78B64E979A63}"/>
              </a:ext>
            </a:extLst>
          </p:cNvPr>
          <p:cNvSpPr txBox="1"/>
          <p:nvPr/>
        </p:nvSpPr>
        <p:spPr>
          <a:xfrm>
            <a:off x="3873135" y="7422292"/>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{j4}</a:t>
            </a:r>
          </a:p>
        </p:txBody>
      </p:sp>
      <p:sp>
        <p:nvSpPr>
          <p:cNvPr id="32" name="TextBox 31">
            <a:extLst>
              <a:ext uri="{FF2B5EF4-FFF2-40B4-BE49-F238E27FC236}">
                <a16:creationId xmlns:a16="http://schemas.microsoft.com/office/drawing/2014/main" id="{54222AA1-1F0A-D4E4-79A1-93B0CD6AAC34}"/>
              </a:ext>
            </a:extLst>
          </p:cNvPr>
          <p:cNvSpPr txBox="1"/>
          <p:nvPr/>
        </p:nvSpPr>
        <p:spPr>
          <a:xfrm>
            <a:off x="3886199" y="7624673"/>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{k4}</a:t>
            </a:r>
          </a:p>
        </p:txBody>
      </p:sp>
      <p:sp>
        <p:nvSpPr>
          <p:cNvPr id="33" name="TextBox 32">
            <a:extLst>
              <a:ext uri="{FF2B5EF4-FFF2-40B4-BE49-F238E27FC236}">
                <a16:creationId xmlns:a16="http://schemas.microsoft.com/office/drawing/2014/main" id="{9E168D09-1B0B-6D1C-E25B-5CAA0BA12F80}"/>
              </a:ext>
            </a:extLst>
          </p:cNvPr>
          <p:cNvSpPr txBox="1"/>
          <p:nvPr/>
        </p:nvSpPr>
        <p:spPr>
          <a:xfrm>
            <a:off x="3886199" y="7017530"/>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{l4}</a:t>
            </a:r>
          </a:p>
        </p:txBody>
      </p:sp>
      <p:sp>
        <p:nvSpPr>
          <p:cNvPr id="34" name="TextBox 33">
            <a:extLst>
              <a:ext uri="{FF2B5EF4-FFF2-40B4-BE49-F238E27FC236}">
                <a16:creationId xmlns:a16="http://schemas.microsoft.com/office/drawing/2014/main" id="{D99883B7-8932-99F0-D2A1-9F6CE047AAB3}"/>
              </a:ext>
            </a:extLst>
          </p:cNvPr>
          <p:cNvSpPr txBox="1"/>
          <p:nvPr/>
        </p:nvSpPr>
        <p:spPr>
          <a:xfrm>
            <a:off x="5852725" y="4069516"/>
            <a:ext cx="534852"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{n4}</a:t>
            </a:r>
          </a:p>
        </p:txBody>
      </p:sp>
      <p:sp>
        <p:nvSpPr>
          <p:cNvPr id="35" name="TextBox 34">
            <a:extLst>
              <a:ext uri="{FF2B5EF4-FFF2-40B4-BE49-F238E27FC236}">
                <a16:creationId xmlns:a16="http://schemas.microsoft.com/office/drawing/2014/main" id="{95CC62A5-941B-B1BE-6627-9631286D8654}"/>
              </a:ext>
            </a:extLst>
          </p:cNvPr>
          <p:cNvSpPr txBox="1"/>
          <p:nvPr/>
        </p:nvSpPr>
        <p:spPr>
          <a:xfrm>
            <a:off x="4301397" y="3582213"/>
            <a:ext cx="534852"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{o4}</a:t>
            </a:r>
          </a:p>
        </p:txBody>
      </p:sp>
    </p:spTree>
    <p:extLst>
      <p:ext uri="{BB962C8B-B14F-4D97-AF65-F5344CB8AC3E}">
        <p14:creationId xmlns:p14="http://schemas.microsoft.com/office/powerpoint/2010/main" val="3816269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E4CBFC-F9B8-CA9B-95B8-ED5ADFB3AF31}"/>
              </a:ext>
            </a:extLst>
          </p:cNvPr>
          <p:cNvPicPr>
            <a:picLocks noChangeAspect="1"/>
          </p:cNvPicPr>
          <p:nvPr/>
        </p:nvPicPr>
        <p:blipFill>
          <a:blip r:embed="rId3"/>
          <a:stretch>
            <a:fillRect/>
          </a:stretch>
        </p:blipFill>
        <p:spPr>
          <a:xfrm rot="5400000">
            <a:off x="1170197" y="1042414"/>
            <a:ext cx="5685780" cy="7192056"/>
          </a:xfrm>
          <a:prstGeom prst="rect">
            <a:avLst/>
          </a:prstGeom>
        </p:spPr>
      </p:pic>
      <p:sp>
        <p:nvSpPr>
          <p:cNvPr id="5" name="TextBox 4">
            <a:extLst>
              <a:ext uri="{FF2B5EF4-FFF2-40B4-BE49-F238E27FC236}">
                <a16:creationId xmlns:a16="http://schemas.microsoft.com/office/drawing/2014/main" id="{F69A270A-20BE-4276-9075-0DF561FEA8FC}"/>
              </a:ext>
            </a:extLst>
          </p:cNvPr>
          <p:cNvSpPr txBox="1"/>
          <p:nvPr/>
        </p:nvSpPr>
        <p:spPr>
          <a:xfrm>
            <a:off x="3487890" y="4942205"/>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{b5}</a:t>
            </a:r>
          </a:p>
        </p:txBody>
      </p:sp>
      <p:sp>
        <p:nvSpPr>
          <p:cNvPr id="6" name="TextBox 5">
            <a:extLst>
              <a:ext uri="{FF2B5EF4-FFF2-40B4-BE49-F238E27FC236}">
                <a16:creationId xmlns:a16="http://schemas.microsoft.com/office/drawing/2014/main" id="{611B109A-82A0-4A69-8185-A238550BE2B1}"/>
              </a:ext>
            </a:extLst>
          </p:cNvPr>
          <p:cNvSpPr txBox="1"/>
          <p:nvPr/>
        </p:nvSpPr>
        <p:spPr>
          <a:xfrm>
            <a:off x="5832857" y="4866907"/>
            <a:ext cx="441325"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{e5}</a:t>
            </a:r>
          </a:p>
        </p:txBody>
      </p:sp>
      <p:sp>
        <p:nvSpPr>
          <p:cNvPr id="7" name="TextBox 6">
            <a:extLst>
              <a:ext uri="{FF2B5EF4-FFF2-40B4-BE49-F238E27FC236}">
                <a16:creationId xmlns:a16="http://schemas.microsoft.com/office/drawing/2014/main" id="{15ADB308-67B6-4A99-8101-7DB5C8E5B6F4}"/>
              </a:ext>
            </a:extLst>
          </p:cNvPr>
          <p:cNvSpPr txBox="1"/>
          <p:nvPr/>
        </p:nvSpPr>
        <p:spPr>
          <a:xfrm>
            <a:off x="4916127" y="4475358"/>
            <a:ext cx="441325"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{d5}</a:t>
            </a:r>
          </a:p>
        </p:txBody>
      </p:sp>
      <p:sp>
        <p:nvSpPr>
          <p:cNvPr id="8" name="TextBox 7">
            <a:extLst>
              <a:ext uri="{FF2B5EF4-FFF2-40B4-BE49-F238E27FC236}">
                <a16:creationId xmlns:a16="http://schemas.microsoft.com/office/drawing/2014/main" id="{5424508C-FBF0-4ABF-A57E-3A75DD6E7D01}"/>
              </a:ext>
            </a:extLst>
          </p:cNvPr>
          <p:cNvSpPr txBox="1"/>
          <p:nvPr/>
        </p:nvSpPr>
        <p:spPr>
          <a:xfrm>
            <a:off x="3792424" y="4598312"/>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{c5}</a:t>
            </a:r>
          </a:p>
        </p:txBody>
      </p:sp>
      <p:sp>
        <p:nvSpPr>
          <p:cNvPr id="9" name="TextBox 8">
            <a:extLst>
              <a:ext uri="{FF2B5EF4-FFF2-40B4-BE49-F238E27FC236}">
                <a16:creationId xmlns:a16="http://schemas.microsoft.com/office/drawing/2014/main" id="{F042214C-689F-402C-9CC5-72021380C8DE}"/>
              </a:ext>
            </a:extLst>
          </p:cNvPr>
          <p:cNvSpPr txBox="1"/>
          <p:nvPr/>
        </p:nvSpPr>
        <p:spPr>
          <a:xfrm>
            <a:off x="4540557" y="2385219"/>
            <a:ext cx="441325"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{a5}</a:t>
            </a:r>
          </a:p>
        </p:txBody>
      </p:sp>
      <p:sp>
        <p:nvSpPr>
          <p:cNvPr id="10" name="TextBox 9">
            <a:extLst>
              <a:ext uri="{FF2B5EF4-FFF2-40B4-BE49-F238E27FC236}">
                <a16:creationId xmlns:a16="http://schemas.microsoft.com/office/drawing/2014/main" id="{A0E11D68-CBC5-44C0-9F11-0A615475F0C2}"/>
              </a:ext>
            </a:extLst>
          </p:cNvPr>
          <p:cNvSpPr txBox="1"/>
          <p:nvPr/>
        </p:nvSpPr>
        <p:spPr>
          <a:xfrm>
            <a:off x="3616455" y="6662025"/>
            <a:ext cx="1622426" cy="553998"/>
          </a:xfrm>
          <a:prstGeom prst="rect">
            <a:avLst/>
          </a:prstGeom>
          <a:solidFill>
            <a:schemeClr val="bg1"/>
          </a:solidFill>
        </p:spPr>
        <p:txBody>
          <a:bodyPr wrap="square" lIns="0" tIns="91440" rIns="0" bIns="91440" rtlCol="0">
            <a:spAutoFit/>
          </a:bodyPr>
          <a:lstStyle/>
          <a:p>
            <a:r>
              <a:rPr lang="en-US" sz="2400" dirty="0">
                <a:latin typeface="Meiryo" panose="020B0604030504040204" pitchFamily="34" charset="-128"/>
                <a:ea typeface="Meiryo" panose="020B0604030504040204" pitchFamily="34" charset="-128"/>
              </a:rPr>
              <a:t>FIG. {fig}</a:t>
            </a:r>
          </a:p>
        </p:txBody>
      </p:sp>
      <p:sp>
        <p:nvSpPr>
          <p:cNvPr id="11" name="TextBox 10">
            <a:extLst>
              <a:ext uri="{FF2B5EF4-FFF2-40B4-BE49-F238E27FC236}">
                <a16:creationId xmlns:a16="http://schemas.microsoft.com/office/drawing/2014/main" id="{FB9086F5-123A-4208-9152-3DD36683CBDA}"/>
              </a:ext>
            </a:extLst>
          </p:cNvPr>
          <p:cNvSpPr txBox="1"/>
          <p:nvPr/>
        </p:nvSpPr>
        <p:spPr>
          <a:xfrm>
            <a:off x="6169678" y="6089562"/>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{f5}</a:t>
            </a:r>
          </a:p>
        </p:txBody>
      </p:sp>
      <p:sp>
        <p:nvSpPr>
          <p:cNvPr id="12" name="TextBox 11">
            <a:extLst>
              <a:ext uri="{FF2B5EF4-FFF2-40B4-BE49-F238E27FC236}">
                <a16:creationId xmlns:a16="http://schemas.microsoft.com/office/drawing/2014/main" id="{809C74C2-6CFA-4B81-A23F-F2286D8AFC5D}"/>
              </a:ext>
            </a:extLst>
          </p:cNvPr>
          <p:cNvSpPr txBox="1"/>
          <p:nvPr/>
        </p:nvSpPr>
        <p:spPr>
          <a:xfrm>
            <a:off x="5546879" y="6366355"/>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{g5}</a:t>
            </a:r>
          </a:p>
        </p:txBody>
      </p:sp>
      <p:sp>
        <p:nvSpPr>
          <p:cNvPr id="13" name="TextBox 12">
            <a:extLst>
              <a:ext uri="{FF2B5EF4-FFF2-40B4-BE49-F238E27FC236}">
                <a16:creationId xmlns:a16="http://schemas.microsoft.com/office/drawing/2014/main" id="{9596B546-C260-4EE0-8E20-09B573B48E31}"/>
              </a:ext>
            </a:extLst>
          </p:cNvPr>
          <p:cNvSpPr txBox="1"/>
          <p:nvPr/>
        </p:nvSpPr>
        <p:spPr>
          <a:xfrm>
            <a:off x="5092491" y="5340983"/>
            <a:ext cx="441325"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{h5}</a:t>
            </a:r>
          </a:p>
        </p:txBody>
      </p:sp>
      <p:sp>
        <p:nvSpPr>
          <p:cNvPr id="14" name="TextBox 13">
            <a:extLst>
              <a:ext uri="{FF2B5EF4-FFF2-40B4-BE49-F238E27FC236}">
                <a16:creationId xmlns:a16="http://schemas.microsoft.com/office/drawing/2014/main" id="{D652BD70-5655-48A2-A743-5ED8D824C861}"/>
              </a:ext>
            </a:extLst>
          </p:cNvPr>
          <p:cNvSpPr txBox="1"/>
          <p:nvPr/>
        </p:nvSpPr>
        <p:spPr>
          <a:xfrm>
            <a:off x="4812249" y="6150911"/>
            <a:ext cx="441325"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{i5}</a:t>
            </a:r>
          </a:p>
        </p:txBody>
      </p:sp>
      <p:sp>
        <p:nvSpPr>
          <p:cNvPr id="15" name="TextBox 14">
            <a:extLst>
              <a:ext uri="{FF2B5EF4-FFF2-40B4-BE49-F238E27FC236}">
                <a16:creationId xmlns:a16="http://schemas.microsoft.com/office/drawing/2014/main" id="{BBBE8B19-4021-49AE-8E4D-B70ACEB2DC54}"/>
              </a:ext>
            </a:extLst>
          </p:cNvPr>
          <p:cNvSpPr txBox="1"/>
          <p:nvPr/>
        </p:nvSpPr>
        <p:spPr>
          <a:xfrm>
            <a:off x="5715289" y="5341074"/>
            <a:ext cx="441325"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{j5}</a:t>
            </a:r>
          </a:p>
        </p:txBody>
      </p:sp>
      <p:sp>
        <p:nvSpPr>
          <p:cNvPr id="16" name="TextBox 15">
            <a:extLst>
              <a:ext uri="{FF2B5EF4-FFF2-40B4-BE49-F238E27FC236}">
                <a16:creationId xmlns:a16="http://schemas.microsoft.com/office/drawing/2014/main" id="{A61693A4-69FC-4256-A37E-CFE969DBFAF8}"/>
              </a:ext>
            </a:extLst>
          </p:cNvPr>
          <p:cNvSpPr txBox="1"/>
          <p:nvPr/>
        </p:nvSpPr>
        <p:spPr>
          <a:xfrm>
            <a:off x="6558751" y="5303820"/>
            <a:ext cx="441325"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{k5}</a:t>
            </a:r>
          </a:p>
        </p:txBody>
      </p:sp>
      <p:sp>
        <p:nvSpPr>
          <p:cNvPr id="17" name="TextBox 16">
            <a:extLst>
              <a:ext uri="{FF2B5EF4-FFF2-40B4-BE49-F238E27FC236}">
                <a16:creationId xmlns:a16="http://schemas.microsoft.com/office/drawing/2014/main" id="{EC3FD67A-65FB-4FE5-BDF3-8E16D703A6DC}"/>
              </a:ext>
            </a:extLst>
          </p:cNvPr>
          <p:cNvSpPr txBox="1"/>
          <p:nvPr/>
        </p:nvSpPr>
        <p:spPr>
          <a:xfrm>
            <a:off x="2037483" y="2385219"/>
            <a:ext cx="441325"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{l5}</a:t>
            </a:r>
          </a:p>
        </p:txBody>
      </p:sp>
      <p:sp>
        <p:nvSpPr>
          <p:cNvPr id="18" name="TextBox 17">
            <a:extLst>
              <a:ext uri="{FF2B5EF4-FFF2-40B4-BE49-F238E27FC236}">
                <a16:creationId xmlns:a16="http://schemas.microsoft.com/office/drawing/2014/main" id="{DE9A91E2-E41B-424A-B5FE-FF07550FEED3}"/>
              </a:ext>
            </a:extLst>
          </p:cNvPr>
          <p:cNvSpPr txBox="1"/>
          <p:nvPr/>
        </p:nvSpPr>
        <p:spPr>
          <a:xfrm>
            <a:off x="1636570" y="2948761"/>
            <a:ext cx="511181"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{m5}</a:t>
            </a:r>
          </a:p>
        </p:txBody>
      </p:sp>
      <p:sp>
        <p:nvSpPr>
          <p:cNvPr id="33" name="TextBox 32">
            <a:extLst>
              <a:ext uri="{FF2B5EF4-FFF2-40B4-BE49-F238E27FC236}">
                <a16:creationId xmlns:a16="http://schemas.microsoft.com/office/drawing/2014/main" id="{796648EE-8500-EB39-4CDB-41C7E6D1DD04}"/>
              </a:ext>
            </a:extLst>
          </p:cNvPr>
          <p:cNvSpPr txBox="1"/>
          <p:nvPr/>
        </p:nvSpPr>
        <p:spPr>
          <a:xfrm>
            <a:off x="4235966" y="5269245"/>
            <a:ext cx="441325"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{k5}</a:t>
            </a:r>
          </a:p>
        </p:txBody>
      </p:sp>
      <p:sp>
        <p:nvSpPr>
          <p:cNvPr id="34" name="TextBox 33">
            <a:extLst>
              <a:ext uri="{FF2B5EF4-FFF2-40B4-BE49-F238E27FC236}">
                <a16:creationId xmlns:a16="http://schemas.microsoft.com/office/drawing/2014/main" id="{E9113D7D-D96B-E01E-58E4-606ED6049605}"/>
              </a:ext>
            </a:extLst>
          </p:cNvPr>
          <p:cNvSpPr txBox="1"/>
          <p:nvPr/>
        </p:nvSpPr>
        <p:spPr>
          <a:xfrm>
            <a:off x="613313" y="2793621"/>
            <a:ext cx="511181"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{n5}</a:t>
            </a:r>
          </a:p>
        </p:txBody>
      </p:sp>
      <p:sp>
        <p:nvSpPr>
          <p:cNvPr id="35" name="TextBox 34">
            <a:extLst>
              <a:ext uri="{FF2B5EF4-FFF2-40B4-BE49-F238E27FC236}">
                <a16:creationId xmlns:a16="http://schemas.microsoft.com/office/drawing/2014/main" id="{C808A9D8-22F3-A359-E990-6AD55FC8B568}"/>
              </a:ext>
            </a:extLst>
          </p:cNvPr>
          <p:cNvSpPr txBox="1"/>
          <p:nvPr/>
        </p:nvSpPr>
        <p:spPr>
          <a:xfrm>
            <a:off x="3757495" y="3097636"/>
            <a:ext cx="511181"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{o5}</a:t>
            </a:r>
          </a:p>
        </p:txBody>
      </p:sp>
      <p:sp>
        <p:nvSpPr>
          <p:cNvPr id="36" name="TextBox 35">
            <a:extLst>
              <a:ext uri="{FF2B5EF4-FFF2-40B4-BE49-F238E27FC236}">
                <a16:creationId xmlns:a16="http://schemas.microsoft.com/office/drawing/2014/main" id="{AFB3FF3A-C766-1411-84C9-C0E2F6B684C1}"/>
              </a:ext>
            </a:extLst>
          </p:cNvPr>
          <p:cNvSpPr txBox="1"/>
          <p:nvPr/>
        </p:nvSpPr>
        <p:spPr>
          <a:xfrm>
            <a:off x="1880757" y="4690652"/>
            <a:ext cx="511181" cy="215444"/>
          </a:xfrm>
          <a:prstGeom prst="rect">
            <a:avLst/>
          </a:prstGeom>
          <a:solidFill>
            <a:schemeClr val="bg1"/>
          </a:solidFill>
        </p:spPr>
        <p:txBody>
          <a:bodyPr wrap="square" lIns="0" tIns="0" rIns="0" bIns="0" rtlCol="0">
            <a:spAutoFit/>
          </a:bodyPr>
          <a:lstStyle/>
          <a:p>
            <a:pPr algn="r"/>
            <a:r>
              <a:rPr lang="en-US" sz="1400" dirty="0">
                <a:latin typeface="Meiryo" panose="020B0604030504040204" pitchFamily="34" charset="-128"/>
                <a:ea typeface="Meiryo" panose="020B0604030504040204" pitchFamily="34" charset="-128"/>
              </a:rPr>
              <a:t>{p5}</a:t>
            </a:r>
          </a:p>
        </p:txBody>
      </p:sp>
    </p:spTree>
    <p:extLst>
      <p:ext uri="{BB962C8B-B14F-4D97-AF65-F5344CB8AC3E}">
        <p14:creationId xmlns:p14="http://schemas.microsoft.com/office/powerpoint/2010/main" val="1485846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16BB32-BE01-245D-F872-61C364D4DF84}"/>
              </a:ext>
            </a:extLst>
          </p:cNvPr>
          <p:cNvPicPr>
            <a:picLocks noChangeAspect="1"/>
          </p:cNvPicPr>
          <p:nvPr/>
        </p:nvPicPr>
        <p:blipFill>
          <a:blip r:embed="rId3"/>
          <a:stretch>
            <a:fillRect/>
          </a:stretch>
        </p:blipFill>
        <p:spPr>
          <a:xfrm>
            <a:off x="1580606" y="446191"/>
            <a:ext cx="4549259" cy="8731802"/>
          </a:xfrm>
          <a:prstGeom prst="rect">
            <a:avLst/>
          </a:prstGeom>
        </p:spPr>
      </p:pic>
      <p:sp>
        <p:nvSpPr>
          <p:cNvPr id="5" name="TextBox 4">
            <a:extLst>
              <a:ext uri="{FF2B5EF4-FFF2-40B4-BE49-F238E27FC236}">
                <a16:creationId xmlns:a16="http://schemas.microsoft.com/office/drawing/2014/main" id="{97231823-1EC2-4F80-8102-8014FFA97615}"/>
              </a:ext>
            </a:extLst>
          </p:cNvPr>
          <p:cNvSpPr txBox="1"/>
          <p:nvPr/>
        </p:nvSpPr>
        <p:spPr>
          <a:xfrm>
            <a:off x="1873209" y="2555839"/>
            <a:ext cx="441325" cy="215444"/>
          </a:xfrm>
          <a:prstGeom prst="rect">
            <a:avLst/>
          </a:prstGeom>
          <a:solidFill>
            <a:schemeClr val="bg1"/>
          </a:solidFill>
        </p:spPr>
        <p:txBody>
          <a:bodyPr wrap="square" lIns="0" tIns="0" rIns="0" bIns="0" rtlCol="0">
            <a:spAutoFit/>
          </a:bodyPr>
          <a:lstStyle/>
          <a:p>
            <a:pPr algn="r"/>
            <a:r>
              <a:rPr lang="en-US" sz="1400" dirty="0">
                <a:latin typeface="Meiryo" panose="020B0604030504040204" pitchFamily="34" charset="-128"/>
                <a:ea typeface="Meiryo" panose="020B0604030504040204" pitchFamily="34" charset="-128"/>
              </a:rPr>
              <a:t>{b6}</a:t>
            </a:r>
          </a:p>
        </p:txBody>
      </p:sp>
      <p:sp>
        <p:nvSpPr>
          <p:cNvPr id="6" name="TextBox 5">
            <a:extLst>
              <a:ext uri="{FF2B5EF4-FFF2-40B4-BE49-F238E27FC236}">
                <a16:creationId xmlns:a16="http://schemas.microsoft.com/office/drawing/2014/main" id="{EE4C1F23-DB49-4F14-8963-4668C7B334C1}"/>
              </a:ext>
            </a:extLst>
          </p:cNvPr>
          <p:cNvSpPr txBox="1"/>
          <p:nvPr/>
        </p:nvSpPr>
        <p:spPr>
          <a:xfrm>
            <a:off x="4781913" y="6235520"/>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{e6}</a:t>
            </a:r>
          </a:p>
        </p:txBody>
      </p:sp>
      <p:sp>
        <p:nvSpPr>
          <p:cNvPr id="7" name="TextBox 6">
            <a:extLst>
              <a:ext uri="{FF2B5EF4-FFF2-40B4-BE49-F238E27FC236}">
                <a16:creationId xmlns:a16="http://schemas.microsoft.com/office/drawing/2014/main" id="{9F9E1156-BA7F-4FA1-9E3E-9BF122E8376B}"/>
              </a:ext>
            </a:extLst>
          </p:cNvPr>
          <p:cNvSpPr txBox="1"/>
          <p:nvPr/>
        </p:nvSpPr>
        <p:spPr>
          <a:xfrm>
            <a:off x="4570357" y="5056335"/>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{d6}</a:t>
            </a:r>
          </a:p>
        </p:txBody>
      </p:sp>
      <p:sp>
        <p:nvSpPr>
          <p:cNvPr id="8" name="TextBox 7">
            <a:extLst>
              <a:ext uri="{FF2B5EF4-FFF2-40B4-BE49-F238E27FC236}">
                <a16:creationId xmlns:a16="http://schemas.microsoft.com/office/drawing/2014/main" id="{687C77B3-3EF7-4A8F-81CF-CF52E9672E52}"/>
              </a:ext>
            </a:extLst>
          </p:cNvPr>
          <p:cNvSpPr txBox="1"/>
          <p:nvPr/>
        </p:nvSpPr>
        <p:spPr>
          <a:xfrm>
            <a:off x="5072002" y="5383512"/>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{c6}</a:t>
            </a:r>
          </a:p>
        </p:txBody>
      </p:sp>
      <p:sp>
        <p:nvSpPr>
          <p:cNvPr id="9" name="TextBox 8">
            <a:extLst>
              <a:ext uri="{FF2B5EF4-FFF2-40B4-BE49-F238E27FC236}">
                <a16:creationId xmlns:a16="http://schemas.microsoft.com/office/drawing/2014/main" id="{26420C58-CC49-4FE4-930B-DB37C33557D2}"/>
              </a:ext>
            </a:extLst>
          </p:cNvPr>
          <p:cNvSpPr txBox="1"/>
          <p:nvPr/>
        </p:nvSpPr>
        <p:spPr>
          <a:xfrm>
            <a:off x="1834021" y="6083397"/>
            <a:ext cx="441325" cy="215444"/>
          </a:xfrm>
          <a:prstGeom prst="rect">
            <a:avLst/>
          </a:prstGeom>
          <a:solidFill>
            <a:schemeClr val="bg1"/>
          </a:solidFill>
        </p:spPr>
        <p:txBody>
          <a:bodyPr wrap="square" lIns="0" tIns="0" rIns="0" bIns="0" rtlCol="0">
            <a:spAutoFit/>
          </a:bodyPr>
          <a:lstStyle/>
          <a:p>
            <a:pPr algn="r"/>
            <a:r>
              <a:rPr lang="en-US" sz="1400" dirty="0">
                <a:latin typeface="Meiryo" panose="020B0604030504040204" pitchFamily="34" charset="-128"/>
                <a:ea typeface="Meiryo" panose="020B0604030504040204" pitchFamily="34" charset="-128"/>
              </a:rPr>
              <a:t>{a6}</a:t>
            </a:r>
          </a:p>
        </p:txBody>
      </p:sp>
      <p:sp>
        <p:nvSpPr>
          <p:cNvPr id="10" name="TextBox 9">
            <a:extLst>
              <a:ext uri="{FF2B5EF4-FFF2-40B4-BE49-F238E27FC236}">
                <a16:creationId xmlns:a16="http://schemas.microsoft.com/office/drawing/2014/main" id="{EF1063BC-B85E-4044-A906-34A347540679}"/>
              </a:ext>
            </a:extLst>
          </p:cNvPr>
          <p:cNvSpPr txBox="1"/>
          <p:nvPr/>
        </p:nvSpPr>
        <p:spPr>
          <a:xfrm>
            <a:off x="5124255" y="8594810"/>
            <a:ext cx="1622426" cy="553998"/>
          </a:xfrm>
          <a:prstGeom prst="rect">
            <a:avLst/>
          </a:prstGeom>
          <a:solidFill>
            <a:schemeClr val="bg1"/>
          </a:solidFill>
        </p:spPr>
        <p:txBody>
          <a:bodyPr wrap="square" lIns="0" tIns="91440" rIns="0" bIns="91440" rtlCol="0">
            <a:spAutoFit/>
          </a:bodyPr>
          <a:lstStyle/>
          <a:p>
            <a:r>
              <a:rPr lang="en-US" sz="2400" dirty="0">
                <a:latin typeface="Meiryo" panose="020B0604030504040204" pitchFamily="34" charset="-128"/>
                <a:ea typeface="Meiryo" panose="020B0604030504040204" pitchFamily="34" charset="-128"/>
              </a:rPr>
              <a:t>FIG. {fig}</a:t>
            </a:r>
          </a:p>
        </p:txBody>
      </p:sp>
      <p:sp>
        <p:nvSpPr>
          <p:cNvPr id="11" name="TextBox 10">
            <a:extLst>
              <a:ext uri="{FF2B5EF4-FFF2-40B4-BE49-F238E27FC236}">
                <a16:creationId xmlns:a16="http://schemas.microsoft.com/office/drawing/2014/main" id="{D949E66D-EFA0-4C23-977A-EAF108E444D3}"/>
              </a:ext>
            </a:extLst>
          </p:cNvPr>
          <p:cNvSpPr txBox="1"/>
          <p:nvPr/>
        </p:nvSpPr>
        <p:spPr>
          <a:xfrm>
            <a:off x="2719063" y="8289355"/>
            <a:ext cx="441325"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{f6}</a:t>
            </a:r>
          </a:p>
        </p:txBody>
      </p:sp>
      <p:sp>
        <p:nvSpPr>
          <p:cNvPr id="12" name="TextBox 11">
            <a:extLst>
              <a:ext uri="{FF2B5EF4-FFF2-40B4-BE49-F238E27FC236}">
                <a16:creationId xmlns:a16="http://schemas.microsoft.com/office/drawing/2014/main" id="{CB7CC706-22B4-4373-83EC-538E479B0760}"/>
              </a:ext>
            </a:extLst>
          </p:cNvPr>
          <p:cNvSpPr txBox="1"/>
          <p:nvPr/>
        </p:nvSpPr>
        <p:spPr>
          <a:xfrm>
            <a:off x="4701014" y="8366303"/>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{g6}</a:t>
            </a:r>
          </a:p>
        </p:txBody>
      </p:sp>
      <p:sp>
        <p:nvSpPr>
          <p:cNvPr id="13" name="TextBox 12">
            <a:extLst>
              <a:ext uri="{FF2B5EF4-FFF2-40B4-BE49-F238E27FC236}">
                <a16:creationId xmlns:a16="http://schemas.microsoft.com/office/drawing/2014/main" id="{807E1BDF-2542-4B0B-BB38-808AA4A2121F}"/>
              </a:ext>
            </a:extLst>
          </p:cNvPr>
          <p:cNvSpPr txBox="1"/>
          <p:nvPr/>
        </p:nvSpPr>
        <p:spPr>
          <a:xfrm>
            <a:off x="3678600" y="7121669"/>
            <a:ext cx="441325"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{h6}</a:t>
            </a:r>
          </a:p>
        </p:txBody>
      </p:sp>
      <p:sp>
        <p:nvSpPr>
          <p:cNvPr id="14" name="TextBox 13">
            <a:extLst>
              <a:ext uri="{FF2B5EF4-FFF2-40B4-BE49-F238E27FC236}">
                <a16:creationId xmlns:a16="http://schemas.microsoft.com/office/drawing/2014/main" id="{4E75934F-23FB-48A7-9888-06C0A0028F23}"/>
              </a:ext>
            </a:extLst>
          </p:cNvPr>
          <p:cNvSpPr txBox="1"/>
          <p:nvPr/>
        </p:nvSpPr>
        <p:spPr>
          <a:xfrm>
            <a:off x="4706235" y="8075795"/>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{i6}</a:t>
            </a:r>
          </a:p>
        </p:txBody>
      </p:sp>
      <p:sp>
        <p:nvSpPr>
          <p:cNvPr id="15" name="TextBox 14">
            <a:extLst>
              <a:ext uri="{FF2B5EF4-FFF2-40B4-BE49-F238E27FC236}">
                <a16:creationId xmlns:a16="http://schemas.microsoft.com/office/drawing/2014/main" id="{5881AC57-95BF-450D-83DE-3FF34BA8D743}"/>
              </a:ext>
            </a:extLst>
          </p:cNvPr>
          <p:cNvSpPr txBox="1"/>
          <p:nvPr/>
        </p:nvSpPr>
        <p:spPr>
          <a:xfrm>
            <a:off x="1989368" y="7402188"/>
            <a:ext cx="441325" cy="215444"/>
          </a:xfrm>
          <a:prstGeom prst="rect">
            <a:avLst/>
          </a:prstGeom>
          <a:solidFill>
            <a:schemeClr val="bg1"/>
          </a:solidFill>
        </p:spPr>
        <p:txBody>
          <a:bodyPr wrap="square" lIns="0" tIns="0" rIns="0" bIns="0" rtlCol="0">
            <a:spAutoFit/>
          </a:bodyPr>
          <a:lstStyle/>
          <a:p>
            <a:pPr algn="r"/>
            <a:r>
              <a:rPr lang="en-US" sz="1400" dirty="0">
                <a:latin typeface="Meiryo" panose="020B0604030504040204" pitchFamily="34" charset="-128"/>
                <a:ea typeface="Meiryo" panose="020B0604030504040204" pitchFamily="34" charset="-128"/>
              </a:rPr>
              <a:t>{j6}</a:t>
            </a:r>
          </a:p>
        </p:txBody>
      </p:sp>
      <p:sp>
        <p:nvSpPr>
          <p:cNvPr id="16" name="TextBox 15">
            <a:extLst>
              <a:ext uri="{FF2B5EF4-FFF2-40B4-BE49-F238E27FC236}">
                <a16:creationId xmlns:a16="http://schemas.microsoft.com/office/drawing/2014/main" id="{3BAE9BA7-8FDB-4651-A495-666CACE2C794}"/>
              </a:ext>
            </a:extLst>
          </p:cNvPr>
          <p:cNvSpPr txBox="1"/>
          <p:nvPr/>
        </p:nvSpPr>
        <p:spPr>
          <a:xfrm>
            <a:off x="5394343" y="7565380"/>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{k6}</a:t>
            </a:r>
          </a:p>
        </p:txBody>
      </p:sp>
      <p:sp>
        <p:nvSpPr>
          <p:cNvPr id="17" name="TextBox 16">
            <a:extLst>
              <a:ext uri="{FF2B5EF4-FFF2-40B4-BE49-F238E27FC236}">
                <a16:creationId xmlns:a16="http://schemas.microsoft.com/office/drawing/2014/main" id="{F8A7B137-EA51-4543-80C1-56D191E5CB87}"/>
              </a:ext>
            </a:extLst>
          </p:cNvPr>
          <p:cNvSpPr txBox="1"/>
          <p:nvPr/>
        </p:nvSpPr>
        <p:spPr>
          <a:xfrm>
            <a:off x="4550791" y="7404145"/>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{l6}</a:t>
            </a:r>
          </a:p>
        </p:txBody>
      </p:sp>
      <p:sp>
        <p:nvSpPr>
          <p:cNvPr id="18" name="TextBox 17">
            <a:extLst>
              <a:ext uri="{FF2B5EF4-FFF2-40B4-BE49-F238E27FC236}">
                <a16:creationId xmlns:a16="http://schemas.microsoft.com/office/drawing/2014/main" id="{A973E404-52C9-4659-9FC0-8C1F009EFE6E}"/>
              </a:ext>
            </a:extLst>
          </p:cNvPr>
          <p:cNvSpPr txBox="1"/>
          <p:nvPr/>
        </p:nvSpPr>
        <p:spPr>
          <a:xfrm>
            <a:off x="2409351" y="8537252"/>
            <a:ext cx="511181"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{m6}</a:t>
            </a:r>
          </a:p>
        </p:txBody>
      </p:sp>
      <p:sp>
        <p:nvSpPr>
          <p:cNvPr id="20" name="TextBox 19">
            <a:extLst>
              <a:ext uri="{FF2B5EF4-FFF2-40B4-BE49-F238E27FC236}">
                <a16:creationId xmlns:a16="http://schemas.microsoft.com/office/drawing/2014/main" id="{E9150E50-1D3E-C699-8787-8682F0E7B565}"/>
              </a:ext>
            </a:extLst>
          </p:cNvPr>
          <p:cNvSpPr txBox="1"/>
          <p:nvPr/>
        </p:nvSpPr>
        <p:spPr>
          <a:xfrm>
            <a:off x="2567908" y="6670101"/>
            <a:ext cx="441325" cy="215444"/>
          </a:xfrm>
          <a:prstGeom prst="rect">
            <a:avLst/>
          </a:prstGeom>
          <a:solidFill>
            <a:schemeClr val="bg1"/>
          </a:solidFill>
        </p:spPr>
        <p:txBody>
          <a:bodyPr wrap="square" lIns="0" tIns="0" rIns="0" bIns="0" rtlCol="0">
            <a:spAutoFit/>
          </a:bodyPr>
          <a:lstStyle/>
          <a:p>
            <a:pPr algn="r"/>
            <a:r>
              <a:rPr lang="en-US" sz="1400" dirty="0">
                <a:latin typeface="Meiryo" panose="020B0604030504040204" pitchFamily="34" charset="-128"/>
                <a:ea typeface="Meiryo" panose="020B0604030504040204" pitchFamily="34" charset="-128"/>
              </a:rPr>
              <a:t>{l6}</a:t>
            </a:r>
          </a:p>
        </p:txBody>
      </p:sp>
    </p:spTree>
    <p:extLst>
      <p:ext uri="{BB962C8B-B14F-4D97-AF65-F5344CB8AC3E}">
        <p14:creationId xmlns:p14="http://schemas.microsoft.com/office/powerpoint/2010/main" val="2257143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1F4F69-8AA2-0712-C82D-1CDEFBF415A6}"/>
              </a:ext>
            </a:extLst>
          </p:cNvPr>
          <p:cNvPicPr>
            <a:picLocks noChangeAspect="1"/>
          </p:cNvPicPr>
          <p:nvPr/>
        </p:nvPicPr>
        <p:blipFill>
          <a:blip r:embed="rId3"/>
          <a:stretch>
            <a:fillRect/>
          </a:stretch>
        </p:blipFill>
        <p:spPr>
          <a:xfrm>
            <a:off x="1489167" y="446792"/>
            <a:ext cx="4554446" cy="8706733"/>
          </a:xfrm>
          <a:prstGeom prst="rect">
            <a:avLst/>
          </a:prstGeom>
        </p:spPr>
      </p:pic>
      <p:sp>
        <p:nvSpPr>
          <p:cNvPr id="5" name="TextBox 4">
            <a:extLst>
              <a:ext uri="{FF2B5EF4-FFF2-40B4-BE49-F238E27FC236}">
                <a16:creationId xmlns:a16="http://schemas.microsoft.com/office/drawing/2014/main" id="{13D7E52D-D214-4579-A868-CA825461D77F}"/>
              </a:ext>
            </a:extLst>
          </p:cNvPr>
          <p:cNvSpPr txBox="1"/>
          <p:nvPr/>
        </p:nvSpPr>
        <p:spPr>
          <a:xfrm>
            <a:off x="4809454" y="3403581"/>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{b7}</a:t>
            </a:r>
          </a:p>
        </p:txBody>
      </p:sp>
      <p:sp>
        <p:nvSpPr>
          <p:cNvPr id="6" name="TextBox 5">
            <a:extLst>
              <a:ext uri="{FF2B5EF4-FFF2-40B4-BE49-F238E27FC236}">
                <a16:creationId xmlns:a16="http://schemas.microsoft.com/office/drawing/2014/main" id="{FA5C9643-3451-4662-94E4-01EE65BABB9B}"/>
              </a:ext>
            </a:extLst>
          </p:cNvPr>
          <p:cNvSpPr txBox="1"/>
          <p:nvPr/>
        </p:nvSpPr>
        <p:spPr>
          <a:xfrm>
            <a:off x="2019500" y="1392320"/>
            <a:ext cx="441325"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{e7}</a:t>
            </a:r>
          </a:p>
        </p:txBody>
      </p:sp>
      <p:sp>
        <p:nvSpPr>
          <p:cNvPr id="7" name="TextBox 6">
            <a:extLst>
              <a:ext uri="{FF2B5EF4-FFF2-40B4-BE49-F238E27FC236}">
                <a16:creationId xmlns:a16="http://schemas.microsoft.com/office/drawing/2014/main" id="{6E12DE7B-FCB7-4F38-AC37-B54C1FC656B0}"/>
              </a:ext>
            </a:extLst>
          </p:cNvPr>
          <p:cNvSpPr txBox="1"/>
          <p:nvPr/>
        </p:nvSpPr>
        <p:spPr>
          <a:xfrm>
            <a:off x="2131927" y="3958539"/>
            <a:ext cx="441325"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{d7}</a:t>
            </a:r>
          </a:p>
        </p:txBody>
      </p:sp>
      <p:sp>
        <p:nvSpPr>
          <p:cNvPr id="8" name="TextBox 7">
            <a:extLst>
              <a:ext uri="{FF2B5EF4-FFF2-40B4-BE49-F238E27FC236}">
                <a16:creationId xmlns:a16="http://schemas.microsoft.com/office/drawing/2014/main" id="{A918D7D2-B0DB-4F7D-99CC-F910D1BFDCB1}"/>
              </a:ext>
            </a:extLst>
          </p:cNvPr>
          <p:cNvSpPr txBox="1"/>
          <p:nvPr/>
        </p:nvSpPr>
        <p:spPr>
          <a:xfrm>
            <a:off x="4766159" y="4014009"/>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{c7}</a:t>
            </a:r>
          </a:p>
        </p:txBody>
      </p:sp>
      <p:sp>
        <p:nvSpPr>
          <p:cNvPr id="9" name="TextBox 8">
            <a:extLst>
              <a:ext uri="{FF2B5EF4-FFF2-40B4-BE49-F238E27FC236}">
                <a16:creationId xmlns:a16="http://schemas.microsoft.com/office/drawing/2014/main" id="{CCB5F253-028F-495B-8658-5FC55299DD50}"/>
              </a:ext>
            </a:extLst>
          </p:cNvPr>
          <p:cNvSpPr txBox="1"/>
          <p:nvPr/>
        </p:nvSpPr>
        <p:spPr>
          <a:xfrm>
            <a:off x="5294074" y="663305"/>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{a7}</a:t>
            </a:r>
          </a:p>
        </p:txBody>
      </p:sp>
      <p:sp>
        <p:nvSpPr>
          <p:cNvPr id="10" name="TextBox 9">
            <a:extLst>
              <a:ext uri="{FF2B5EF4-FFF2-40B4-BE49-F238E27FC236}">
                <a16:creationId xmlns:a16="http://schemas.microsoft.com/office/drawing/2014/main" id="{3C124C93-95F0-475F-BE8A-8D429D6E0265}"/>
              </a:ext>
            </a:extLst>
          </p:cNvPr>
          <p:cNvSpPr txBox="1"/>
          <p:nvPr/>
        </p:nvSpPr>
        <p:spPr>
          <a:xfrm>
            <a:off x="3362165" y="8715058"/>
            <a:ext cx="1622426" cy="553998"/>
          </a:xfrm>
          <a:prstGeom prst="rect">
            <a:avLst/>
          </a:prstGeom>
          <a:solidFill>
            <a:schemeClr val="bg1"/>
          </a:solidFill>
        </p:spPr>
        <p:txBody>
          <a:bodyPr wrap="square" lIns="0" tIns="91440" rIns="0" bIns="91440" rtlCol="0">
            <a:spAutoFit/>
          </a:bodyPr>
          <a:lstStyle/>
          <a:p>
            <a:r>
              <a:rPr lang="en-US" sz="2400" dirty="0">
                <a:latin typeface="Meiryo" panose="020B0604030504040204" pitchFamily="34" charset="-128"/>
                <a:ea typeface="Meiryo" panose="020B0604030504040204" pitchFamily="34" charset="-128"/>
              </a:rPr>
              <a:t>FIG. {fig}</a:t>
            </a:r>
          </a:p>
        </p:txBody>
      </p:sp>
      <p:sp>
        <p:nvSpPr>
          <p:cNvPr id="11" name="TextBox 10">
            <a:extLst>
              <a:ext uri="{FF2B5EF4-FFF2-40B4-BE49-F238E27FC236}">
                <a16:creationId xmlns:a16="http://schemas.microsoft.com/office/drawing/2014/main" id="{B5420CF8-0C9C-4EDC-9B16-04FEAFC32D21}"/>
              </a:ext>
            </a:extLst>
          </p:cNvPr>
          <p:cNvSpPr txBox="1"/>
          <p:nvPr/>
        </p:nvSpPr>
        <p:spPr>
          <a:xfrm>
            <a:off x="4601854" y="2856982"/>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{f7}</a:t>
            </a:r>
          </a:p>
        </p:txBody>
      </p:sp>
      <p:sp>
        <p:nvSpPr>
          <p:cNvPr id="12" name="TextBox 11">
            <a:extLst>
              <a:ext uri="{FF2B5EF4-FFF2-40B4-BE49-F238E27FC236}">
                <a16:creationId xmlns:a16="http://schemas.microsoft.com/office/drawing/2014/main" id="{DA5C823F-BC59-49BC-B52C-5DE9E92E3F3D}"/>
              </a:ext>
            </a:extLst>
          </p:cNvPr>
          <p:cNvSpPr txBox="1"/>
          <p:nvPr/>
        </p:nvSpPr>
        <p:spPr>
          <a:xfrm>
            <a:off x="2889088" y="1009836"/>
            <a:ext cx="441325" cy="215444"/>
          </a:xfrm>
          <a:prstGeom prst="rect">
            <a:avLst/>
          </a:prstGeom>
          <a:solidFill>
            <a:schemeClr val="bg1"/>
          </a:solidFill>
        </p:spPr>
        <p:txBody>
          <a:bodyPr wrap="square" lIns="0" tIns="0" rIns="0" bIns="0" rtlCol="0">
            <a:spAutoFit/>
          </a:bodyPr>
          <a:lstStyle/>
          <a:p>
            <a:pPr algn="r"/>
            <a:r>
              <a:rPr lang="en-US" sz="1400" dirty="0">
                <a:latin typeface="Meiryo" panose="020B0604030504040204" pitchFamily="34" charset="-128"/>
                <a:ea typeface="Meiryo" panose="020B0604030504040204" pitchFamily="34" charset="-128"/>
              </a:rPr>
              <a:t>{g7}</a:t>
            </a:r>
          </a:p>
        </p:txBody>
      </p:sp>
      <p:sp>
        <p:nvSpPr>
          <p:cNvPr id="13" name="TextBox 12">
            <a:extLst>
              <a:ext uri="{FF2B5EF4-FFF2-40B4-BE49-F238E27FC236}">
                <a16:creationId xmlns:a16="http://schemas.microsoft.com/office/drawing/2014/main" id="{C878D356-EB78-4B90-A3E6-810F5D9D2B2C}"/>
              </a:ext>
            </a:extLst>
          </p:cNvPr>
          <p:cNvSpPr txBox="1"/>
          <p:nvPr/>
        </p:nvSpPr>
        <p:spPr>
          <a:xfrm>
            <a:off x="5337703" y="1212217"/>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{h7}</a:t>
            </a:r>
          </a:p>
        </p:txBody>
      </p:sp>
      <p:sp>
        <p:nvSpPr>
          <p:cNvPr id="14" name="TextBox 13">
            <a:extLst>
              <a:ext uri="{FF2B5EF4-FFF2-40B4-BE49-F238E27FC236}">
                <a16:creationId xmlns:a16="http://schemas.microsoft.com/office/drawing/2014/main" id="{A18B70CA-25DF-4C55-AC9A-2BCA23A08AF2}"/>
              </a:ext>
            </a:extLst>
          </p:cNvPr>
          <p:cNvSpPr txBox="1"/>
          <p:nvPr/>
        </p:nvSpPr>
        <p:spPr>
          <a:xfrm>
            <a:off x="2694551" y="1277532"/>
            <a:ext cx="441325"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{i7}</a:t>
            </a:r>
          </a:p>
        </p:txBody>
      </p:sp>
      <p:sp>
        <p:nvSpPr>
          <p:cNvPr id="15" name="TextBox 14">
            <a:extLst>
              <a:ext uri="{FF2B5EF4-FFF2-40B4-BE49-F238E27FC236}">
                <a16:creationId xmlns:a16="http://schemas.microsoft.com/office/drawing/2014/main" id="{3E1EEC59-73F8-4374-9F7D-F7F9D6497AB2}"/>
              </a:ext>
            </a:extLst>
          </p:cNvPr>
          <p:cNvSpPr txBox="1"/>
          <p:nvPr/>
        </p:nvSpPr>
        <p:spPr>
          <a:xfrm>
            <a:off x="4724739" y="4615804"/>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{j7}</a:t>
            </a:r>
          </a:p>
        </p:txBody>
      </p:sp>
      <p:sp>
        <p:nvSpPr>
          <p:cNvPr id="17" name="TextBox 16">
            <a:extLst>
              <a:ext uri="{FF2B5EF4-FFF2-40B4-BE49-F238E27FC236}">
                <a16:creationId xmlns:a16="http://schemas.microsoft.com/office/drawing/2014/main" id="{2410800D-F6BC-4AE5-A708-998A0CD1E1EC}"/>
              </a:ext>
            </a:extLst>
          </p:cNvPr>
          <p:cNvSpPr txBox="1"/>
          <p:nvPr/>
        </p:nvSpPr>
        <p:spPr>
          <a:xfrm>
            <a:off x="2227100" y="7868805"/>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{l7}</a:t>
            </a:r>
          </a:p>
        </p:txBody>
      </p:sp>
      <p:sp>
        <p:nvSpPr>
          <p:cNvPr id="22" name="TextBox 21">
            <a:extLst>
              <a:ext uri="{FF2B5EF4-FFF2-40B4-BE49-F238E27FC236}">
                <a16:creationId xmlns:a16="http://schemas.microsoft.com/office/drawing/2014/main" id="{B35FD39B-35F3-4D00-F9A2-2515BDA13687}"/>
              </a:ext>
            </a:extLst>
          </p:cNvPr>
          <p:cNvSpPr txBox="1"/>
          <p:nvPr/>
        </p:nvSpPr>
        <p:spPr>
          <a:xfrm>
            <a:off x="4958465" y="5596657"/>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{j7}</a:t>
            </a:r>
          </a:p>
        </p:txBody>
      </p:sp>
    </p:spTree>
    <p:extLst>
      <p:ext uri="{BB962C8B-B14F-4D97-AF65-F5344CB8AC3E}">
        <p14:creationId xmlns:p14="http://schemas.microsoft.com/office/powerpoint/2010/main" val="3933632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FAF7BC-0246-47ED-A534-7D534549B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861" y="1264595"/>
            <a:ext cx="5549900" cy="5705621"/>
          </a:xfrm>
          <a:prstGeom prst="rect">
            <a:avLst/>
          </a:prstGeom>
        </p:spPr>
      </p:pic>
      <p:sp>
        <p:nvSpPr>
          <p:cNvPr id="5" name="TextBox 4">
            <a:extLst>
              <a:ext uri="{FF2B5EF4-FFF2-40B4-BE49-F238E27FC236}">
                <a16:creationId xmlns:a16="http://schemas.microsoft.com/office/drawing/2014/main" id="{00BEBDAF-95F3-4EA6-84EB-6295D743F926}"/>
              </a:ext>
            </a:extLst>
          </p:cNvPr>
          <p:cNvSpPr txBox="1"/>
          <p:nvPr/>
        </p:nvSpPr>
        <p:spPr>
          <a:xfrm>
            <a:off x="1127913" y="3400657"/>
            <a:ext cx="441325"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{b8}</a:t>
            </a:r>
          </a:p>
        </p:txBody>
      </p:sp>
      <p:sp>
        <p:nvSpPr>
          <p:cNvPr id="6" name="TextBox 5">
            <a:extLst>
              <a:ext uri="{FF2B5EF4-FFF2-40B4-BE49-F238E27FC236}">
                <a16:creationId xmlns:a16="http://schemas.microsoft.com/office/drawing/2014/main" id="{FBC46D7A-C9E1-4824-9FDC-D51D9189CD39}"/>
              </a:ext>
            </a:extLst>
          </p:cNvPr>
          <p:cNvSpPr txBox="1"/>
          <p:nvPr/>
        </p:nvSpPr>
        <p:spPr>
          <a:xfrm>
            <a:off x="3318601" y="2486674"/>
            <a:ext cx="441325"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{e8}</a:t>
            </a:r>
          </a:p>
        </p:txBody>
      </p:sp>
      <p:sp>
        <p:nvSpPr>
          <p:cNvPr id="7" name="TextBox 6">
            <a:extLst>
              <a:ext uri="{FF2B5EF4-FFF2-40B4-BE49-F238E27FC236}">
                <a16:creationId xmlns:a16="http://schemas.microsoft.com/office/drawing/2014/main" id="{FE5CDE4D-F959-4A5B-AE46-3D8FB2E16A8F}"/>
              </a:ext>
            </a:extLst>
          </p:cNvPr>
          <p:cNvSpPr txBox="1"/>
          <p:nvPr/>
        </p:nvSpPr>
        <p:spPr>
          <a:xfrm>
            <a:off x="5011515" y="4012089"/>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{d8}</a:t>
            </a:r>
          </a:p>
        </p:txBody>
      </p:sp>
      <p:sp>
        <p:nvSpPr>
          <p:cNvPr id="8" name="TextBox 7">
            <a:extLst>
              <a:ext uri="{FF2B5EF4-FFF2-40B4-BE49-F238E27FC236}">
                <a16:creationId xmlns:a16="http://schemas.microsoft.com/office/drawing/2014/main" id="{9D86DB2F-1DC2-4DEA-849E-7270AF6D48A7}"/>
              </a:ext>
            </a:extLst>
          </p:cNvPr>
          <p:cNvSpPr txBox="1"/>
          <p:nvPr/>
        </p:nvSpPr>
        <p:spPr>
          <a:xfrm>
            <a:off x="2420128" y="3400657"/>
            <a:ext cx="441325"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{c8}</a:t>
            </a:r>
          </a:p>
        </p:txBody>
      </p:sp>
      <p:sp>
        <p:nvSpPr>
          <p:cNvPr id="9" name="TextBox 8">
            <a:extLst>
              <a:ext uri="{FF2B5EF4-FFF2-40B4-BE49-F238E27FC236}">
                <a16:creationId xmlns:a16="http://schemas.microsoft.com/office/drawing/2014/main" id="{0C7F7A67-1A24-44B4-AC38-4050893BAC50}"/>
              </a:ext>
            </a:extLst>
          </p:cNvPr>
          <p:cNvSpPr txBox="1"/>
          <p:nvPr/>
        </p:nvSpPr>
        <p:spPr>
          <a:xfrm>
            <a:off x="6006156" y="1329184"/>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{a8}</a:t>
            </a:r>
          </a:p>
        </p:txBody>
      </p:sp>
      <p:sp>
        <p:nvSpPr>
          <p:cNvPr id="10" name="TextBox 9">
            <a:extLst>
              <a:ext uri="{FF2B5EF4-FFF2-40B4-BE49-F238E27FC236}">
                <a16:creationId xmlns:a16="http://schemas.microsoft.com/office/drawing/2014/main" id="{5BC58C62-7E17-4920-A756-B6459CDC5440}"/>
              </a:ext>
            </a:extLst>
          </p:cNvPr>
          <p:cNvSpPr txBox="1"/>
          <p:nvPr/>
        </p:nvSpPr>
        <p:spPr>
          <a:xfrm>
            <a:off x="2922587" y="6438442"/>
            <a:ext cx="1622426" cy="553998"/>
          </a:xfrm>
          <a:prstGeom prst="rect">
            <a:avLst/>
          </a:prstGeom>
          <a:solidFill>
            <a:schemeClr val="bg1"/>
          </a:solidFill>
        </p:spPr>
        <p:txBody>
          <a:bodyPr wrap="square" lIns="0" tIns="91440" rIns="0" bIns="91440" rtlCol="0">
            <a:spAutoFit/>
          </a:bodyPr>
          <a:lstStyle/>
          <a:p>
            <a:r>
              <a:rPr lang="en-US" sz="2400" dirty="0">
                <a:latin typeface="Meiryo" panose="020B0604030504040204" pitchFamily="34" charset="-128"/>
                <a:ea typeface="Meiryo" panose="020B0604030504040204" pitchFamily="34" charset="-128"/>
              </a:rPr>
              <a:t>FIG. {fig}</a:t>
            </a:r>
          </a:p>
        </p:txBody>
      </p:sp>
      <p:sp>
        <p:nvSpPr>
          <p:cNvPr id="11" name="TextBox 10">
            <a:extLst>
              <a:ext uri="{FF2B5EF4-FFF2-40B4-BE49-F238E27FC236}">
                <a16:creationId xmlns:a16="http://schemas.microsoft.com/office/drawing/2014/main" id="{B37A2927-A1A2-44C0-9234-989468C7F351}"/>
              </a:ext>
            </a:extLst>
          </p:cNvPr>
          <p:cNvSpPr txBox="1"/>
          <p:nvPr/>
        </p:nvSpPr>
        <p:spPr>
          <a:xfrm>
            <a:off x="5891057" y="3731774"/>
            <a:ext cx="441325"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{f8}</a:t>
            </a:r>
          </a:p>
        </p:txBody>
      </p:sp>
      <p:sp>
        <p:nvSpPr>
          <p:cNvPr id="12" name="TextBox 11">
            <a:extLst>
              <a:ext uri="{FF2B5EF4-FFF2-40B4-BE49-F238E27FC236}">
                <a16:creationId xmlns:a16="http://schemas.microsoft.com/office/drawing/2014/main" id="{86D37527-6F2E-4CEC-9AB2-733432F3D40D}"/>
              </a:ext>
            </a:extLst>
          </p:cNvPr>
          <p:cNvSpPr txBox="1"/>
          <p:nvPr/>
        </p:nvSpPr>
        <p:spPr>
          <a:xfrm>
            <a:off x="4186252" y="5666107"/>
            <a:ext cx="441325"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{g8}</a:t>
            </a:r>
          </a:p>
        </p:txBody>
      </p:sp>
      <p:sp>
        <p:nvSpPr>
          <p:cNvPr id="13" name="TextBox 12">
            <a:extLst>
              <a:ext uri="{FF2B5EF4-FFF2-40B4-BE49-F238E27FC236}">
                <a16:creationId xmlns:a16="http://schemas.microsoft.com/office/drawing/2014/main" id="{72CC433C-01C3-40D4-A1A0-630B9D8646F9}"/>
              </a:ext>
            </a:extLst>
          </p:cNvPr>
          <p:cNvSpPr txBox="1"/>
          <p:nvPr/>
        </p:nvSpPr>
        <p:spPr>
          <a:xfrm>
            <a:off x="2481262" y="5600111"/>
            <a:ext cx="441325"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{h8}</a:t>
            </a:r>
          </a:p>
        </p:txBody>
      </p:sp>
      <p:sp>
        <p:nvSpPr>
          <p:cNvPr id="14" name="TextBox 13">
            <a:extLst>
              <a:ext uri="{FF2B5EF4-FFF2-40B4-BE49-F238E27FC236}">
                <a16:creationId xmlns:a16="http://schemas.microsoft.com/office/drawing/2014/main" id="{980A7CE9-0213-4110-9D21-5D4886FE7831}"/>
              </a:ext>
            </a:extLst>
          </p:cNvPr>
          <p:cNvSpPr txBox="1"/>
          <p:nvPr/>
        </p:nvSpPr>
        <p:spPr>
          <a:xfrm>
            <a:off x="5325955" y="5573434"/>
            <a:ext cx="441325"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{i8}</a:t>
            </a:r>
          </a:p>
        </p:txBody>
      </p:sp>
    </p:spTree>
    <p:extLst>
      <p:ext uri="{BB962C8B-B14F-4D97-AF65-F5344CB8AC3E}">
        <p14:creationId xmlns:p14="http://schemas.microsoft.com/office/powerpoint/2010/main" val="407317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41355E-4230-3642-0927-D4A1AC020F3B}"/>
              </a:ext>
            </a:extLst>
          </p:cNvPr>
          <p:cNvPicPr>
            <a:picLocks noChangeAspect="1"/>
          </p:cNvPicPr>
          <p:nvPr/>
        </p:nvPicPr>
        <p:blipFill rotWithShape="1">
          <a:blip r:embed="rId3"/>
          <a:srcRect t="3807" b="6230"/>
          <a:stretch/>
        </p:blipFill>
        <p:spPr>
          <a:xfrm>
            <a:off x="1008993" y="926927"/>
            <a:ext cx="5520737" cy="7321930"/>
          </a:xfrm>
          <a:prstGeom prst="rect">
            <a:avLst/>
          </a:prstGeom>
        </p:spPr>
      </p:pic>
      <p:sp>
        <p:nvSpPr>
          <p:cNvPr id="5" name="TextBox 4">
            <a:extLst>
              <a:ext uri="{FF2B5EF4-FFF2-40B4-BE49-F238E27FC236}">
                <a16:creationId xmlns:a16="http://schemas.microsoft.com/office/drawing/2014/main" id="{B1988030-5B7F-4F60-A43A-A863BC37319F}"/>
              </a:ext>
            </a:extLst>
          </p:cNvPr>
          <p:cNvSpPr txBox="1"/>
          <p:nvPr/>
        </p:nvSpPr>
        <p:spPr>
          <a:xfrm>
            <a:off x="4895691" y="1427402"/>
            <a:ext cx="441325"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{b9}</a:t>
            </a:r>
          </a:p>
        </p:txBody>
      </p:sp>
      <p:sp>
        <p:nvSpPr>
          <p:cNvPr id="6" name="TextBox 5">
            <a:extLst>
              <a:ext uri="{FF2B5EF4-FFF2-40B4-BE49-F238E27FC236}">
                <a16:creationId xmlns:a16="http://schemas.microsoft.com/office/drawing/2014/main" id="{D85CA80B-3161-4B09-AA4F-235328EF6628}"/>
              </a:ext>
            </a:extLst>
          </p:cNvPr>
          <p:cNvSpPr txBox="1"/>
          <p:nvPr/>
        </p:nvSpPr>
        <p:spPr>
          <a:xfrm>
            <a:off x="2895089" y="4782957"/>
            <a:ext cx="441325" cy="215444"/>
          </a:xfrm>
          <a:prstGeom prst="rect">
            <a:avLst/>
          </a:prstGeom>
          <a:solidFill>
            <a:schemeClr val="bg1"/>
          </a:solidFill>
        </p:spPr>
        <p:txBody>
          <a:bodyPr wrap="square" lIns="0" tIns="0" rIns="0" bIns="0" rtlCol="0">
            <a:spAutoFit/>
          </a:bodyPr>
          <a:lstStyle/>
          <a:p>
            <a:pPr algn="r"/>
            <a:r>
              <a:rPr lang="en-US" sz="1400" dirty="0">
                <a:latin typeface="Meiryo" panose="020B0604030504040204" pitchFamily="34" charset="-128"/>
                <a:ea typeface="Meiryo" panose="020B0604030504040204" pitchFamily="34" charset="-128"/>
              </a:rPr>
              <a:t>{e9}</a:t>
            </a:r>
          </a:p>
        </p:txBody>
      </p:sp>
      <p:sp>
        <p:nvSpPr>
          <p:cNvPr id="7" name="TextBox 6">
            <a:extLst>
              <a:ext uri="{FF2B5EF4-FFF2-40B4-BE49-F238E27FC236}">
                <a16:creationId xmlns:a16="http://schemas.microsoft.com/office/drawing/2014/main" id="{4E8D6472-A124-49C9-8EA1-475B664CBFF0}"/>
              </a:ext>
            </a:extLst>
          </p:cNvPr>
          <p:cNvSpPr txBox="1"/>
          <p:nvPr/>
        </p:nvSpPr>
        <p:spPr>
          <a:xfrm>
            <a:off x="2695447" y="6226930"/>
            <a:ext cx="441325" cy="215444"/>
          </a:xfrm>
          <a:prstGeom prst="rect">
            <a:avLst/>
          </a:prstGeom>
          <a:solidFill>
            <a:schemeClr val="bg1"/>
          </a:solidFill>
        </p:spPr>
        <p:txBody>
          <a:bodyPr wrap="square" lIns="0" tIns="0" rIns="0" bIns="0" rtlCol="0">
            <a:spAutoFit/>
          </a:bodyPr>
          <a:lstStyle/>
          <a:p>
            <a:pPr algn="r"/>
            <a:r>
              <a:rPr lang="en-US" sz="1400" dirty="0">
                <a:latin typeface="Meiryo" panose="020B0604030504040204" pitchFamily="34" charset="-128"/>
                <a:ea typeface="Meiryo" panose="020B0604030504040204" pitchFamily="34" charset="-128"/>
              </a:rPr>
              <a:t>{d9}</a:t>
            </a:r>
          </a:p>
        </p:txBody>
      </p:sp>
      <p:sp>
        <p:nvSpPr>
          <p:cNvPr id="8" name="TextBox 7">
            <a:extLst>
              <a:ext uri="{FF2B5EF4-FFF2-40B4-BE49-F238E27FC236}">
                <a16:creationId xmlns:a16="http://schemas.microsoft.com/office/drawing/2014/main" id="{70B5F7F4-8D4F-45E9-90AA-5B0348993F70}"/>
              </a:ext>
            </a:extLst>
          </p:cNvPr>
          <p:cNvSpPr txBox="1"/>
          <p:nvPr/>
        </p:nvSpPr>
        <p:spPr>
          <a:xfrm>
            <a:off x="5623801" y="1978163"/>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{c9}</a:t>
            </a:r>
          </a:p>
        </p:txBody>
      </p:sp>
      <p:sp>
        <p:nvSpPr>
          <p:cNvPr id="9" name="TextBox 8">
            <a:extLst>
              <a:ext uri="{FF2B5EF4-FFF2-40B4-BE49-F238E27FC236}">
                <a16:creationId xmlns:a16="http://schemas.microsoft.com/office/drawing/2014/main" id="{9E82AB02-FE24-4874-A809-E746E3503F6C}"/>
              </a:ext>
            </a:extLst>
          </p:cNvPr>
          <p:cNvSpPr txBox="1"/>
          <p:nvPr/>
        </p:nvSpPr>
        <p:spPr>
          <a:xfrm>
            <a:off x="5037372" y="1055574"/>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{a9}</a:t>
            </a:r>
          </a:p>
        </p:txBody>
      </p:sp>
      <p:sp>
        <p:nvSpPr>
          <p:cNvPr id="10" name="TextBox 9">
            <a:extLst>
              <a:ext uri="{FF2B5EF4-FFF2-40B4-BE49-F238E27FC236}">
                <a16:creationId xmlns:a16="http://schemas.microsoft.com/office/drawing/2014/main" id="{E3013F26-4515-4837-898F-854A94C616A2}"/>
              </a:ext>
            </a:extLst>
          </p:cNvPr>
          <p:cNvSpPr txBox="1"/>
          <p:nvPr/>
        </p:nvSpPr>
        <p:spPr>
          <a:xfrm>
            <a:off x="3273265" y="8248856"/>
            <a:ext cx="1622426" cy="553998"/>
          </a:xfrm>
          <a:prstGeom prst="rect">
            <a:avLst/>
          </a:prstGeom>
          <a:solidFill>
            <a:schemeClr val="bg1"/>
          </a:solidFill>
        </p:spPr>
        <p:txBody>
          <a:bodyPr wrap="square" lIns="0" tIns="91440" rIns="0" bIns="91440" rtlCol="0">
            <a:spAutoFit/>
          </a:bodyPr>
          <a:lstStyle/>
          <a:p>
            <a:r>
              <a:rPr lang="en-US" sz="2400" dirty="0">
                <a:latin typeface="Meiryo" panose="020B0604030504040204" pitchFamily="34" charset="-128"/>
                <a:ea typeface="Meiryo" panose="020B0604030504040204" pitchFamily="34" charset="-128"/>
              </a:rPr>
              <a:t>FIG. {fig}</a:t>
            </a:r>
          </a:p>
        </p:txBody>
      </p:sp>
      <p:sp>
        <p:nvSpPr>
          <p:cNvPr id="11" name="TextBox 10">
            <a:extLst>
              <a:ext uri="{FF2B5EF4-FFF2-40B4-BE49-F238E27FC236}">
                <a16:creationId xmlns:a16="http://schemas.microsoft.com/office/drawing/2014/main" id="{5F7AE353-B9AA-4FF3-AB7D-765EBE58AE1D}"/>
              </a:ext>
            </a:extLst>
          </p:cNvPr>
          <p:cNvSpPr txBox="1"/>
          <p:nvPr/>
        </p:nvSpPr>
        <p:spPr>
          <a:xfrm>
            <a:off x="4005653" y="3891158"/>
            <a:ext cx="441325"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{f9}</a:t>
            </a:r>
          </a:p>
        </p:txBody>
      </p:sp>
      <p:sp>
        <p:nvSpPr>
          <p:cNvPr id="12" name="TextBox 11">
            <a:extLst>
              <a:ext uri="{FF2B5EF4-FFF2-40B4-BE49-F238E27FC236}">
                <a16:creationId xmlns:a16="http://schemas.microsoft.com/office/drawing/2014/main" id="{E85644F8-0462-48D9-A432-0264C63F8B8E}"/>
              </a:ext>
            </a:extLst>
          </p:cNvPr>
          <p:cNvSpPr txBox="1"/>
          <p:nvPr/>
        </p:nvSpPr>
        <p:spPr>
          <a:xfrm>
            <a:off x="3126261" y="4190725"/>
            <a:ext cx="441325"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{g9}</a:t>
            </a:r>
          </a:p>
        </p:txBody>
      </p:sp>
      <p:sp>
        <p:nvSpPr>
          <p:cNvPr id="13" name="TextBox 12">
            <a:extLst>
              <a:ext uri="{FF2B5EF4-FFF2-40B4-BE49-F238E27FC236}">
                <a16:creationId xmlns:a16="http://schemas.microsoft.com/office/drawing/2014/main" id="{90B042EB-1FEE-4B16-9E36-E47250CE6F05}"/>
              </a:ext>
            </a:extLst>
          </p:cNvPr>
          <p:cNvSpPr txBox="1"/>
          <p:nvPr/>
        </p:nvSpPr>
        <p:spPr>
          <a:xfrm>
            <a:off x="2831940" y="4582499"/>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{h9}</a:t>
            </a:r>
          </a:p>
        </p:txBody>
      </p:sp>
      <p:sp>
        <p:nvSpPr>
          <p:cNvPr id="14" name="TextBox 13">
            <a:extLst>
              <a:ext uri="{FF2B5EF4-FFF2-40B4-BE49-F238E27FC236}">
                <a16:creationId xmlns:a16="http://schemas.microsoft.com/office/drawing/2014/main" id="{FCF04134-D44C-413E-AF9B-EF0C11B441D4}"/>
              </a:ext>
            </a:extLst>
          </p:cNvPr>
          <p:cNvSpPr txBox="1"/>
          <p:nvPr/>
        </p:nvSpPr>
        <p:spPr>
          <a:xfrm>
            <a:off x="2884998" y="3940359"/>
            <a:ext cx="441325" cy="215444"/>
          </a:xfrm>
          <a:prstGeom prst="rect">
            <a:avLst/>
          </a:prstGeom>
          <a:solidFill>
            <a:schemeClr val="bg1"/>
          </a:solidFill>
        </p:spPr>
        <p:txBody>
          <a:bodyPr wrap="square" lIns="0" tIns="0" rIns="0" bIns="0" rtlCol="0">
            <a:spAutoFit/>
          </a:bodyPr>
          <a:lstStyle/>
          <a:p>
            <a:pPr algn="r"/>
            <a:r>
              <a:rPr lang="en-US" sz="1400" dirty="0">
                <a:latin typeface="Meiryo" panose="020B0604030504040204" pitchFamily="34" charset="-128"/>
                <a:ea typeface="Meiryo" panose="020B0604030504040204" pitchFamily="34" charset="-128"/>
              </a:rPr>
              <a:t>{i9}</a:t>
            </a:r>
          </a:p>
        </p:txBody>
      </p:sp>
      <p:sp>
        <p:nvSpPr>
          <p:cNvPr id="15" name="TextBox 14">
            <a:extLst>
              <a:ext uri="{FF2B5EF4-FFF2-40B4-BE49-F238E27FC236}">
                <a16:creationId xmlns:a16="http://schemas.microsoft.com/office/drawing/2014/main" id="{F8ABCF62-D58A-4E45-A3F1-805C3C973C2D}"/>
              </a:ext>
            </a:extLst>
          </p:cNvPr>
          <p:cNvSpPr txBox="1"/>
          <p:nvPr/>
        </p:nvSpPr>
        <p:spPr>
          <a:xfrm>
            <a:off x="3984633" y="3368553"/>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{j9}</a:t>
            </a:r>
          </a:p>
        </p:txBody>
      </p:sp>
      <p:sp>
        <p:nvSpPr>
          <p:cNvPr id="16" name="TextBox 15">
            <a:extLst>
              <a:ext uri="{FF2B5EF4-FFF2-40B4-BE49-F238E27FC236}">
                <a16:creationId xmlns:a16="http://schemas.microsoft.com/office/drawing/2014/main" id="{57A4E7BF-0BF4-4555-9416-DE0BA3B147D8}"/>
              </a:ext>
            </a:extLst>
          </p:cNvPr>
          <p:cNvSpPr txBox="1"/>
          <p:nvPr/>
        </p:nvSpPr>
        <p:spPr>
          <a:xfrm>
            <a:off x="4205295" y="6841237"/>
            <a:ext cx="441325" cy="215444"/>
          </a:xfrm>
          <a:prstGeom prst="rect">
            <a:avLst/>
          </a:prstGeom>
          <a:solidFill>
            <a:schemeClr val="bg1"/>
          </a:solidFill>
        </p:spPr>
        <p:txBody>
          <a:bodyPr wrap="square" lIns="0" tIns="0" rIns="0" bIns="0" rtlCol="0">
            <a:spAutoFit/>
          </a:bodyPr>
          <a:lstStyle/>
          <a:p>
            <a:pPr algn="r"/>
            <a:r>
              <a:rPr lang="en-US" sz="1400" dirty="0">
                <a:latin typeface="Meiryo" panose="020B0604030504040204" pitchFamily="34" charset="-128"/>
                <a:ea typeface="Meiryo" panose="020B0604030504040204" pitchFamily="34" charset="-128"/>
              </a:rPr>
              <a:t>{k9}</a:t>
            </a:r>
          </a:p>
        </p:txBody>
      </p:sp>
      <p:sp>
        <p:nvSpPr>
          <p:cNvPr id="17" name="TextBox 16">
            <a:extLst>
              <a:ext uri="{FF2B5EF4-FFF2-40B4-BE49-F238E27FC236}">
                <a16:creationId xmlns:a16="http://schemas.microsoft.com/office/drawing/2014/main" id="{2C494181-D5CA-4A41-A069-F5CF44AA176D}"/>
              </a:ext>
            </a:extLst>
          </p:cNvPr>
          <p:cNvSpPr txBox="1"/>
          <p:nvPr/>
        </p:nvSpPr>
        <p:spPr>
          <a:xfrm>
            <a:off x="3000052" y="1313802"/>
            <a:ext cx="441325" cy="215444"/>
          </a:xfrm>
          <a:prstGeom prst="rect">
            <a:avLst/>
          </a:prstGeom>
          <a:solidFill>
            <a:schemeClr val="bg1"/>
          </a:solidFill>
        </p:spPr>
        <p:txBody>
          <a:bodyPr wrap="square" lIns="0" tIns="0" rIns="0" bIns="0" rtlCol="0">
            <a:spAutoFit/>
          </a:bodyPr>
          <a:lstStyle/>
          <a:p>
            <a:pPr algn="r"/>
            <a:r>
              <a:rPr lang="en-US" sz="1400" dirty="0">
                <a:latin typeface="Meiryo" panose="020B0604030504040204" pitchFamily="34" charset="-128"/>
                <a:ea typeface="Meiryo" panose="020B0604030504040204" pitchFamily="34" charset="-128"/>
              </a:rPr>
              <a:t>{l9}</a:t>
            </a:r>
          </a:p>
        </p:txBody>
      </p:sp>
      <p:sp>
        <p:nvSpPr>
          <p:cNvPr id="18" name="TextBox 17">
            <a:extLst>
              <a:ext uri="{FF2B5EF4-FFF2-40B4-BE49-F238E27FC236}">
                <a16:creationId xmlns:a16="http://schemas.microsoft.com/office/drawing/2014/main" id="{3FB2BAB9-5918-499C-A50E-66FF8C0D1ABB}"/>
              </a:ext>
            </a:extLst>
          </p:cNvPr>
          <p:cNvSpPr txBox="1"/>
          <p:nvPr/>
        </p:nvSpPr>
        <p:spPr>
          <a:xfrm>
            <a:off x="4226315" y="7466137"/>
            <a:ext cx="511181"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{m9}</a:t>
            </a:r>
          </a:p>
        </p:txBody>
      </p:sp>
      <p:sp>
        <p:nvSpPr>
          <p:cNvPr id="19" name="TextBox 18">
            <a:extLst>
              <a:ext uri="{FF2B5EF4-FFF2-40B4-BE49-F238E27FC236}">
                <a16:creationId xmlns:a16="http://schemas.microsoft.com/office/drawing/2014/main" id="{A945A109-0461-4134-974D-3F155E22658D}"/>
              </a:ext>
            </a:extLst>
          </p:cNvPr>
          <p:cNvSpPr txBox="1"/>
          <p:nvPr/>
        </p:nvSpPr>
        <p:spPr>
          <a:xfrm>
            <a:off x="4317191" y="4522046"/>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{o9}</a:t>
            </a:r>
          </a:p>
        </p:txBody>
      </p:sp>
      <p:sp>
        <p:nvSpPr>
          <p:cNvPr id="20" name="TextBox 19">
            <a:extLst>
              <a:ext uri="{FF2B5EF4-FFF2-40B4-BE49-F238E27FC236}">
                <a16:creationId xmlns:a16="http://schemas.microsoft.com/office/drawing/2014/main" id="{8C760263-2810-4832-BF39-936ADE84129F}"/>
              </a:ext>
            </a:extLst>
          </p:cNvPr>
          <p:cNvSpPr txBox="1"/>
          <p:nvPr/>
        </p:nvSpPr>
        <p:spPr>
          <a:xfrm>
            <a:off x="5233020" y="4622685"/>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{n9}</a:t>
            </a:r>
          </a:p>
        </p:txBody>
      </p:sp>
      <p:sp>
        <p:nvSpPr>
          <p:cNvPr id="21" name="TextBox 20">
            <a:extLst>
              <a:ext uri="{FF2B5EF4-FFF2-40B4-BE49-F238E27FC236}">
                <a16:creationId xmlns:a16="http://schemas.microsoft.com/office/drawing/2014/main" id="{771DCC1C-5951-44D7-AA1E-936371BA4D15}"/>
              </a:ext>
            </a:extLst>
          </p:cNvPr>
          <p:cNvSpPr txBox="1"/>
          <p:nvPr/>
        </p:nvSpPr>
        <p:spPr>
          <a:xfrm>
            <a:off x="4848239" y="3271341"/>
            <a:ext cx="441325" cy="215444"/>
          </a:xfrm>
          <a:prstGeom prst="rect">
            <a:avLst/>
          </a:prstGeom>
          <a:solidFill>
            <a:schemeClr val="bg1"/>
          </a:solidFill>
        </p:spPr>
        <p:txBody>
          <a:bodyPr wrap="square" lIns="0" tIns="0" rIns="0" bIns="0" rtlCol="0">
            <a:spAutoFit/>
          </a:bodyPr>
          <a:lstStyle/>
          <a:p>
            <a:r>
              <a:rPr lang="en-US" sz="1400" dirty="0">
                <a:latin typeface="Meiryo" panose="020B0604030504040204" pitchFamily="34" charset="-128"/>
                <a:ea typeface="Meiryo" panose="020B0604030504040204" pitchFamily="34" charset="-128"/>
              </a:rPr>
              <a:t>{p9}</a:t>
            </a:r>
          </a:p>
        </p:txBody>
      </p:sp>
      <p:sp>
        <p:nvSpPr>
          <p:cNvPr id="22" name="TextBox 21">
            <a:extLst>
              <a:ext uri="{FF2B5EF4-FFF2-40B4-BE49-F238E27FC236}">
                <a16:creationId xmlns:a16="http://schemas.microsoft.com/office/drawing/2014/main" id="{5785062F-1582-FC7D-9DE2-11DF953A6285}"/>
              </a:ext>
            </a:extLst>
          </p:cNvPr>
          <p:cNvSpPr txBox="1"/>
          <p:nvPr/>
        </p:nvSpPr>
        <p:spPr>
          <a:xfrm>
            <a:off x="1927041" y="4111551"/>
            <a:ext cx="441325" cy="215444"/>
          </a:xfrm>
          <a:prstGeom prst="rect">
            <a:avLst/>
          </a:prstGeom>
          <a:solidFill>
            <a:schemeClr val="bg1"/>
          </a:solidFill>
        </p:spPr>
        <p:txBody>
          <a:bodyPr wrap="square" lIns="0" tIns="0" rIns="0" bIns="0" rtlCol="0">
            <a:spAutoFit/>
          </a:bodyPr>
          <a:lstStyle/>
          <a:p>
            <a:pPr algn="r"/>
            <a:r>
              <a:rPr lang="en-US" sz="1400" dirty="0">
                <a:latin typeface="Meiryo" panose="020B0604030504040204" pitchFamily="34" charset="-128"/>
                <a:ea typeface="Meiryo" panose="020B0604030504040204" pitchFamily="34" charset="-128"/>
              </a:rPr>
              <a:t>{q9}</a:t>
            </a:r>
          </a:p>
        </p:txBody>
      </p:sp>
      <p:sp>
        <p:nvSpPr>
          <p:cNvPr id="23" name="TextBox 22">
            <a:extLst>
              <a:ext uri="{FF2B5EF4-FFF2-40B4-BE49-F238E27FC236}">
                <a16:creationId xmlns:a16="http://schemas.microsoft.com/office/drawing/2014/main" id="{5F9E6841-38D9-B22E-7CE0-712C5BD8614E}"/>
              </a:ext>
            </a:extLst>
          </p:cNvPr>
          <p:cNvSpPr txBox="1"/>
          <p:nvPr/>
        </p:nvSpPr>
        <p:spPr>
          <a:xfrm>
            <a:off x="2474784" y="5473414"/>
            <a:ext cx="441325" cy="215444"/>
          </a:xfrm>
          <a:prstGeom prst="rect">
            <a:avLst/>
          </a:prstGeom>
          <a:solidFill>
            <a:schemeClr val="bg1"/>
          </a:solidFill>
        </p:spPr>
        <p:txBody>
          <a:bodyPr wrap="square" lIns="0" tIns="0" rIns="0" bIns="0" rtlCol="0">
            <a:spAutoFit/>
          </a:bodyPr>
          <a:lstStyle/>
          <a:p>
            <a:pPr algn="r"/>
            <a:r>
              <a:rPr lang="en-US" sz="1400" dirty="0">
                <a:latin typeface="Meiryo" panose="020B0604030504040204" pitchFamily="34" charset="-128"/>
                <a:ea typeface="Meiryo" panose="020B0604030504040204" pitchFamily="34" charset="-128"/>
              </a:rPr>
              <a:t>{r9}</a:t>
            </a:r>
          </a:p>
        </p:txBody>
      </p:sp>
      <p:sp>
        <p:nvSpPr>
          <p:cNvPr id="24" name="TextBox 23">
            <a:extLst>
              <a:ext uri="{FF2B5EF4-FFF2-40B4-BE49-F238E27FC236}">
                <a16:creationId xmlns:a16="http://schemas.microsoft.com/office/drawing/2014/main" id="{65A40297-1D19-6489-B18A-63C5EB8AE07C}"/>
              </a:ext>
            </a:extLst>
          </p:cNvPr>
          <p:cNvSpPr txBox="1"/>
          <p:nvPr/>
        </p:nvSpPr>
        <p:spPr>
          <a:xfrm>
            <a:off x="1909193" y="4567513"/>
            <a:ext cx="441325"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{s9}</a:t>
            </a:r>
          </a:p>
        </p:txBody>
      </p:sp>
      <p:sp>
        <p:nvSpPr>
          <p:cNvPr id="25" name="TextBox 24">
            <a:extLst>
              <a:ext uri="{FF2B5EF4-FFF2-40B4-BE49-F238E27FC236}">
                <a16:creationId xmlns:a16="http://schemas.microsoft.com/office/drawing/2014/main" id="{A07A98B1-1C4F-5C13-CD88-D9FC4DE3FBEB}"/>
              </a:ext>
            </a:extLst>
          </p:cNvPr>
          <p:cNvSpPr txBox="1"/>
          <p:nvPr/>
        </p:nvSpPr>
        <p:spPr>
          <a:xfrm>
            <a:off x="4317191" y="6119208"/>
            <a:ext cx="441325"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{t9}</a:t>
            </a:r>
          </a:p>
        </p:txBody>
      </p:sp>
      <p:sp>
        <p:nvSpPr>
          <p:cNvPr id="26" name="TextBox 25">
            <a:extLst>
              <a:ext uri="{FF2B5EF4-FFF2-40B4-BE49-F238E27FC236}">
                <a16:creationId xmlns:a16="http://schemas.microsoft.com/office/drawing/2014/main" id="{0B6DF78F-0F1C-FDA5-33D3-E3B49E11B7F1}"/>
              </a:ext>
            </a:extLst>
          </p:cNvPr>
          <p:cNvSpPr txBox="1"/>
          <p:nvPr/>
        </p:nvSpPr>
        <p:spPr>
          <a:xfrm>
            <a:off x="2789899" y="7167087"/>
            <a:ext cx="441325" cy="215444"/>
          </a:xfrm>
          <a:prstGeom prst="rect">
            <a:avLst/>
          </a:prstGeom>
          <a:solidFill>
            <a:schemeClr val="bg1"/>
          </a:solidFill>
        </p:spPr>
        <p:txBody>
          <a:bodyPr wrap="square" lIns="0" tIns="0" rIns="0" bIns="0" rtlCol="0">
            <a:spAutoFit/>
          </a:bodyPr>
          <a:lstStyle/>
          <a:p>
            <a:pPr algn="r"/>
            <a:r>
              <a:rPr lang="en-US" sz="1400" dirty="0">
                <a:latin typeface="Meiryo" panose="020B0604030504040204" pitchFamily="34" charset="-128"/>
                <a:ea typeface="Meiryo" panose="020B0604030504040204" pitchFamily="34" charset="-128"/>
              </a:rPr>
              <a:t>{u9}</a:t>
            </a:r>
          </a:p>
        </p:txBody>
      </p:sp>
      <p:sp>
        <p:nvSpPr>
          <p:cNvPr id="27" name="TextBox 26">
            <a:extLst>
              <a:ext uri="{FF2B5EF4-FFF2-40B4-BE49-F238E27FC236}">
                <a16:creationId xmlns:a16="http://schemas.microsoft.com/office/drawing/2014/main" id="{809ADCB1-FCC7-1B66-812D-897EBA7142A0}"/>
              </a:ext>
            </a:extLst>
          </p:cNvPr>
          <p:cNvSpPr txBox="1"/>
          <p:nvPr/>
        </p:nvSpPr>
        <p:spPr>
          <a:xfrm>
            <a:off x="4306681" y="5376202"/>
            <a:ext cx="441325" cy="215444"/>
          </a:xfrm>
          <a:prstGeom prst="rect">
            <a:avLst/>
          </a:prstGeom>
          <a:solidFill>
            <a:schemeClr val="bg1"/>
          </a:solidFill>
        </p:spPr>
        <p:txBody>
          <a:bodyPr wrap="square" lIns="0" tIns="0" rIns="0" bIns="0" rtlCol="0">
            <a:spAutoFit/>
          </a:bodyPr>
          <a:lstStyle/>
          <a:p>
            <a:pPr algn="ctr"/>
            <a:r>
              <a:rPr lang="en-US" sz="1400" dirty="0">
                <a:latin typeface="Meiryo" panose="020B0604030504040204" pitchFamily="34" charset="-128"/>
                <a:ea typeface="Meiryo" panose="020B0604030504040204" pitchFamily="34" charset="-128"/>
              </a:rPr>
              <a:t>{v9}</a:t>
            </a:r>
          </a:p>
        </p:txBody>
      </p:sp>
    </p:spTree>
    <p:extLst>
      <p:ext uri="{BB962C8B-B14F-4D97-AF65-F5344CB8AC3E}">
        <p14:creationId xmlns:p14="http://schemas.microsoft.com/office/powerpoint/2010/main" val="18300648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1079</TotalTime>
  <Words>10738</Words>
  <Application>Microsoft Office PowerPoint</Application>
  <PresentationFormat>Custom</PresentationFormat>
  <Paragraphs>312</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Meiryo</vt: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Sharon Du</dc:creator>
  <cp:lastModifiedBy>Sharon Du</cp:lastModifiedBy>
  <cp:revision>46</cp:revision>
  <dcterms:created xsi:type="dcterms:W3CDTF">2021-09-02T18:27:42Z</dcterms:created>
  <dcterms:modified xsi:type="dcterms:W3CDTF">2022-10-20T15:03:00Z</dcterms:modified>
</cp:coreProperties>
</file>