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7" r:id="rId3"/>
    <p:sldId id="268" r:id="rId4"/>
    <p:sldId id="269" r:id="rId5"/>
    <p:sldId id="275" r:id="rId6"/>
    <p:sldId id="257" r:id="rId7"/>
    <p:sldId id="259" r:id="rId8"/>
    <p:sldId id="261" r:id="rId9"/>
    <p:sldId id="263" r:id="rId10"/>
    <p:sldId id="264" r:id="rId11"/>
    <p:sldId id="271" r:id="rId12"/>
    <p:sldId id="277" r:id="rId13"/>
    <p:sldId id="266" r:id="rId14"/>
    <p:sldId id="274" r:id="rId15"/>
    <p:sldId id="276" r:id="rId16"/>
    <p:sldId id="273" r:id="rId17"/>
    <p:sldId id="278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711764-286A-A49B-BEAF-209FCA5C012D}" v="1259" dt="2024-11-20T10:10:34.824"/>
    <p1510:client id="{A02AC204-1542-0147-6EEF-D9EBC97F635E}" v="580" dt="2024-11-19T21:28:43.307"/>
    <p1510:client id="{AB4D20F3-5EF1-EDC8-8430-F11906C60426}" v="359" dt="2024-11-19T14:44:42.7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5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5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0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5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8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5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1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8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2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5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2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3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view?r=eyJrIjoiOThkOGJjODQtNDFlNy00YzRkLWE2OTQtNGIzNDQxNmJjNTEwIiwidCI6IjQ0ODdiNTJmLWYxMTgtNDgzMC1iNDlkLTNjMjk4Y2I3MTA3NSJ9&amp;pageName=273a27a42d9c6e721d0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view?r=eyJrIjoiOThkOGJjODQtNDFlNy00YzRkLWE2OTQtNGIzNDQxNmJjNTEwIiwidCI6IjQ0ODdiNTJmLWYxMTgtNDgzMC1iNDlkLTNjMjk4Y2I3MTA3NSJ9&amp;pageName=273a27a42d9c6e721d0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powerbi.com/MobileRedirect.html?action=OpenReport&amp;groupObjectId=6e6c1ad5-9b51-47d3-9806-1ce22dec6756&amp;reportObjectId=7dcaf671-beb9-4bbf-8775-00a6f4978bd9&amp;ctid=4487b52f-f118-4830-b49d-3c298cb71075&amp;reportPage=273a27a42d9c6e721d0f&amp;pbi_source=copyvisualim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689756" cy="3274592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ea typeface="+mj-lt"/>
                <a:cs typeface="+mj-lt"/>
              </a:rPr>
              <a:t>Mobile App Performance Overview As of 1st June, 2024 To 1st August, 2024</a:t>
            </a:r>
            <a:br>
              <a:rPr lang="en-US" sz="4800" b="1" dirty="0">
                <a:ea typeface="+mj-lt"/>
                <a:cs typeface="+mj-lt"/>
              </a:rPr>
            </a:br>
            <a:endParaRPr lang="en-US" sz="4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CEB4C9-5700-CB6B-5776-A813463CE211}"/>
              </a:ext>
            </a:extLst>
          </p:cNvPr>
          <p:cNvSpPr txBox="1"/>
          <p:nvPr/>
        </p:nvSpPr>
        <p:spPr>
          <a:xfrm>
            <a:off x="7464383" y="6025270"/>
            <a:ext cx="47294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Find a detailed report </a:t>
            </a:r>
            <a:r>
              <a:rPr lang="en-US" i="1">
                <a:hlinkClick r:id="rId2"/>
              </a:rPr>
              <a:t>here</a:t>
            </a:r>
            <a:r>
              <a:rPr lang="en-US" i="1"/>
              <a:t> (Power BI visuals)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4F68-1DEC-5CE7-7C80-B4380273F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5303" cy="728320"/>
          </a:xfrm>
        </p:spPr>
        <p:txBody>
          <a:bodyPr/>
          <a:lstStyle/>
          <a:p>
            <a:r>
              <a:rPr lang="en-US"/>
              <a:t>User Base Growth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83E2A6-42BB-EB56-39ED-388C7E7AB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015072"/>
              </p:ext>
            </p:extLst>
          </p:nvPr>
        </p:nvGraphicFramePr>
        <p:xfrm>
          <a:off x="9331890" y="1691013"/>
          <a:ext cx="2020792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0792">
                  <a:extLst>
                    <a:ext uri="{9D8B030D-6E8A-4147-A177-3AD203B41FA5}">
                      <a16:colId xmlns:a16="http://schemas.microsoft.com/office/drawing/2014/main" val="8023083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489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12779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45EABE-54F9-984F-792C-287CEC767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44553"/>
              </p:ext>
            </p:extLst>
          </p:nvPr>
        </p:nvGraphicFramePr>
        <p:xfrm>
          <a:off x="7434648" y="2337486"/>
          <a:ext cx="4009337" cy="313904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09337">
                  <a:extLst>
                    <a:ext uri="{9D8B030D-6E8A-4147-A177-3AD203B41FA5}">
                      <a16:colId xmlns:a16="http://schemas.microsoft.com/office/drawing/2014/main" val="4026339510"/>
                    </a:ext>
                  </a:extLst>
                </a:gridCol>
              </a:tblGrid>
              <a:tr h="69059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19333"/>
                  </a:ext>
                </a:extLst>
              </a:tr>
              <a:tr h="244845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Total Installs: 521K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There’s a clear downward trend in new user installs from June to August: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June to July: 28% decline.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July to August: 44% decline.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chemeClr val="tx1"/>
                        </a:solidFill>
                        <a:effectLst/>
                        <a:latin typeface="Apto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69393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CC4D6E4-FC1B-6857-C444-9F6F6261C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116152"/>
              </p:ext>
            </p:extLst>
          </p:nvPr>
        </p:nvGraphicFramePr>
        <p:xfrm>
          <a:off x="1389529" y="2935941"/>
          <a:ext cx="1487737" cy="115445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7737">
                  <a:extLst>
                    <a:ext uri="{9D8B030D-6E8A-4147-A177-3AD203B41FA5}">
                      <a16:colId xmlns:a16="http://schemas.microsoft.com/office/drawing/2014/main" val="1318705405"/>
                    </a:ext>
                  </a:extLst>
                </a:gridCol>
              </a:tblGrid>
              <a:tr h="309082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378555"/>
                  </a:ext>
                </a:extLst>
              </a:tr>
              <a:tr h="788693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972992"/>
                  </a:ext>
                </a:extLst>
              </a:tr>
            </a:tbl>
          </a:graphicData>
        </a:graphic>
      </p:graphicFrame>
      <p:pic>
        <p:nvPicPr>
          <p:cNvPr id="3" name="Picture 2" descr="A graph of blue bars&#10;&#10;Description automatically generated">
            <a:extLst>
              <a:ext uri="{FF2B5EF4-FFF2-40B4-BE49-F238E27FC236}">
                <a16:creationId xmlns:a16="http://schemas.microsoft.com/office/drawing/2014/main" id="{6BDF9241-68B5-1D83-B290-263BD7D76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71" y="2563255"/>
            <a:ext cx="3867150" cy="3790950"/>
          </a:xfrm>
          <a:prstGeom prst="rect">
            <a:avLst/>
          </a:prstGeom>
        </p:spPr>
      </p:pic>
      <p:pic>
        <p:nvPicPr>
          <p:cNvPr id="4" name="Picture 3" descr="A close-up of a number&#10;&#10;Description automatically generated">
            <a:extLst>
              <a:ext uri="{FF2B5EF4-FFF2-40B4-BE49-F238E27FC236}">
                <a16:creationId xmlns:a16="http://schemas.microsoft.com/office/drawing/2014/main" id="{4E29EBC8-A546-CA5B-9BA6-77C70EE8D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619" y="1287420"/>
            <a:ext cx="15716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3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6961-509D-4539-8B99-13EE6046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User Acquisition Funnel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27BC1-123C-5971-CAA4-C47F7D1C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2A26-57D6-4D40-8C97-F9F3A3A47ACC}" type="datetime1"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D73EC-BD58-8C98-32C4-65B1A79E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E0056-DDD7-15A1-59FA-BF9DB794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11</a:t>
            </a:fld>
            <a:endParaRPr lang="en-US"/>
          </a:p>
        </p:txBody>
      </p:sp>
      <p:pic>
        <p:nvPicPr>
          <p:cNvPr id="10" name="Content Placeholder 9" descr="A close-up of a number&#10;&#10;Description automatically generated">
            <a:extLst>
              <a:ext uri="{FF2B5EF4-FFF2-40B4-BE49-F238E27FC236}">
                <a16:creationId xmlns:a16="http://schemas.microsoft.com/office/drawing/2014/main" id="{46A3DF11-EFC9-83A9-8780-4716AABF2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669" y="2143364"/>
            <a:ext cx="10363200" cy="147518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60F946-55AF-99AE-0F25-DB646CB1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027" y="3787860"/>
            <a:ext cx="4797512" cy="27524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7D7F92-14E4-2294-D578-EE6B5A2A0256}"/>
              </a:ext>
            </a:extLst>
          </p:cNvPr>
          <p:cNvSpPr txBox="1"/>
          <p:nvPr/>
        </p:nvSpPr>
        <p:spPr>
          <a:xfrm>
            <a:off x="7827809" y="4021048"/>
            <a:ext cx="380357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</a:t>
            </a:r>
            <a:r>
              <a:rPr lang="en-US" dirty="0">
                <a:ea typeface="+mn-lt"/>
                <a:cs typeface="+mn-lt"/>
              </a:rPr>
              <a:t>overall expenditure on acquiring users is $353K</a:t>
            </a:r>
          </a:p>
          <a:p>
            <a:r>
              <a:rPr lang="en-US" dirty="0"/>
              <a:t>-</a:t>
            </a:r>
            <a:r>
              <a:rPr lang="en-US" dirty="0">
                <a:ea typeface="+mn-lt"/>
                <a:cs typeface="+mn-lt"/>
              </a:rPr>
              <a:t>CTR is 36.21%,  is quite high, suggests  significant proportion of users who see the ads are clicking on them.</a:t>
            </a:r>
          </a:p>
          <a:p>
            <a:r>
              <a:rPr lang="en-US" dirty="0"/>
              <a:t>-Health conversion rate(12.64%)</a:t>
            </a:r>
          </a:p>
          <a:p>
            <a:r>
              <a:rPr lang="en-US" dirty="0"/>
              <a:t>-CPI IS high compared to ARPU </a:t>
            </a:r>
          </a:p>
        </p:txBody>
      </p:sp>
    </p:spTree>
    <p:extLst>
      <p:ext uri="{BB962C8B-B14F-4D97-AF65-F5344CB8AC3E}">
        <p14:creationId xmlns:p14="http://schemas.microsoft.com/office/powerpoint/2010/main" val="1677295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75B6-CE5B-2C0F-D62A-81B9E3E8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796273"/>
          </a:xfrm>
        </p:spPr>
        <p:txBody>
          <a:bodyPr/>
          <a:lstStyle/>
          <a:p>
            <a:r>
              <a:rPr lang="en-US" b="1" dirty="0"/>
              <a:t>Network Performance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57CD8395-A115-B25C-AF3B-14F067AE9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586" y="2569468"/>
            <a:ext cx="4149041" cy="338265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D4348-ECB6-094B-A103-E2825725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3887-615E-47F2-BD58-EC717556B6A7}" type="datetime1"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83705-7889-96CF-A6E6-3E6FAAE0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EFBAD-A946-C6EE-1782-03EACB30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ADA89-5554-3DE4-6FBC-E6827F2E2392}"/>
              </a:ext>
            </a:extLst>
          </p:cNvPr>
          <p:cNvSpPr txBox="1"/>
          <p:nvPr/>
        </p:nvSpPr>
        <p:spPr>
          <a:xfrm>
            <a:off x="1247911" y="2861373"/>
            <a:ext cx="1373963" cy="22059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10" name="Picture 9" descr="A screenshot of a data analysis&#10;&#10;Description automatically generated">
            <a:extLst>
              <a:ext uri="{FF2B5EF4-FFF2-40B4-BE49-F238E27FC236}">
                <a16:creationId xmlns:a16="http://schemas.microsoft.com/office/drawing/2014/main" id="{7A55F843-DF99-1CD8-014F-14FBB8B93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418" y="2328219"/>
            <a:ext cx="4638675" cy="370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4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5867-429D-A4BB-787C-374355A9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96547"/>
            <a:ext cx="10363200" cy="6109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Country Performance.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5E438A8-44DE-3109-D684-F5DEF4625B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092722"/>
              </p:ext>
            </p:extLst>
          </p:nvPr>
        </p:nvGraphicFramePr>
        <p:xfrm>
          <a:off x="914400" y="2559050"/>
          <a:ext cx="10363200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298531413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3594099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71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57656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559C324-066D-FB61-DDCC-4D47931A8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753355"/>
              </p:ext>
            </p:extLst>
          </p:nvPr>
        </p:nvGraphicFramePr>
        <p:xfrm>
          <a:off x="0" y="2788920"/>
          <a:ext cx="208280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41519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388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01561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5E9EBCB-B1D4-DEBA-98EB-6A5E4B28E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84161"/>
              </p:ext>
            </p:extLst>
          </p:nvPr>
        </p:nvGraphicFramePr>
        <p:xfrm>
          <a:off x="11388810" y="2790567"/>
          <a:ext cx="806916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6916">
                  <a:extLst>
                    <a:ext uri="{9D8B030D-6E8A-4147-A177-3AD203B41FA5}">
                      <a16:colId xmlns:a16="http://schemas.microsoft.com/office/drawing/2014/main" val="107291657"/>
                    </a:ext>
                  </a:extLst>
                </a:gridCol>
              </a:tblGrid>
              <a:tr h="134362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98716"/>
                  </a:ext>
                </a:extLst>
              </a:tr>
              <a:tr h="134362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35088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3D623B4-9B35-9A79-8B10-ECA38F5F6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328278"/>
              </p:ext>
            </p:extLst>
          </p:nvPr>
        </p:nvGraphicFramePr>
        <p:xfrm>
          <a:off x="11975756" y="2522837"/>
          <a:ext cx="208280" cy="10061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056910872"/>
                    </a:ext>
                  </a:extLst>
                </a:gridCol>
              </a:tblGrid>
              <a:tr h="503079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737623"/>
                  </a:ext>
                </a:extLst>
              </a:tr>
              <a:tr h="503079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23476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C24ED19-747F-A1FA-735A-E3B582747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00692"/>
              </p:ext>
            </p:extLst>
          </p:nvPr>
        </p:nvGraphicFramePr>
        <p:xfrm>
          <a:off x="0" y="2788920"/>
          <a:ext cx="121920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251513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618034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0CD432D-3B9C-FC06-A715-2F1029681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34929"/>
              </p:ext>
            </p:extLst>
          </p:nvPr>
        </p:nvGraphicFramePr>
        <p:xfrm>
          <a:off x="11872783" y="2790567"/>
          <a:ext cx="315201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5201">
                  <a:extLst>
                    <a:ext uri="{9D8B030D-6E8A-4147-A177-3AD203B41FA5}">
                      <a16:colId xmlns:a16="http://schemas.microsoft.com/office/drawing/2014/main" val="3518312641"/>
                    </a:ext>
                  </a:extLst>
                </a:gridCol>
              </a:tblGrid>
              <a:tr h="234353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165337"/>
                  </a:ext>
                </a:extLst>
              </a:tr>
              <a:tr h="234353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626195"/>
                  </a:ext>
                </a:extLst>
              </a:tr>
            </a:tbl>
          </a:graphicData>
        </a:graphic>
      </p:graphicFrame>
      <p:pic>
        <p:nvPicPr>
          <p:cNvPr id="4" name="Picture 3" descr="A screenshot of a data&#10;&#10;Description automatically generated">
            <a:extLst>
              <a:ext uri="{FF2B5EF4-FFF2-40B4-BE49-F238E27FC236}">
                <a16:creationId xmlns:a16="http://schemas.microsoft.com/office/drawing/2014/main" id="{6E7B6B5D-EBFC-333B-CD97-61E82D9FE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55" y="2062806"/>
            <a:ext cx="3486150" cy="4400550"/>
          </a:xfrm>
          <a:prstGeom prst="rect">
            <a:avLst/>
          </a:prstGeom>
        </p:spPr>
      </p:pic>
      <p:pic>
        <p:nvPicPr>
          <p:cNvPr id="7" name="Picture 6" descr="A screenshot of a data table&#10;&#10;Description automatically generated">
            <a:extLst>
              <a:ext uri="{FF2B5EF4-FFF2-40B4-BE49-F238E27FC236}">
                <a16:creationId xmlns:a16="http://schemas.microsoft.com/office/drawing/2014/main" id="{6A0AB2DA-F588-3BB9-2893-4D130C55F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624" y="2059073"/>
            <a:ext cx="34480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19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5FED-974C-C29B-DC58-613BB9F8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Retention Metrics</a:t>
            </a:r>
            <a:endParaRPr lang="en-US" b="1" dirty="0"/>
          </a:p>
        </p:txBody>
      </p:sp>
      <p:pic>
        <p:nvPicPr>
          <p:cNvPr id="7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C17DE8C8-2C9E-FEC4-B152-6893DED84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417" y="4129378"/>
            <a:ext cx="5267325" cy="22193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C64C-FF37-5758-80AA-D7B5C760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2258-09C0-4B29-9EC9-2B3DC25CBCDA}" type="datetime1"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A52D5-6077-2202-2E60-8B157E5C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FFAE8-1C30-E62F-6F6B-B2BD7D1B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14</a:t>
            </a:fld>
            <a:endParaRPr lang="en-US"/>
          </a:p>
        </p:txBody>
      </p:sp>
      <p:pic>
        <p:nvPicPr>
          <p:cNvPr id="9" name="Picture 8" descr="A close-up of a number&#10;&#10;Description automatically generated">
            <a:extLst>
              <a:ext uri="{FF2B5EF4-FFF2-40B4-BE49-F238E27FC236}">
                <a16:creationId xmlns:a16="http://schemas.microsoft.com/office/drawing/2014/main" id="{4CC227CB-84DB-2FDA-4F05-4D5EAC9C9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153422"/>
            <a:ext cx="8099855" cy="161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9B5184-1D0A-1F84-5744-CE0E6693CB89}"/>
              </a:ext>
            </a:extLst>
          </p:cNvPr>
          <p:cNvSpPr txBox="1"/>
          <p:nvPr/>
        </p:nvSpPr>
        <p:spPr>
          <a:xfrm>
            <a:off x="8407647" y="4021049"/>
            <a:ext cx="318910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-Overall, retention decline sharply.</a:t>
            </a:r>
          </a:p>
          <a:p>
            <a:r>
              <a:rPr lang="en-US" dirty="0"/>
              <a:t>-Users lose interest after initial engagement period, we need stronger retention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832353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4827-F459-C0CD-CF9D-EFD7EE93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27" y="1412789"/>
            <a:ext cx="10363200" cy="693301"/>
          </a:xfrm>
        </p:spPr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Impact Of Retention On Revenue</a:t>
            </a:r>
            <a:endParaRPr lang="en-US" sz="32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F6F7C6-69A9-FA96-C501-240AAE58A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697" y="2569468"/>
            <a:ext cx="6869198" cy="338265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E5537-D6A2-65F1-BD56-A16D43E7A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00B-C6DB-482D-B521-4E6309BA6551}" type="datetime1"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7F981-108D-DC69-8A98-9C86CEB5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F4A46-7465-5AA3-9CC4-DB68572D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9B85FC-0A21-E795-7EB3-52D004BBC655}"/>
              </a:ext>
            </a:extLst>
          </p:cNvPr>
          <p:cNvSpPr txBox="1"/>
          <p:nvPr/>
        </p:nvSpPr>
        <p:spPr>
          <a:xfrm>
            <a:off x="8962274" y="2911794"/>
            <a:ext cx="258530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-Retention is a key driver for revenue growth.</a:t>
            </a:r>
          </a:p>
          <a:p>
            <a:r>
              <a:rPr lang="en-US" dirty="0"/>
              <a:t>-This suggest the quality user we are able to retain are loyal users </a:t>
            </a:r>
          </a:p>
        </p:txBody>
      </p:sp>
    </p:spTree>
    <p:extLst>
      <p:ext uri="{BB962C8B-B14F-4D97-AF65-F5344CB8AC3E}">
        <p14:creationId xmlns:p14="http://schemas.microsoft.com/office/powerpoint/2010/main" val="3176511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7230-3053-169E-25B7-29804C0C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Retention Rate Across The different Networks &amp; Countries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28844-2A06-F7A3-FD1A-711E215E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8570-735A-4EC0-B53E-70AE14103B42}" type="datetime1"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DC0EF-04DE-FEE6-D1EF-5DFC2961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153D1-E87A-A8EC-4298-CF2A5531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16</a:t>
            </a:fld>
            <a:endParaRPr lang="en-US"/>
          </a:p>
        </p:txBody>
      </p:sp>
      <p:pic>
        <p:nvPicPr>
          <p:cNvPr id="14" name="Content Placeholder 13" descr="A screenshot of a graph&#10;&#10;Description automatically generated">
            <a:extLst>
              <a:ext uri="{FF2B5EF4-FFF2-40B4-BE49-F238E27FC236}">
                <a16:creationId xmlns:a16="http://schemas.microsoft.com/office/drawing/2014/main" id="{3B784BEF-E4E2-A140-BF9F-D63167C24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119" y="2291441"/>
            <a:ext cx="8748679" cy="3382658"/>
          </a:xfrm>
        </p:spPr>
      </p:pic>
    </p:spTree>
    <p:extLst>
      <p:ext uri="{BB962C8B-B14F-4D97-AF65-F5344CB8AC3E}">
        <p14:creationId xmlns:p14="http://schemas.microsoft.com/office/powerpoint/2010/main" val="2801583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83D1-5684-624E-63BD-39B18A4F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Summary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BFAF0-8F76-577E-7AD6-504707D32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User acquisition efforts are bringing in users but need refine to convert more users and </a:t>
            </a:r>
            <a:r>
              <a:rPr lang="en-US">
                <a:ea typeface="+mn-lt"/>
                <a:cs typeface="+mn-lt"/>
              </a:rPr>
              <a:t>improve value we getting from a user and overall ROI</a:t>
            </a:r>
            <a:r>
              <a:rPr lang="en-US" dirty="0">
                <a:ea typeface="+mn-lt"/>
                <a:cs typeface="+mn-lt"/>
              </a:rPr>
              <a:t> 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Retention is critical to sustaining revenue growth, and strategies to improve long-term engagement should be a priority.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Diversifying revenue streams can reduce reliance on ads and improve profitability.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5F294-619D-66C5-731E-D2988DD6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67F9-7EC5-460A-821E-66A7E5DF8C55}" type="datetime1"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AA89B-FA60-E73A-4A95-773B0211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E9E3-466D-5790-29E7-3BD3E5A6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84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ADE4-0F45-C870-5811-5DC88859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5029-083E-667F-BC28-3C0924B7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972225"/>
            <a:ext cx="11135497" cy="48860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ea typeface="+mn-lt"/>
                <a:cs typeface="+mn-lt"/>
              </a:rPr>
              <a:t>Focus on Conversion Optimization: </a:t>
            </a:r>
            <a:r>
              <a:rPr lang="en-US" sz="1800" dirty="0">
                <a:ea typeface="+mn-lt"/>
                <a:cs typeface="+mn-lt"/>
              </a:rPr>
              <a:t>For networks with high installs but low revenue, review user experience and conversion funnels post-installation. Identifying bottlenecks in the customer journey could increase monetization potential without needing additional spend.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Improve Ad Creatives and Messaging to optimize acquisition</a:t>
            </a:r>
            <a:r>
              <a:rPr lang="en-US" sz="1800" dirty="0">
                <a:ea typeface="+mn-lt"/>
                <a:cs typeface="+mn-lt"/>
              </a:rPr>
              <a:t>: Experiment with </a:t>
            </a:r>
            <a:r>
              <a:rPr lang="en-US" sz="1800" b="1" dirty="0">
                <a:ea typeface="+mn-lt"/>
                <a:cs typeface="+mn-lt"/>
              </a:rPr>
              <a:t>creative variations</a:t>
            </a:r>
            <a:r>
              <a:rPr lang="en-US" sz="1800" dirty="0">
                <a:ea typeface="+mn-lt"/>
                <a:cs typeface="+mn-lt"/>
              </a:rPr>
              <a:t> and messaging on underperforming networks to increase engagement and conversion rates. This might help increase the return without further increasing the ad spend.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Diversify Revenue Streams</a:t>
            </a:r>
            <a:r>
              <a:rPr lang="en-US" sz="1800" dirty="0">
                <a:ea typeface="+mn-lt"/>
                <a:cs typeface="+mn-lt"/>
              </a:rPr>
              <a:t>: Think of other monetization opportunities</a:t>
            </a:r>
          </a:p>
          <a:p>
            <a:r>
              <a:rPr lang="en-US" sz="1800" b="1" dirty="0">
                <a:ea typeface="+mn-lt"/>
                <a:cs typeface="+mn-lt"/>
              </a:rPr>
              <a:t>Regularly Monitor and Adjust</a:t>
            </a:r>
            <a:r>
              <a:rPr lang="en-US" sz="1800" dirty="0">
                <a:ea typeface="+mn-lt"/>
                <a:cs typeface="+mn-lt"/>
              </a:rPr>
              <a:t>: Track each network's performance weekly or monthly. </a:t>
            </a:r>
            <a:r>
              <a:rPr lang="en-US" sz="1800" b="1" dirty="0">
                <a:ea typeface="+mn-lt"/>
                <a:cs typeface="+mn-lt"/>
              </a:rPr>
              <a:t>Identify trends early</a:t>
            </a:r>
            <a:r>
              <a:rPr lang="en-US" sz="1800" dirty="0">
                <a:ea typeface="+mn-lt"/>
                <a:cs typeface="+mn-lt"/>
              </a:rPr>
              <a:t> to make budget adjustments promptly, ensuring the best-performing networks receive an adequate budget while minimizing losses from low-performing ones</a:t>
            </a:r>
            <a:endParaRPr lang="en-US" dirty="0"/>
          </a:p>
          <a:p>
            <a:r>
              <a:rPr lang="en-US" sz="1800" dirty="0">
                <a:ea typeface="+mn-lt"/>
                <a:cs typeface="+mn-lt"/>
              </a:rPr>
              <a:t>Launch engagement campaigns, such as push notifications, loyalty rewards, and personalized offers, to</a:t>
            </a:r>
            <a:r>
              <a:rPr lang="en-US" sz="1800" b="1" dirty="0">
                <a:ea typeface="+mn-lt"/>
                <a:cs typeface="+mn-lt"/>
              </a:rPr>
              <a:t> improve retention.</a:t>
            </a:r>
            <a:endParaRPr lang="en-US" b="1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/>
          </a:p>
          <a:p>
            <a:endParaRPr lang="en-US" sz="1800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0F99A-F606-7A0F-C28F-E225280B1DF5}"/>
              </a:ext>
            </a:extLst>
          </p:cNvPr>
          <p:cNvSpPr txBox="1"/>
          <p:nvPr/>
        </p:nvSpPr>
        <p:spPr>
          <a:xfrm>
            <a:off x="7200452" y="6172983"/>
            <a:ext cx="47293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Find a detailed report </a:t>
            </a:r>
            <a:r>
              <a:rPr lang="en-US" i="1">
                <a:hlinkClick r:id="rId2"/>
              </a:rPr>
              <a:t>here</a:t>
            </a:r>
            <a:r>
              <a:rPr lang="en-US" i="1"/>
              <a:t> (Power BI visuals)</a:t>
            </a:r>
          </a:p>
        </p:txBody>
      </p:sp>
    </p:spTree>
    <p:extLst>
      <p:ext uri="{BB962C8B-B14F-4D97-AF65-F5344CB8AC3E}">
        <p14:creationId xmlns:p14="http://schemas.microsoft.com/office/powerpoint/2010/main" val="403456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64C5-00EA-D800-F31B-B402E785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MY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874E1-A42B-EBF9-C204-804448498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Examining...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ü"/>
            </a:pPr>
            <a:r>
              <a:rPr lang="en-US" dirty="0">
                <a:ea typeface="+mn-lt"/>
                <a:cs typeface="+mn-lt"/>
              </a:rPr>
              <a:t>Performance of user acquisition channels. </a:t>
            </a:r>
          </a:p>
          <a:p>
            <a:pPr marL="342900" indent="-342900">
              <a:buFont typeface="Wingdings" panose="020B0604020202020204" pitchFamily="34" charset="0"/>
              <a:buChar char="ü"/>
            </a:pPr>
            <a:r>
              <a:rPr lang="en-US" dirty="0">
                <a:ea typeface="+mn-lt"/>
                <a:cs typeface="+mn-lt"/>
              </a:rPr>
              <a:t>monetization trends &amp; patterns.</a:t>
            </a:r>
          </a:p>
          <a:p>
            <a:pPr marL="342900" indent="-342900">
              <a:buFont typeface="Wingdings" panose="020B0604020202020204" pitchFamily="34" charset="0"/>
              <a:buChar char="ü"/>
            </a:pPr>
            <a:r>
              <a:rPr lang="en-US" dirty="0">
                <a:ea typeface="+mn-lt"/>
                <a:cs typeface="+mn-lt"/>
              </a:rPr>
              <a:t>Retention metrics across different networks, countries, and platforms.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-With an aim to identify key areas for improvement in </a:t>
            </a:r>
            <a:r>
              <a:rPr lang="en-US" b="1" dirty="0">
                <a:ea typeface="+mn-lt"/>
                <a:cs typeface="+mn-lt"/>
              </a:rPr>
              <a:t>user acquisition strategies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revenue optimization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D806-B7FD-97C8-A518-76FC4776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1251-7E38-4A21-800F-5535E3471C82}" type="datetime1"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338E1-84BC-13FC-DC34-DE268BC5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B6826-F6CA-1C0B-0D87-541ADFB3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3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3288-5097-496E-6B28-82B55EB5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600625"/>
          </a:xfrm>
        </p:spPr>
        <p:txBody>
          <a:bodyPr>
            <a:normAutofit fontScale="90000"/>
          </a:bodyPr>
          <a:lstStyle/>
          <a:p>
            <a:r>
              <a:rPr lang="en-US" b="1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72C0F-1118-4CC9-C3FD-AB30F1A9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26685"/>
            <a:ext cx="10363200" cy="3815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UA Channel Performance: </a:t>
            </a:r>
          </a:p>
          <a:p>
            <a:r>
              <a:rPr lang="en-US" dirty="0">
                <a:ea typeface="+mn-lt"/>
                <a:cs typeface="+mn-lt"/>
              </a:rPr>
              <a:t>Channels with higher spending may not always deliver higher ROI.</a:t>
            </a:r>
          </a:p>
          <a:p>
            <a:r>
              <a:rPr lang="en-US" dirty="0">
                <a:ea typeface="+mn-lt"/>
                <a:cs typeface="+mn-lt"/>
              </a:rPr>
              <a:t>Certain networks or platforms are more cost-effective for acquiring high value users. 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Revenue Trends: </a:t>
            </a:r>
          </a:p>
          <a:p>
            <a:r>
              <a:rPr lang="en-US" dirty="0">
                <a:ea typeface="+mn-lt"/>
                <a:cs typeface="+mn-lt"/>
              </a:rPr>
              <a:t>Ad revenue and in-app purchase revenue (IAP) will vary significantly across geographies and platforms. 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Retention Insights</a:t>
            </a:r>
            <a:endParaRPr lang="en-US" dirty="0">
              <a:ea typeface="+mn-lt"/>
              <a:cs typeface="+mn-lt"/>
            </a:endParaRPr>
          </a:p>
          <a:p>
            <a:pPr marL="342900" indent="-342900"/>
            <a:r>
              <a:rPr lang="en-US" dirty="0">
                <a:ea typeface="+mn-lt"/>
                <a:cs typeface="+mn-lt"/>
              </a:rPr>
              <a:t>Channels with higher retention rates drive higher revenue.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53F3D-9B62-B3A9-0178-7BF926F8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077E-0B2A-47E1-BB72-F9A10C012752}" type="datetime1"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0BEDD-AF29-F025-D08A-D026C966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2B4EC-D3A9-8D95-E2E2-74B289AC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2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624-2560-F47C-D26C-E8EFA857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3E78B-D0E8-657A-4FB5-9B30F44FC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>
                <a:ea typeface="+mn-lt"/>
                <a:cs typeface="+mn-lt"/>
              </a:rPr>
              <a:t>Exploratory Data Analysis In python</a:t>
            </a:r>
          </a:p>
          <a:p>
            <a:pPr marL="457200" indent="-457200"/>
            <a:r>
              <a:rPr lang="en-US" dirty="0">
                <a:ea typeface="+mn-lt"/>
                <a:cs typeface="+mn-lt"/>
              </a:rPr>
              <a:t>Data Visualization in Power Bi </a:t>
            </a:r>
          </a:p>
          <a:p>
            <a:pPr marL="0" indent="0">
              <a:buNone/>
            </a:pPr>
            <a:r>
              <a:rPr lang="en-US" dirty="0"/>
              <a:t> focused on key performance indicators: </a:t>
            </a:r>
            <a:endParaRPr lang="en-US"/>
          </a:p>
          <a:p>
            <a:pPr marL="1165860" lvl="3" indent="-342900"/>
            <a:r>
              <a:rPr lang="en-US" sz="1600" dirty="0"/>
              <a:t>Revenue Generation (ARPU, Ad Revenue, IAP Revenue, Revenue trends) </a:t>
            </a:r>
            <a:endParaRPr lang="en-US" dirty="0"/>
          </a:p>
          <a:p>
            <a:pPr marL="1165860" lvl="3" indent="-342900"/>
            <a:r>
              <a:rPr lang="en-US" dirty="0"/>
              <a:t>UA Performance Metrics (CPI, CTR, CVR) </a:t>
            </a:r>
          </a:p>
          <a:p>
            <a:pPr marL="1165860" lvl="3" indent="-342900"/>
            <a:r>
              <a:rPr lang="en-US" dirty="0"/>
              <a:t>Channel Performance: (CTR, CVR, CPI, Installs, UA Spend,  Revenue and ROI metrics.) </a:t>
            </a:r>
          </a:p>
          <a:p>
            <a:pPr marL="1165860" lvl="3" indent="-342900"/>
            <a:r>
              <a:rPr lang="en-US" dirty="0"/>
              <a:t>Retention to determine quality  of our users (Retention D1/D7/D30)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E355-32C1-4786-1821-4EA9F18E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3B1-D6C9-45CB-8E1D-50B1DCD8E190}" type="datetime1"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BDA1-98E3-6B9E-6217-C59F6B5A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99018-4E16-48CD-3590-816EF883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5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07D9-47F0-E3B8-701C-E66A9A04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15763"/>
            <a:ext cx="10363200" cy="85805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400"/>
              <a:t>                                     </a:t>
            </a:r>
            <a:r>
              <a:rPr lang="en-US" sz="2800" b="1"/>
              <a:t>       KEY FINDINGS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6C99C-A318-21F1-8FE3-78751501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6F58-A1EB-4552-9958-35FEAED0972E}" type="datetime1"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B36C9-D1AF-9B1A-223D-FAA7E1BF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9BAE9-D0C7-5FC7-1CA9-9BDF0505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57AB9F-2C71-45BC-56EE-31A836AAB465}"/>
              </a:ext>
            </a:extLst>
          </p:cNvPr>
          <p:cNvSpPr txBox="1"/>
          <p:nvPr/>
        </p:nvSpPr>
        <p:spPr>
          <a:xfrm>
            <a:off x="1182377" y="2528487"/>
            <a:ext cx="999272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I’ll walk you through three key areas: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Revenue Generation &amp; Patterns—highlighting the financial outcomes.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User acquisition performance—examining the channels driving users take required action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Retention analysis—exploring how well users engage and contribute to revenue over time.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6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4AC2-F703-2617-9815-536D2494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8520"/>
            <a:ext cx="10363200" cy="919841"/>
          </a:xfrm>
        </p:spPr>
        <p:txBody>
          <a:bodyPr>
            <a:normAutofit/>
          </a:bodyPr>
          <a:lstStyle/>
          <a:p>
            <a:r>
              <a:rPr lang="en-US" sz="4000" b="1">
                <a:latin typeface="Aptos"/>
              </a:rPr>
              <a:t>Recorded Revenue</a:t>
            </a:r>
            <a:endParaRPr lang="en-US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1453B-DA1C-5104-16D9-DF6AF7F03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 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C8F376-16E8-77E3-609D-F0D862CB0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761518"/>
              </p:ext>
            </p:extLst>
          </p:nvPr>
        </p:nvGraphicFramePr>
        <p:xfrm>
          <a:off x="6899188" y="3748216"/>
          <a:ext cx="4123022" cy="292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23022">
                  <a:extLst>
                    <a:ext uri="{9D8B030D-6E8A-4147-A177-3AD203B41FA5}">
                      <a16:colId xmlns:a16="http://schemas.microsoft.com/office/drawing/2014/main" val="3493569714"/>
                    </a:ext>
                  </a:extLst>
                </a:gridCol>
              </a:tblGrid>
              <a:tr h="1444529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 dirty="0">
                          <a:effectLst/>
                          <a:latin typeface="Aptos"/>
                        </a:rPr>
                        <a:t>Total Revenue</a:t>
                      </a:r>
                      <a:r>
                        <a:rPr lang="en-US" sz="1800" b="0" i="0" u="none" strike="noStrike" noProof="0" dirty="0">
                          <a:effectLst/>
                          <a:latin typeface="Aptos"/>
                        </a:rPr>
                        <a:t>: $213K</a:t>
                      </a:r>
                      <a:endParaRPr lang="en-US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 dirty="0">
                          <a:effectLst/>
                          <a:latin typeface="Aptos"/>
                        </a:rPr>
                        <a:t>June</a:t>
                      </a:r>
                      <a:r>
                        <a:rPr lang="en-US" sz="1800" b="0" i="0" u="none" strike="noStrike" noProof="0" dirty="0">
                          <a:effectLst/>
                          <a:latin typeface="Aptos"/>
                        </a:rPr>
                        <a:t>: Highest revenue ($92K)</a:t>
                      </a:r>
                      <a:endParaRPr lang="en-US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 dirty="0">
                          <a:effectLst/>
                          <a:latin typeface="Aptos"/>
                        </a:rPr>
                        <a:t>July</a:t>
                      </a:r>
                      <a:r>
                        <a:rPr lang="en-US" sz="1800" b="0" i="0" u="none" strike="noStrike" noProof="0" dirty="0">
                          <a:effectLst/>
                          <a:latin typeface="Aptos"/>
                        </a:rPr>
                        <a:t>: Decline to $77K</a:t>
                      </a:r>
                      <a:endParaRPr lang="en-US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 dirty="0">
                          <a:effectLst/>
                          <a:latin typeface="Calibri"/>
                        </a:rPr>
                        <a:t>August</a:t>
                      </a:r>
                      <a:r>
                        <a:rPr lang="en-US" sz="1800" b="0" i="0" u="none" strike="noStrike" noProof="0" dirty="0">
                          <a:effectLst/>
                          <a:latin typeface="Aptos"/>
                        </a:rPr>
                        <a:t>: Lowest at $45k</a:t>
                      </a:r>
                      <a:endParaRPr lang="en-US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 dirty="0">
                          <a:effectLst/>
                          <a:latin typeface="Aptos"/>
                        </a:rPr>
                        <a:t>Negative ROI shows we are incurring loss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 dirty="0">
                          <a:effectLst/>
                          <a:latin typeface="Aptos"/>
                        </a:rPr>
                        <a:t>Further optimization in monetization is needed</a:t>
                      </a:r>
                    </a:p>
                    <a:p>
                      <a:pPr lvl="0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466863"/>
                  </a:ext>
                </a:extLst>
              </a:tr>
              <a:tr h="25858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93786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E6E18E0-6D8D-3A5B-625F-7910D4E82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29169"/>
              </p:ext>
            </p:extLst>
          </p:nvPr>
        </p:nvGraphicFramePr>
        <p:xfrm>
          <a:off x="11986054" y="2502243"/>
          <a:ext cx="208280" cy="10311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96215572"/>
                    </a:ext>
                  </a:extLst>
                </a:gridCol>
              </a:tblGrid>
              <a:tr h="515577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557637"/>
                  </a:ext>
                </a:extLst>
              </a:tr>
              <a:tr h="515577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17616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2F6CA17-7B56-E3F4-0F88-D9D54A0A8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998166"/>
              </p:ext>
            </p:extLst>
          </p:nvPr>
        </p:nvGraphicFramePr>
        <p:xfrm>
          <a:off x="11986054" y="2790567"/>
          <a:ext cx="208280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236146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5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990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A89121-3599-9A2F-E989-12CE3585D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390650"/>
              </p:ext>
            </p:extLst>
          </p:nvPr>
        </p:nvGraphicFramePr>
        <p:xfrm>
          <a:off x="11986054" y="2788920"/>
          <a:ext cx="12192000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8774259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710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8D4"/>
                          </a:solidFill>
                          <a:effectLst/>
                          <a:hlinkClick r:id="rId2"/>
                        </a:rPr>
                        <a:t>O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583772"/>
                  </a:ext>
                </a:extLst>
              </a:tr>
            </a:tbl>
          </a:graphicData>
        </a:graphic>
      </p:graphicFrame>
      <p:pic>
        <p:nvPicPr>
          <p:cNvPr id="5" name="Picture 4" descr="A graph of blue bars&#10;&#10;Description automatically generated">
            <a:extLst>
              <a:ext uri="{FF2B5EF4-FFF2-40B4-BE49-F238E27FC236}">
                <a16:creationId xmlns:a16="http://schemas.microsoft.com/office/drawing/2014/main" id="{C8ACEF63-DA33-E846-AC44-BC9859077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386" y="3254847"/>
            <a:ext cx="4288825" cy="3602253"/>
          </a:xfrm>
          <a:prstGeom prst="rect">
            <a:avLst/>
          </a:prstGeom>
        </p:spPr>
      </p:pic>
      <p:pic>
        <p:nvPicPr>
          <p:cNvPr id="20" name="Picture 19" descr="A close-up of a number&#10;&#10;Description automatically generated">
            <a:extLst>
              <a:ext uri="{FF2B5EF4-FFF2-40B4-BE49-F238E27FC236}">
                <a16:creationId xmlns:a16="http://schemas.microsoft.com/office/drawing/2014/main" id="{7294F754-6477-C0DC-231A-13089D89A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796" y="2050320"/>
            <a:ext cx="84963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4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FB0C-0844-52D2-4074-291C46E1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Revenue Generation Stream Distribution: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5FCB432-035F-BEA4-0EF5-9475E1583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114036"/>
              </p:ext>
            </p:extLst>
          </p:nvPr>
        </p:nvGraphicFramePr>
        <p:xfrm>
          <a:off x="1795397" y="2797479"/>
          <a:ext cx="3039571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39571">
                  <a:extLst>
                    <a:ext uri="{9D8B030D-6E8A-4147-A177-3AD203B41FA5}">
                      <a16:colId xmlns:a16="http://schemas.microsoft.com/office/drawing/2014/main" val="179186169"/>
                    </a:ext>
                  </a:extLst>
                </a:gridCol>
              </a:tblGrid>
              <a:tr h="14639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858102"/>
                  </a:ext>
                </a:extLst>
              </a:tr>
              <a:tr h="363266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248189"/>
                  </a:ext>
                </a:extLst>
              </a:tr>
            </a:tbl>
          </a:graphicData>
        </a:graphic>
      </p:graphicFrame>
      <p:pic>
        <p:nvPicPr>
          <p:cNvPr id="8" name="Picture 7" descr="Revenue Stream Distribution">
            <a:extLst>
              <a:ext uri="{FF2B5EF4-FFF2-40B4-BE49-F238E27FC236}">
                <a16:creationId xmlns:a16="http://schemas.microsoft.com/office/drawing/2014/main" id="{3BBC9561-4D2A-A504-CEB4-7F40CB6CF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363" y="2799838"/>
            <a:ext cx="3797473" cy="36903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3DDFD3-2022-4036-AC24-9480A8D29ECF}"/>
              </a:ext>
            </a:extLst>
          </p:cNvPr>
          <p:cNvSpPr txBox="1"/>
          <p:nvPr/>
        </p:nvSpPr>
        <p:spPr>
          <a:xfrm>
            <a:off x="6826135" y="2935593"/>
            <a:ext cx="461943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Ad Revenue Dominance</a:t>
            </a:r>
            <a:r>
              <a:rPr lang="en-US" dirty="0">
                <a:ea typeface="+mn-lt"/>
                <a:cs typeface="+mn-lt"/>
              </a:rPr>
              <a:t>: Ad revenue constitutes the vast majority of the revenue stream at </a:t>
            </a:r>
            <a:r>
              <a:rPr lang="en-US" b="1" dirty="0">
                <a:ea typeface="+mn-lt"/>
                <a:cs typeface="+mn-lt"/>
              </a:rPr>
              <a:t>97.59%</a:t>
            </a:r>
            <a:r>
              <a:rPr lang="en-US" dirty="0">
                <a:ea typeface="+mn-lt"/>
                <a:cs typeface="+mn-lt"/>
              </a:rPr>
              <a:t>. This indicates a heavy </a:t>
            </a:r>
            <a:r>
              <a:rPr lang="en-US" dirty="0">
                <a:latin typeface="Calibri"/>
                <a:ea typeface="+mn-lt"/>
                <a:cs typeface="+mn-lt"/>
              </a:rPr>
              <a:t>reliance</a:t>
            </a:r>
            <a:r>
              <a:rPr lang="en-US" dirty="0">
                <a:ea typeface="+mn-lt"/>
                <a:cs typeface="+mn-lt"/>
              </a:rPr>
              <a:t> on ad-based income.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In-App Purchases (IAP)</a:t>
            </a:r>
            <a:r>
              <a:rPr lang="en-US" dirty="0">
                <a:ea typeface="+mn-lt"/>
                <a:cs typeface="+mn-lt"/>
              </a:rPr>
              <a:t>: Contribute Only </a:t>
            </a:r>
            <a:r>
              <a:rPr lang="en-US" b="1" dirty="0">
                <a:ea typeface="+mn-lt"/>
                <a:cs typeface="+mn-lt"/>
              </a:rPr>
              <a:t>2.41%</a:t>
            </a:r>
            <a:r>
              <a:rPr lang="en-US" dirty="0">
                <a:ea typeface="+mn-lt"/>
                <a:cs typeface="+mn-lt"/>
              </a:rPr>
              <a:t> of total revenue  generated.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More balanced revenue model with additional IAP options will help improve profitability and diversify revenue streams</a:t>
            </a:r>
          </a:p>
        </p:txBody>
      </p:sp>
    </p:spTree>
    <p:extLst>
      <p:ext uri="{BB962C8B-B14F-4D97-AF65-F5344CB8AC3E}">
        <p14:creationId xmlns:p14="http://schemas.microsoft.com/office/powerpoint/2010/main" val="53809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47E3-C53B-25C0-2D8F-56D0DBF6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Trends In Revenue Generation vs UA Expenditure</a:t>
            </a:r>
          </a:p>
        </p:txBody>
      </p:sp>
      <p:pic>
        <p:nvPicPr>
          <p:cNvPr id="8" name="Picture 7" descr="Trends in Monthly Revenue and UA">
            <a:extLst>
              <a:ext uri="{FF2B5EF4-FFF2-40B4-BE49-F238E27FC236}">
                <a16:creationId xmlns:a16="http://schemas.microsoft.com/office/drawing/2014/main" id="{5E3CE064-09F3-DF9A-EF03-A834390A2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21" y="2936117"/>
            <a:ext cx="5029200" cy="3919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864878-917E-4DAA-82A3-0CD99587A5ED}"/>
              </a:ext>
            </a:extLst>
          </p:cNvPr>
          <p:cNvSpPr txBox="1"/>
          <p:nvPr/>
        </p:nvSpPr>
        <p:spPr>
          <a:xfrm>
            <a:off x="6940294" y="3066084"/>
            <a:ext cx="441656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Consistent Decline in UA Spend and Revenue Over Time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decline suggest it's either there is a pull-back in marketing efforts or seasonality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Revenue generation not sustainable</a:t>
            </a: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While UA Spend is consistently higher </a:t>
            </a:r>
            <a:r>
              <a:rPr lang="en-US" dirty="0">
                <a:latin typeface="Calibri"/>
                <a:ea typeface="+mn-lt"/>
                <a:cs typeface="+mn-lt"/>
              </a:rPr>
              <a:t>than</a:t>
            </a:r>
            <a:r>
              <a:rPr lang="en-US" dirty="0">
                <a:ea typeface="+mn-lt"/>
                <a:cs typeface="+mn-lt"/>
              </a:rPr>
              <a:t> the Revenue in each month, the gap between them is decreasing over time.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0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860F-6F21-BBD4-2424-442E4432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381568"/>
          </a:xfrm>
        </p:spPr>
        <p:txBody>
          <a:bodyPr/>
          <a:lstStyle/>
          <a:p>
            <a:r>
              <a:rPr lang="en-US"/>
              <a:t>Average Revenue Per User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C6D344-3A94-56C1-4545-BAF96C1DF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503134"/>
              </p:ext>
            </p:extLst>
          </p:nvPr>
        </p:nvGraphicFramePr>
        <p:xfrm>
          <a:off x="7557369" y="1826712"/>
          <a:ext cx="3799029" cy="12006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99029">
                  <a:extLst>
                    <a:ext uri="{9D8B030D-6E8A-4147-A177-3AD203B41FA5}">
                      <a16:colId xmlns:a16="http://schemas.microsoft.com/office/drawing/2014/main" val="3802667579"/>
                    </a:ext>
                  </a:extLst>
                </a:gridCol>
              </a:tblGrid>
              <a:tr h="329255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212548"/>
                  </a:ext>
                </a:extLst>
              </a:tr>
              <a:tr h="834897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69201"/>
                  </a:ext>
                </a:extLst>
              </a:tr>
            </a:tbl>
          </a:graphicData>
        </a:graphic>
      </p:graphicFrame>
      <p:pic>
        <p:nvPicPr>
          <p:cNvPr id="6" name="Picture 5" descr="AVG Revenue Per User Trend">
            <a:extLst>
              <a:ext uri="{FF2B5EF4-FFF2-40B4-BE49-F238E27FC236}">
                <a16:creationId xmlns:a16="http://schemas.microsoft.com/office/drawing/2014/main" id="{BB19F089-68B9-F707-9FD2-12C8CBB9C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09" y="2274414"/>
            <a:ext cx="3965869" cy="1926043"/>
          </a:xfrm>
          <a:prstGeom prst="rect">
            <a:avLst/>
          </a:prstGeom>
        </p:spPr>
      </p:pic>
      <p:pic>
        <p:nvPicPr>
          <p:cNvPr id="9" name="Picture 8" descr="A graph of growth rate&#10;&#10;Description automatically generated">
            <a:extLst>
              <a:ext uri="{FF2B5EF4-FFF2-40B4-BE49-F238E27FC236}">
                <a16:creationId xmlns:a16="http://schemas.microsoft.com/office/drawing/2014/main" id="{02A4FA9C-4F6A-C588-F5D9-D080D1751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632" y="4203419"/>
            <a:ext cx="3843138" cy="24330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D37531-8A7B-ED07-03EC-5B1952BEB9C4}"/>
              </a:ext>
            </a:extLst>
          </p:cNvPr>
          <p:cNvSpPr txBox="1"/>
          <p:nvPr/>
        </p:nvSpPr>
        <p:spPr>
          <a:xfrm>
            <a:off x="6989432" y="2431034"/>
            <a:ext cx="485740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Increasing ARPU</a:t>
            </a:r>
            <a:r>
              <a:rPr lang="en-US" dirty="0">
                <a:ea typeface="+mn-lt"/>
                <a:cs typeface="+mn-lt"/>
              </a:rPr>
              <a:t>: Average revenue per user (ARPU) rose consistently from </a:t>
            </a:r>
            <a:r>
              <a:rPr lang="en-US" b="1" dirty="0">
                <a:ea typeface="+mn-lt"/>
                <a:cs typeface="+mn-lt"/>
              </a:rPr>
              <a:t>0.373</a:t>
            </a:r>
            <a:r>
              <a:rPr lang="en-US" dirty="0">
                <a:ea typeface="+mn-lt"/>
                <a:cs typeface="+mn-lt"/>
              </a:rPr>
              <a:t> in June to </a:t>
            </a:r>
            <a:r>
              <a:rPr lang="en-US" b="1" dirty="0">
                <a:ea typeface="+mn-lt"/>
                <a:cs typeface="+mn-lt"/>
              </a:rPr>
              <a:t>0.460</a:t>
            </a:r>
            <a:r>
              <a:rPr lang="en-US" dirty="0">
                <a:ea typeface="+mn-lt"/>
                <a:cs typeface="+mn-lt"/>
              </a:rPr>
              <a:t> in August, showing improved monetization per user.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Declining Revenue Growth Rate</a:t>
            </a:r>
            <a:r>
              <a:rPr lang="en-US" dirty="0">
                <a:ea typeface="+mn-lt"/>
                <a:cs typeface="+mn-lt"/>
              </a:rPr>
              <a:t>: Despite increasing ARPU, the month-over-month revenue growth rate dropped significantly, with a </a:t>
            </a:r>
            <a:r>
              <a:rPr lang="en-US" b="1" dirty="0">
                <a:ea typeface="+mn-lt"/>
                <a:cs typeface="+mn-lt"/>
              </a:rPr>
              <a:t>16.25% decrease</a:t>
            </a:r>
            <a:r>
              <a:rPr lang="en-US" dirty="0">
                <a:ea typeface="+mn-lt"/>
                <a:cs typeface="+mn-lt"/>
              </a:rPr>
              <a:t> from June to July and </a:t>
            </a:r>
            <a:r>
              <a:rPr lang="en-US" b="1" dirty="0">
                <a:ea typeface="+mn-lt"/>
                <a:cs typeface="+mn-lt"/>
              </a:rPr>
              <a:t>41.21% decrease</a:t>
            </a:r>
            <a:r>
              <a:rPr lang="en-US" dirty="0">
                <a:ea typeface="+mn-lt"/>
                <a:cs typeface="+mn-lt"/>
              </a:rPr>
              <a:t> from July to August.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growth rate decline suggests a possible reduction in active user numbers or slower user acquisition, limiting total revenue growth despite higher revenue per user.</a:t>
            </a:r>
            <a:endParaRPr lang="en-US" dirty="0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9354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DashVTI</vt:lpstr>
      <vt:lpstr>Mobile App Performance Overview As of 1st June, 2024 To 1st August, 2024 </vt:lpstr>
      <vt:lpstr>MY OBJECTIVE</vt:lpstr>
      <vt:lpstr>HYPOTHESIS</vt:lpstr>
      <vt:lpstr>MY APPROACH</vt:lpstr>
      <vt:lpstr>                                            KEY FINDINGS </vt:lpstr>
      <vt:lpstr>Recorded Revenue</vt:lpstr>
      <vt:lpstr>Revenue Generation Stream Distribution:</vt:lpstr>
      <vt:lpstr>Trends In Revenue Generation vs UA Expenditure</vt:lpstr>
      <vt:lpstr>Average Revenue Per User</vt:lpstr>
      <vt:lpstr>User Base Growth</vt:lpstr>
      <vt:lpstr>User Acquisition Funnel</vt:lpstr>
      <vt:lpstr>Network Performance</vt:lpstr>
      <vt:lpstr>Country Performance.</vt:lpstr>
      <vt:lpstr>Retention Metrics</vt:lpstr>
      <vt:lpstr>Impact Of Retention On Revenue</vt:lpstr>
      <vt:lpstr>Retention Rate Across The different Networks &amp; Countries</vt:lpstr>
      <vt:lpstr>Summary 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434</cp:revision>
  <dcterms:created xsi:type="dcterms:W3CDTF">2024-11-15T06:05:59Z</dcterms:created>
  <dcterms:modified xsi:type="dcterms:W3CDTF">2024-11-21T17:31:11Z</dcterms:modified>
</cp:coreProperties>
</file>