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4" r:id="rId4"/>
    <p:sldId id="259" r:id="rId5"/>
    <p:sldId id="261" r:id="rId6"/>
    <p:sldId id="263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97A3B1-5BE7-ED17-6304-3D85C1CBF82F}" v="568" dt="2024-11-15T16:22:29.746"/>
    <p1510:client id="{40CEEDB5-AF71-3370-9B4C-4CBBB72CBF28}" v="30" dt="2024-11-15T14:41:03.523"/>
    <p1510:client id="{DF6759EE-33B9-5E0D-7F31-CFD9960E5681}" v="40" dt="2024-11-15T14:47:23.466"/>
    <p1510:client id="{E1FB3164-D2FA-F8D8-E3D7-908736C8CCA1}" v="308" dt="2024-11-15T14:37:24.057"/>
    <p1510:client id="{E9D5093A-1345-E1BF-7421-37E3D6410DC6}" v="282" dt="2024-11-15T10:52:10.7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5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5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0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5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8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5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1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8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2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5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2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3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view?r=eyJrIjoiOThkOGJjODQtNDFlNy00YzRkLWE2OTQtNGIzNDQxNmJjNTEwIiwidCI6IjQ0ODdiNTJmLWYxMTgtNDgzMC1iNDlkLTNjMjk4Y2I3MTA3NSJ9&amp;pageName=273a27a42d9c6e721d0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view?r=eyJrIjoiOThkOGJjODQtNDFlNy00YzRkLWE2OTQtNGIzNDQxNmJjNTEwIiwidCI6IjQ0ODdiNTJmLWYxMTgtNDgzMC1iNDlkLTNjMjk4Y2I3MTA3NSJ9&amp;pageName=273a27a42d9c6e721d0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689756" cy="3274592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ea typeface="+mj-lt"/>
                <a:cs typeface="+mj-lt"/>
              </a:rPr>
              <a:t>Mobile Game Performance Overview As of 1st June, 2024 To 1st August, 2024</a:t>
            </a:r>
            <a:br>
              <a:rPr lang="en-US" sz="4800" b="1" dirty="0">
                <a:ea typeface="+mj-lt"/>
                <a:cs typeface="+mj-lt"/>
              </a:rPr>
            </a:br>
            <a:endParaRPr lang="en-US" sz="4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EB4C9-5700-CB6B-5776-A813463CE211}"/>
              </a:ext>
            </a:extLst>
          </p:cNvPr>
          <p:cNvSpPr txBox="1"/>
          <p:nvPr/>
        </p:nvSpPr>
        <p:spPr>
          <a:xfrm>
            <a:off x="7464383" y="6025270"/>
            <a:ext cx="47294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Find a detailed report </a:t>
            </a:r>
            <a:r>
              <a:rPr lang="en-US" i="1" dirty="0">
                <a:hlinkClick r:id="rId2"/>
              </a:rPr>
              <a:t>here</a:t>
            </a:r>
            <a:r>
              <a:rPr lang="en-US" i="1" dirty="0"/>
              <a:t> (Power BI visuals)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4AC2-F703-2617-9815-536D2494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ptos"/>
              </a:rPr>
              <a:t>Recorded Revenue</a:t>
            </a:r>
            <a:endParaRPr 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1453B-DA1C-5104-16D9-DF6AF7F03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C8F376-16E8-77E3-609D-F0D862CB0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365533"/>
              </p:ext>
            </p:extLst>
          </p:nvPr>
        </p:nvGraphicFramePr>
        <p:xfrm>
          <a:off x="7033054" y="3006810"/>
          <a:ext cx="3643848" cy="21823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43848">
                  <a:extLst>
                    <a:ext uri="{9D8B030D-6E8A-4147-A177-3AD203B41FA5}">
                      <a16:colId xmlns:a16="http://schemas.microsoft.com/office/drawing/2014/main" val="3493569714"/>
                    </a:ext>
                  </a:extLst>
                </a:gridCol>
              </a:tblGrid>
              <a:tr h="1816575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 dirty="0">
                          <a:effectLst/>
                          <a:latin typeface="Aptos"/>
                        </a:rPr>
                        <a:t>Total Revenue</a:t>
                      </a:r>
                      <a:r>
                        <a:rPr lang="en-US" sz="1800" b="0" i="0" u="none" strike="noStrike" noProof="0" dirty="0">
                          <a:effectLst/>
                          <a:latin typeface="Aptos"/>
                        </a:rPr>
                        <a:t>: 213.29K</a:t>
                      </a:r>
                      <a:endParaRPr lang="en-US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 dirty="0">
                          <a:effectLst/>
                          <a:latin typeface="Aptos"/>
                        </a:rPr>
                        <a:t>June</a:t>
                      </a:r>
                      <a:r>
                        <a:rPr lang="en-US" sz="1800" b="0" i="0" u="none" strike="noStrike" noProof="0" dirty="0">
                          <a:effectLst/>
                          <a:latin typeface="Aptos"/>
                        </a:rPr>
                        <a:t>: Highest revenue (91,546.00)</a:t>
                      </a:r>
                      <a:endParaRPr lang="en-US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 dirty="0">
                          <a:effectLst/>
                          <a:latin typeface="Aptos"/>
                        </a:rPr>
                        <a:t>July</a:t>
                      </a:r>
                      <a:r>
                        <a:rPr lang="en-US" sz="1800" b="0" i="0" u="none" strike="noStrike" noProof="0" dirty="0">
                          <a:effectLst/>
                          <a:latin typeface="Aptos"/>
                        </a:rPr>
                        <a:t>: Decline to 76,670.00</a:t>
                      </a:r>
                      <a:endParaRPr lang="en-US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 dirty="0">
                          <a:effectLst/>
                          <a:latin typeface="Calibri"/>
                        </a:rPr>
                        <a:t>August</a:t>
                      </a:r>
                      <a:r>
                        <a:rPr lang="en-US" sz="1800" b="0" i="0" u="none" strike="noStrike" noProof="0" dirty="0">
                          <a:effectLst/>
                          <a:latin typeface="Aptos"/>
                        </a:rPr>
                        <a:t>: Lowest at 45,076.00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466863"/>
                  </a:ext>
                </a:extLst>
              </a:tr>
              <a:tr h="32720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937863"/>
                  </a:ext>
                </a:extLst>
              </a:tr>
            </a:tbl>
          </a:graphicData>
        </a:graphic>
      </p:graphicFrame>
      <p:pic>
        <p:nvPicPr>
          <p:cNvPr id="10" name="Picture 9" descr="Total Revenue(USD)">
            <a:extLst>
              <a:ext uri="{FF2B5EF4-FFF2-40B4-BE49-F238E27FC236}">
                <a16:creationId xmlns:a16="http://schemas.microsoft.com/office/drawing/2014/main" id="{A7072386-088D-6E0A-492E-E7DAEB7C5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888" y="2085126"/>
            <a:ext cx="1968327" cy="1176725"/>
          </a:xfrm>
          <a:prstGeom prst="rect">
            <a:avLst/>
          </a:prstGeom>
        </p:spPr>
      </p:pic>
      <p:pic>
        <p:nvPicPr>
          <p:cNvPr id="14" name="Picture 13" descr="Total Revenue">
            <a:extLst>
              <a:ext uri="{FF2B5EF4-FFF2-40B4-BE49-F238E27FC236}">
                <a16:creationId xmlns:a16="http://schemas.microsoft.com/office/drawing/2014/main" id="{BDB02B71-7A47-0ECE-E20C-BBE9133DE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954" y="3528884"/>
            <a:ext cx="4899711" cy="304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4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4F68-1DEC-5CE7-7C80-B4380273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5303" cy="728320"/>
          </a:xfrm>
        </p:spPr>
        <p:txBody>
          <a:bodyPr/>
          <a:lstStyle/>
          <a:p>
            <a:r>
              <a:rPr lang="en-US" dirty="0"/>
              <a:t>User Base Growth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83E2A6-42BB-EB56-39ED-388C7E7AB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015072"/>
              </p:ext>
            </p:extLst>
          </p:nvPr>
        </p:nvGraphicFramePr>
        <p:xfrm>
          <a:off x="9331890" y="1691013"/>
          <a:ext cx="2020792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0792">
                  <a:extLst>
                    <a:ext uri="{9D8B030D-6E8A-4147-A177-3AD203B41FA5}">
                      <a16:colId xmlns:a16="http://schemas.microsoft.com/office/drawing/2014/main" val="8023083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489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127791"/>
                  </a:ext>
                </a:extLst>
              </a:tr>
            </a:tbl>
          </a:graphicData>
        </a:graphic>
      </p:graphicFrame>
      <p:pic>
        <p:nvPicPr>
          <p:cNvPr id="6" name="Picture 5" descr="Monthly user Base">
            <a:extLst>
              <a:ext uri="{FF2B5EF4-FFF2-40B4-BE49-F238E27FC236}">
                <a16:creationId xmlns:a16="http://schemas.microsoft.com/office/drawing/2014/main" id="{A47A8890-4AB4-8733-C3FD-449144BD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69" y="2433279"/>
            <a:ext cx="5240223" cy="419463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45EABE-54F9-984F-792C-287CEC767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179192"/>
              </p:ext>
            </p:extLst>
          </p:nvPr>
        </p:nvGraphicFramePr>
        <p:xfrm>
          <a:off x="7434648" y="2337486"/>
          <a:ext cx="4009337" cy="313904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09337">
                  <a:extLst>
                    <a:ext uri="{9D8B030D-6E8A-4147-A177-3AD203B41FA5}">
                      <a16:colId xmlns:a16="http://schemas.microsoft.com/office/drawing/2014/main" val="4026339510"/>
                    </a:ext>
                  </a:extLst>
                </a:gridCol>
              </a:tblGrid>
              <a:tr h="69059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19333"/>
                  </a:ext>
                </a:extLst>
              </a:tr>
              <a:tr h="244845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78D4"/>
                          </a:solidFill>
                          <a:effectLst/>
                          <a:latin typeface="Aptos"/>
                        </a:rPr>
                        <a:t>Total Installs</a:t>
                      </a:r>
                      <a:r>
                        <a:rPr lang="en-US" sz="1800" b="0" i="0" u="none" strike="noStrike" noProof="0" dirty="0">
                          <a:solidFill>
                            <a:srgbClr val="0078D4"/>
                          </a:solidFill>
                          <a:effectLst/>
                          <a:latin typeface="Aptos"/>
                        </a:rPr>
                        <a:t>: 521K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solidFill>
                          <a:srgbClr val="0078D4"/>
                        </a:solidFill>
                        <a:effectLst/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78D4"/>
                          </a:solidFill>
                          <a:effectLst/>
                        </a:rPr>
                        <a:t>There’s a clear downward trend in new user installs from June to August: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 dirty="0">
                          <a:solidFill>
                            <a:srgbClr val="0078D4"/>
                          </a:solidFill>
                          <a:effectLst/>
                        </a:rPr>
                        <a:t>June to July</a:t>
                      </a:r>
                      <a:r>
                        <a:rPr lang="en-US" sz="1800" b="0" i="0" u="none" strike="noStrike" noProof="0" dirty="0">
                          <a:solidFill>
                            <a:srgbClr val="0078D4"/>
                          </a:solidFill>
                          <a:effectLst/>
                        </a:rPr>
                        <a:t>: 28% decline.</a:t>
                      </a:r>
                      <a:endParaRPr lang="en-US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 dirty="0">
                          <a:solidFill>
                            <a:srgbClr val="0078D4"/>
                          </a:solidFill>
                          <a:effectLst/>
                        </a:rPr>
                        <a:t>July to August</a:t>
                      </a:r>
                      <a:r>
                        <a:rPr lang="en-US" sz="1800" b="0" i="0" u="none" strike="noStrike" noProof="0" dirty="0">
                          <a:solidFill>
                            <a:srgbClr val="0078D4"/>
                          </a:solidFill>
                          <a:effectLst/>
                        </a:rPr>
                        <a:t>: 44% decline.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78D4"/>
                        </a:solidFill>
                        <a:effectLst/>
                        <a:latin typeface="Apto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69393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CC4D6E4-FC1B-6857-C444-9F6F6261C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116152"/>
              </p:ext>
            </p:extLst>
          </p:nvPr>
        </p:nvGraphicFramePr>
        <p:xfrm>
          <a:off x="1389529" y="2935941"/>
          <a:ext cx="1487737" cy="115445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7737">
                  <a:extLst>
                    <a:ext uri="{9D8B030D-6E8A-4147-A177-3AD203B41FA5}">
                      <a16:colId xmlns:a16="http://schemas.microsoft.com/office/drawing/2014/main" val="1318705405"/>
                    </a:ext>
                  </a:extLst>
                </a:gridCol>
              </a:tblGrid>
              <a:tr h="309082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378555"/>
                  </a:ext>
                </a:extLst>
              </a:tr>
              <a:tr h="788693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972992"/>
                  </a:ext>
                </a:extLst>
              </a:tr>
            </a:tbl>
          </a:graphicData>
        </a:graphic>
      </p:graphicFrame>
      <p:pic>
        <p:nvPicPr>
          <p:cNvPr id="10" name="Picture 9" descr="Total Installs">
            <a:extLst>
              <a:ext uri="{FF2B5EF4-FFF2-40B4-BE49-F238E27FC236}">
                <a16:creationId xmlns:a16="http://schemas.microsoft.com/office/drawing/2014/main" id="{225A54DD-BC6D-B957-7346-BD995E2DF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900" y="1013428"/>
            <a:ext cx="2253564" cy="141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3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FB0C-0844-52D2-4074-291C46E1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Generation Streams.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5FCB432-035F-BEA4-0EF5-9475E1583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114036"/>
              </p:ext>
            </p:extLst>
          </p:nvPr>
        </p:nvGraphicFramePr>
        <p:xfrm>
          <a:off x="1795397" y="2797479"/>
          <a:ext cx="3039571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39571">
                  <a:extLst>
                    <a:ext uri="{9D8B030D-6E8A-4147-A177-3AD203B41FA5}">
                      <a16:colId xmlns:a16="http://schemas.microsoft.com/office/drawing/2014/main" val="179186169"/>
                    </a:ext>
                  </a:extLst>
                </a:gridCol>
              </a:tblGrid>
              <a:tr h="14639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858102"/>
                  </a:ext>
                </a:extLst>
              </a:tr>
              <a:tr h="363266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248189"/>
                  </a:ext>
                </a:extLst>
              </a:tr>
            </a:tbl>
          </a:graphicData>
        </a:graphic>
      </p:graphicFrame>
      <p:pic>
        <p:nvPicPr>
          <p:cNvPr id="8" name="Picture 7" descr="Revenue Stream Distribution">
            <a:extLst>
              <a:ext uri="{FF2B5EF4-FFF2-40B4-BE49-F238E27FC236}">
                <a16:creationId xmlns:a16="http://schemas.microsoft.com/office/drawing/2014/main" id="{3BBC9561-4D2A-A504-CEB4-7F40CB6CF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363" y="2799838"/>
            <a:ext cx="3797473" cy="36903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3DDFD3-2022-4036-AC24-9480A8D29ECF}"/>
              </a:ext>
            </a:extLst>
          </p:cNvPr>
          <p:cNvSpPr txBox="1"/>
          <p:nvPr/>
        </p:nvSpPr>
        <p:spPr>
          <a:xfrm>
            <a:off x="6826135" y="2935593"/>
            <a:ext cx="46194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Ad Revenue Dominance</a:t>
            </a:r>
            <a:r>
              <a:rPr lang="en-US" dirty="0">
                <a:ea typeface="+mn-lt"/>
                <a:cs typeface="+mn-lt"/>
              </a:rPr>
              <a:t>: Ad revenue constitutes the vast majority of the revenue stream at </a:t>
            </a:r>
            <a:r>
              <a:rPr lang="en-US" b="1" dirty="0">
                <a:ea typeface="+mn-lt"/>
                <a:cs typeface="+mn-lt"/>
              </a:rPr>
              <a:t>97.59%</a:t>
            </a:r>
            <a:r>
              <a:rPr lang="en-US" dirty="0">
                <a:ea typeface="+mn-lt"/>
                <a:cs typeface="+mn-lt"/>
              </a:rPr>
              <a:t>. This indicates a heavy </a:t>
            </a:r>
            <a:r>
              <a:rPr lang="en-US" dirty="0">
                <a:latin typeface="Calibri"/>
                <a:ea typeface="+mn-lt"/>
                <a:cs typeface="+mn-lt"/>
              </a:rPr>
              <a:t>reliance</a:t>
            </a:r>
            <a:r>
              <a:rPr lang="en-US" dirty="0">
                <a:ea typeface="+mn-lt"/>
                <a:cs typeface="+mn-lt"/>
              </a:rPr>
              <a:t> on ad-based income.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In-App Purchases (IAP)</a:t>
            </a:r>
            <a:r>
              <a:rPr lang="en-US" dirty="0">
                <a:ea typeface="+mn-lt"/>
                <a:cs typeface="+mn-lt"/>
              </a:rPr>
              <a:t>: Only </a:t>
            </a:r>
            <a:r>
              <a:rPr lang="en-US" b="1" dirty="0">
                <a:ea typeface="+mn-lt"/>
                <a:cs typeface="+mn-lt"/>
              </a:rPr>
              <a:t>2.41%</a:t>
            </a:r>
            <a:r>
              <a:rPr lang="en-US" dirty="0">
                <a:ea typeface="+mn-lt"/>
                <a:cs typeface="+mn-lt"/>
              </a:rPr>
              <a:t> of total revenue is generated through in-app purchases, suggesting a limited contribution from this channel.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9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47E3-C53B-25C0-2D8F-56D0DBF6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In Revenue Generation vs UA Expenditure</a:t>
            </a:r>
          </a:p>
        </p:txBody>
      </p:sp>
      <p:pic>
        <p:nvPicPr>
          <p:cNvPr id="8" name="Picture 7" descr="Trends in Monthly Revenue and UA">
            <a:extLst>
              <a:ext uri="{FF2B5EF4-FFF2-40B4-BE49-F238E27FC236}">
                <a16:creationId xmlns:a16="http://schemas.microsoft.com/office/drawing/2014/main" id="{5E3CE064-09F3-DF9A-EF03-A834390A2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21" y="2936117"/>
            <a:ext cx="5029200" cy="3919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864878-917E-4DAA-82A3-0CD99587A5ED}"/>
              </a:ext>
            </a:extLst>
          </p:cNvPr>
          <p:cNvSpPr txBox="1"/>
          <p:nvPr/>
        </p:nvSpPr>
        <p:spPr>
          <a:xfrm>
            <a:off x="6940294" y="3066084"/>
            <a:ext cx="441656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Decline in UA Spend and Revenue Over Time</a:t>
            </a:r>
            <a:r>
              <a:rPr lang="en-US" dirty="0">
                <a:ea typeface="+mn-lt"/>
                <a:cs typeface="+mn-lt"/>
              </a:rPr>
              <a:t>: Both User Acquisition (UA) Spend and Revenue have seen a consistent decline from June to August. </a:t>
            </a:r>
          </a:p>
          <a:p>
            <a:r>
              <a:rPr lang="en-US" dirty="0">
                <a:ea typeface="+mn-lt"/>
                <a:cs typeface="+mn-lt"/>
              </a:rPr>
              <a:t>While UA Spend is consistently higher </a:t>
            </a:r>
            <a:r>
              <a:rPr lang="en-US" dirty="0">
                <a:latin typeface="Calibri"/>
                <a:ea typeface="+mn-lt"/>
                <a:cs typeface="+mn-lt"/>
              </a:rPr>
              <a:t>than</a:t>
            </a:r>
            <a:r>
              <a:rPr lang="en-US" dirty="0">
                <a:ea typeface="+mn-lt"/>
                <a:cs typeface="+mn-lt"/>
              </a:rPr>
              <a:t> the Revenue in each month, the gap between them is decreasing over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0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860F-6F21-BBD4-2424-442E4432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381568"/>
          </a:xfrm>
        </p:spPr>
        <p:txBody>
          <a:bodyPr/>
          <a:lstStyle/>
          <a:p>
            <a:r>
              <a:rPr lang="en-US" dirty="0"/>
              <a:t>Average Revenue Per User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C6D344-3A94-56C1-4545-BAF96C1DF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503134"/>
              </p:ext>
            </p:extLst>
          </p:nvPr>
        </p:nvGraphicFramePr>
        <p:xfrm>
          <a:off x="7557369" y="1826712"/>
          <a:ext cx="3799029" cy="12006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99029">
                  <a:extLst>
                    <a:ext uri="{9D8B030D-6E8A-4147-A177-3AD203B41FA5}">
                      <a16:colId xmlns:a16="http://schemas.microsoft.com/office/drawing/2014/main" val="3802667579"/>
                    </a:ext>
                  </a:extLst>
                </a:gridCol>
              </a:tblGrid>
              <a:tr h="329255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212548"/>
                  </a:ext>
                </a:extLst>
              </a:tr>
              <a:tr h="834897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69201"/>
                  </a:ext>
                </a:extLst>
              </a:tr>
            </a:tbl>
          </a:graphicData>
        </a:graphic>
      </p:graphicFrame>
      <p:pic>
        <p:nvPicPr>
          <p:cNvPr id="6" name="Picture 5" descr="AVG Revenue Per User Trend">
            <a:extLst>
              <a:ext uri="{FF2B5EF4-FFF2-40B4-BE49-F238E27FC236}">
                <a16:creationId xmlns:a16="http://schemas.microsoft.com/office/drawing/2014/main" id="{BB19F089-68B9-F707-9FD2-12C8CBB9C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09" y="2274414"/>
            <a:ext cx="3965869" cy="1926043"/>
          </a:xfrm>
          <a:prstGeom prst="rect">
            <a:avLst/>
          </a:prstGeom>
        </p:spPr>
      </p:pic>
      <p:pic>
        <p:nvPicPr>
          <p:cNvPr id="9" name="Picture 8" descr="A graph of growth rate&#10;&#10;Description automatically generated">
            <a:extLst>
              <a:ext uri="{FF2B5EF4-FFF2-40B4-BE49-F238E27FC236}">
                <a16:creationId xmlns:a16="http://schemas.microsoft.com/office/drawing/2014/main" id="{02A4FA9C-4F6A-C588-F5D9-D080D1751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632" y="4193122"/>
            <a:ext cx="3966705" cy="26698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D37531-8A7B-ED07-03EC-5B1952BEB9C4}"/>
              </a:ext>
            </a:extLst>
          </p:cNvPr>
          <p:cNvSpPr txBox="1"/>
          <p:nvPr/>
        </p:nvSpPr>
        <p:spPr>
          <a:xfrm>
            <a:off x="6989432" y="2431034"/>
            <a:ext cx="485740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Increasing ARPU</a:t>
            </a:r>
            <a:r>
              <a:rPr lang="en-US" dirty="0">
                <a:ea typeface="+mn-lt"/>
                <a:cs typeface="+mn-lt"/>
              </a:rPr>
              <a:t>: Average revenue per user (ARPU) rose consistently from </a:t>
            </a:r>
            <a:r>
              <a:rPr lang="en-US" b="1" dirty="0">
                <a:ea typeface="+mn-lt"/>
                <a:cs typeface="+mn-lt"/>
              </a:rPr>
              <a:t>0.373</a:t>
            </a:r>
            <a:r>
              <a:rPr lang="en-US" dirty="0">
                <a:ea typeface="+mn-lt"/>
                <a:cs typeface="+mn-lt"/>
              </a:rPr>
              <a:t> in June to </a:t>
            </a:r>
            <a:r>
              <a:rPr lang="en-US" b="1" dirty="0">
                <a:ea typeface="+mn-lt"/>
                <a:cs typeface="+mn-lt"/>
              </a:rPr>
              <a:t>0.460</a:t>
            </a:r>
            <a:r>
              <a:rPr lang="en-US" dirty="0">
                <a:ea typeface="+mn-lt"/>
                <a:cs typeface="+mn-lt"/>
              </a:rPr>
              <a:t> in August, showing improved monetization per user.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Declining Revenue Growth Rate</a:t>
            </a:r>
            <a:r>
              <a:rPr lang="en-US" dirty="0">
                <a:ea typeface="+mn-lt"/>
                <a:cs typeface="+mn-lt"/>
              </a:rPr>
              <a:t>: Despite higher ARPU, the month-over-month revenue growth rate dropped significantly, with a </a:t>
            </a:r>
            <a:r>
              <a:rPr lang="en-US" b="1" dirty="0">
                <a:ea typeface="+mn-lt"/>
                <a:cs typeface="+mn-lt"/>
              </a:rPr>
              <a:t>16.25% decrease</a:t>
            </a:r>
            <a:r>
              <a:rPr lang="en-US" dirty="0">
                <a:ea typeface="+mn-lt"/>
                <a:cs typeface="+mn-lt"/>
              </a:rPr>
              <a:t> from June to July and </a:t>
            </a:r>
            <a:r>
              <a:rPr lang="en-US" b="1" dirty="0">
                <a:ea typeface="+mn-lt"/>
                <a:cs typeface="+mn-lt"/>
              </a:rPr>
              <a:t>41.21% decrease</a:t>
            </a:r>
            <a:r>
              <a:rPr lang="en-US" dirty="0">
                <a:ea typeface="+mn-lt"/>
                <a:cs typeface="+mn-lt"/>
              </a:rPr>
              <a:t> from July to August.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growth rate decline suggests a possible reduction in active user numbers or slower user acquisition, limiting total revenue growth despite higher revenue per user.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9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5867-429D-A4BB-787C-374355A9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 &amp; Network Performance.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5E438A8-44DE-3109-D684-F5DEF4625B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092722"/>
              </p:ext>
            </p:extLst>
          </p:nvPr>
        </p:nvGraphicFramePr>
        <p:xfrm>
          <a:off x="914400" y="2559050"/>
          <a:ext cx="10363200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298531413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594099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71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57656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559C324-066D-FB61-DDCC-4D47931A8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753355"/>
              </p:ext>
            </p:extLst>
          </p:nvPr>
        </p:nvGraphicFramePr>
        <p:xfrm>
          <a:off x="0" y="2788920"/>
          <a:ext cx="208280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4151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388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01561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5E9EBCB-B1D4-DEBA-98EB-6A5E4B28E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84161"/>
              </p:ext>
            </p:extLst>
          </p:nvPr>
        </p:nvGraphicFramePr>
        <p:xfrm>
          <a:off x="11388810" y="2790567"/>
          <a:ext cx="806916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6916">
                  <a:extLst>
                    <a:ext uri="{9D8B030D-6E8A-4147-A177-3AD203B41FA5}">
                      <a16:colId xmlns:a16="http://schemas.microsoft.com/office/drawing/2014/main" val="107291657"/>
                    </a:ext>
                  </a:extLst>
                </a:gridCol>
              </a:tblGrid>
              <a:tr h="134362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98716"/>
                  </a:ext>
                </a:extLst>
              </a:tr>
              <a:tr h="134362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35088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3D623B4-9B35-9A79-8B10-ECA38F5F6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328278"/>
              </p:ext>
            </p:extLst>
          </p:nvPr>
        </p:nvGraphicFramePr>
        <p:xfrm>
          <a:off x="11975756" y="2522837"/>
          <a:ext cx="208280" cy="10061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56910872"/>
                    </a:ext>
                  </a:extLst>
                </a:gridCol>
              </a:tblGrid>
              <a:tr h="503079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737623"/>
                  </a:ext>
                </a:extLst>
              </a:tr>
              <a:tr h="503079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23476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C24ED19-747F-A1FA-735A-E3B582747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00692"/>
              </p:ext>
            </p:extLst>
          </p:nvPr>
        </p:nvGraphicFramePr>
        <p:xfrm>
          <a:off x="0" y="2788920"/>
          <a:ext cx="121920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251513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618034"/>
                  </a:ext>
                </a:extLst>
              </a:tr>
            </a:tbl>
          </a:graphicData>
        </a:graphic>
      </p:graphicFrame>
      <p:pic>
        <p:nvPicPr>
          <p:cNvPr id="24" name="Picture 23" descr="Network Perfomance">
            <a:extLst>
              <a:ext uri="{FF2B5EF4-FFF2-40B4-BE49-F238E27FC236}">
                <a16:creationId xmlns:a16="http://schemas.microsoft.com/office/drawing/2014/main" id="{32AE539E-9C68-8CA1-1D74-43773A53A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1" y="2516957"/>
            <a:ext cx="4267198" cy="3615815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0CD432D-3B9C-FC06-A715-2F1029681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34929"/>
              </p:ext>
            </p:extLst>
          </p:nvPr>
        </p:nvGraphicFramePr>
        <p:xfrm>
          <a:off x="11872783" y="2790567"/>
          <a:ext cx="315201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5201">
                  <a:extLst>
                    <a:ext uri="{9D8B030D-6E8A-4147-A177-3AD203B41FA5}">
                      <a16:colId xmlns:a16="http://schemas.microsoft.com/office/drawing/2014/main" val="3518312641"/>
                    </a:ext>
                  </a:extLst>
                </a:gridCol>
              </a:tblGrid>
              <a:tr h="234353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165337"/>
                  </a:ext>
                </a:extLst>
              </a:tr>
              <a:tr h="234353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626195"/>
                  </a:ext>
                </a:extLst>
              </a:tr>
            </a:tbl>
          </a:graphicData>
        </a:graphic>
      </p:graphicFrame>
      <p:pic>
        <p:nvPicPr>
          <p:cNvPr id="28" name="Picture 27" descr="Country Performance">
            <a:extLst>
              <a:ext uri="{FF2B5EF4-FFF2-40B4-BE49-F238E27FC236}">
                <a16:creationId xmlns:a16="http://schemas.microsoft.com/office/drawing/2014/main" id="{4F9D44FE-5F5C-1E87-2E99-A4FB29E79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16" y="2787452"/>
            <a:ext cx="5018901" cy="309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1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ADE4-0F45-C870-5811-5DC88859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5029-083E-667F-BC28-3C0924B7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800" b="1" dirty="0">
                <a:ea typeface="+mn-lt"/>
                <a:cs typeface="+mn-lt"/>
              </a:rPr>
              <a:t>Focus on Conversion Optimization: </a:t>
            </a:r>
            <a:r>
              <a:rPr lang="en-US" sz="1800" dirty="0">
                <a:ea typeface="+mn-lt"/>
                <a:cs typeface="+mn-lt"/>
              </a:rPr>
              <a:t>For networks with high installs but low revenue (e.g., Organic and TikTok), review user experience and conversion funnels post-installation. Identifying bottlenecks in the customer journey could increase monetization potential without needing additional spend.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Improve Ad Creatives and Messaging</a:t>
            </a:r>
            <a:r>
              <a:rPr lang="en-US" sz="1800" dirty="0">
                <a:ea typeface="+mn-lt"/>
                <a:cs typeface="+mn-lt"/>
              </a:rPr>
              <a:t>: Experiment with </a:t>
            </a:r>
            <a:r>
              <a:rPr lang="en-US" sz="1800" b="1" dirty="0">
                <a:ea typeface="+mn-lt"/>
                <a:cs typeface="+mn-lt"/>
              </a:rPr>
              <a:t>creative variations</a:t>
            </a:r>
            <a:r>
              <a:rPr lang="en-US" sz="1800" dirty="0">
                <a:ea typeface="+mn-lt"/>
                <a:cs typeface="+mn-lt"/>
              </a:rPr>
              <a:t> and messaging on underperforming networks to increase engagement and conversion rates. This might help increase the return without further increasing the ad spend.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Regularly Monitor and Adjust</a:t>
            </a:r>
            <a:r>
              <a:rPr lang="en-US" sz="1800" dirty="0">
                <a:ea typeface="+mn-lt"/>
                <a:cs typeface="+mn-lt"/>
              </a:rPr>
              <a:t>: Track each network's performance weekly or monthly. </a:t>
            </a:r>
            <a:r>
              <a:rPr lang="en-US" sz="1800" b="1" dirty="0">
                <a:ea typeface="+mn-lt"/>
                <a:cs typeface="+mn-lt"/>
              </a:rPr>
              <a:t>Identify trends early</a:t>
            </a:r>
            <a:r>
              <a:rPr lang="en-US" sz="1800" dirty="0">
                <a:ea typeface="+mn-lt"/>
                <a:cs typeface="+mn-lt"/>
              </a:rPr>
              <a:t> to make budget adjustments promptly, ensuring the best-performing networks receive an adequate budget while minimizing losses from low-performing ones.</a:t>
            </a:r>
            <a:endParaRPr lang="en-US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0F99A-F606-7A0F-C28F-E225280B1DF5}"/>
              </a:ext>
            </a:extLst>
          </p:cNvPr>
          <p:cNvSpPr txBox="1"/>
          <p:nvPr/>
        </p:nvSpPr>
        <p:spPr>
          <a:xfrm>
            <a:off x="7200452" y="6172983"/>
            <a:ext cx="47293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Find a detailed report </a:t>
            </a:r>
            <a:r>
              <a:rPr lang="en-US" i="1" dirty="0">
                <a:hlinkClick r:id="rId2"/>
              </a:rPr>
              <a:t>here</a:t>
            </a:r>
            <a:r>
              <a:rPr lang="en-US" i="1" dirty="0"/>
              <a:t> (Power BI visuals)</a:t>
            </a:r>
          </a:p>
        </p:txBody>
      </p:sp>
    </p:spTree>
    <p:extLst>
      <p:ext uri="{BB962C8B-B14F-4D97-AF65-F5344CB8AC3E}">
        <p14:creationId xmlns:p14="http://schemas.microsoft.com/office/powerpoint/2010/main" val="403456892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DashVTI</vt:lpstr>
      <vt:lpstr>Mobile Game Performance Overview As of 1st June, 2024 To 1st August, 2024 </vt:lpstr>
      <vt:lpstr>Recorded Revenue</vt:lpstr>
      <vt:lpstr>User Base Growth</vt:lpstr>
      <vt:lpstr>Revenue Generation Streams.</vt:lpstr>
      <vt:lpstr>Trends In Revenue Generation vs UA Expenditure</vt:lpstr>
      <vt:lpstr>Average Revenue Per User</vt:lpstr>
      <vt:lpstr>Country &amp; Network Performance.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439</cp:revision>
  <dcterms:created xsi:type="dcterms:W3CDTF">2024-11-15T06:05:59Z</dcterms:created>
  <dcterms:modified xsi:type="dcterms:W3CDTF">2024-11-15T16:22:48Z</dcterms:modified>
</cp:coreProperties>
</file>