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1C7"/>
    <a:srgbClr val="E4DB40"/>
    <a:srgbClr val="E7E88A"/>
    <a:srgbClr val="FD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34" d="100"/>
          <a:sy n="134" d="100"/>
        </p:scale>
        <p:origin x="-904" y="7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D8F2A-96A1-3146-9B5D-EF4A6069608E}" type="datetimeFigureOut">
              <a:rPr lang="es-ES" smtClean="0"/>
              <a:t>18/02/19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CCE79-A9B1-4140-B8AC-3707D15A401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3426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CCE79-A9B1-4140-B8AC-3707D15A401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0377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2944-A2BC-8940-AB9D-689C019B6A03}" type="datetimeFigureOut">
              <a:rPr lang="es-ES" smtClean="0"/>
              <a:t>16/02/19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4101-8268-C84C-A783-F5156BC7AE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2944-A2BC-8940-AB9D-689C019B6A03}" type="datetimeFigureOut">
              <a:rPr lang="es-ES" smtClean="0"/>
              <a:t>16/02/19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4101-8268-C84C-A783-F5156BC7AE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2944-A2BC-8940-AB9D-689C019B6A03}" type="datetimeFigureOut">
              <a:rPr lang="es-ES" smtClean="0"/>
              <a:t>16/02/19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4101-8268-C84C-A783-F5156BC7AE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2944-A2BC-8940-AB9D-689C019B6A03}" type="datetimeFigureOut">
              <a:rPr lang="es-ES" smtClean="0"/>
              <a:t>16/02/19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4101-8268-C84C-A783-F5156BC7AE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2944-A2BC-8940-AB9D-689C019B6A03}" type="datetimeFigureOut">
              <a:rPr lang="es-ES" smtClean="0"/>
              <a:t>16/02/19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4101-8268-C84C-A783-F5156BC7AE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2944-A2BC-8940-AB9D-689C019B6A03}" type="datetimeFigureOut">
              <a:rPr lang="es-ES" smtClean="0"/>
              <a:t>16/02/19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4101-8268-C84C-A783-F5156BC7AE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2944-A2BC-8940-AB9D-689C019B6A03}" type="datetimeFigureOut">
              <a:rPr lang="es-ES" smtClean="0"/>
              <a:t>16/02/19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4101-8268-C84C-A783-F5156BC7AE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2944-A2BC-8940-AB9D-689C019B6A03}" type="datetimeFigureOut">
              <a:rPr lang="es-ES" smtClean="0"/>
              <a:t>16/02/19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4101-8268-C84C-A783-F5156BC7AE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2944-A2BC-8940-AB9D-689C019B6A03}" type="datetimeFigureOut">
              <a:rPr lang="es-ES" smtClean="0"/>
              <a:t>16/02/19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4101-8268-C84C-A783-F5156BC7AE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2944-A2BC-8940-AB9D-689C019B6A03}" type="datetimeFigureOut">
              <a:rPr lang="es-ES" smtClean="0"/>
              <a:t>16/02/19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4101-8268-C84C-A783-F5156BC7AE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2944-A2BC-8940-AB9D-689C019B6A03}" type="datetimeFigureOut">
              <a:rPr lang="es-ES" smtClean="0"/>
              <a:t>16/02/19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4101-8268-C84C-A783-F5156BC7AE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12944-A2BC-8940-AB9D-689C019B6A03}" type="datetimeFigureOut">
              <a:rPr lang="es-ES" smtClean="0"/>
              <a:t>16/02/19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24101-8268-C84C-A783-F5156BC7AE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20" Type="http://schemas.openxmlformats.org/officeDocument/2006/relationships/image" Target="../media/image42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23" Type="http://schemas.openxmlformats.org/officeDocument/2006/relationships/image" Target="../media/image45.png"/><Relationship Id="rId24" Type="http://schemas.openxmlformats.org/officeDocument/2006/relationships/image" Target="../media/image46.png"/><Relationship Id="rId25" Type="http://schemas.openxmlformats.org/officeDocument/2006/relationships/image" Target="../media/image10.png"/><Relationship Id="rId26" Type="http://schemas.openxmlformats.org/officeDocument/2006/relationships/image" Target="../media/image1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4.png"/><Relationship Id="rId20" Type="http://schemas.openxmlformats.org/officeDocument/2006/relationships/image" Target="../media/image25.png"/><Relationship Id="rId21" Type="http://schemas.openxmlformats.org/officeDocument/2006/relationships/image" Target="../media/image29.png"/><Relationship Id="rId22" Type="http://schemas.openxmlformats.org/officeDocument/2006/relationships/image" Target="../media/image33.png"/><Relationship Id="rId23" Type="http://schemas.openxmlformats.org/officeDocument/2006/relationships/image" Target="../media/image11.png"/><Relationship Id="rId24" Type="http://schemas.openxmlformats.org/officeDocument/2006/relationships/image" Target="../media/image62.png"/><Relationship Id="rId25" Type="http://schemas.openxmlformats.org/officeDocument/2006/relationships/image" Target="../media/image63.png"/><Relationship Id="rId26" Type="http://schemas.openxmlformats.org/officeDocument/2006/relationships/image" Target="../media/image64.png"/><Relationship Id="rId27" Type="http://schemas.openxmlformats.org/officeDocument/2006/relationships/image" Target="../media/image65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image" Target="../media/image57.png"/><Relationship Id="rId13" Type="http://schemas.openxmlformats.org/officeDocument/2006/relationships/image" Target="../media/image58.png"/><Relationship Id="rId14" Type="http://schemas.openxmlformats.org/officeDocument/2006/relationships/image" Target="../media/image59.png"/><Relationship Id="rId15" Type="http://schemas.openxmlformats.org/officeDocument/2006/relationships/image" Target="../media/image60.png"/><Relationship Id="rId16" Type="http://schemas.openxmlformats.org/officeDocument/2006/relationships/image" Target="../media/image61.png"/><Relationship Id="rId17" Type="http://schemas.openxmlformats.org/officeDocument/2006/relationships/image" Target="../media/image24.png"/><Relationship Id="rId18" Type="http://schemas.openxmlformats.org/officeDocument/2006/relationships/image" Target="../media/image30.png"/><Relationship Id="rId19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60500" y="793679"/>
            <a:ext cx="5905500" cy="1470025"/>
          </a:xfrm>
        </p:spPr>
        <p:txBody>
          <a:bodyPr>
            <a:normAutofit/>
          </a:bodyPr>
          <a:lstStyle/>
          <a:p>
            <a:r>
              <a:rPr lang="es-ES" sz="4800" dirty="0" smtClean="0">
                <a:solidFill>
                  <a:srgbClr val="FDFEFE"/>
                </a:solidFill>
                <a:latin typeface="Arial"/>
                <a:cs typeface="Arial"/>
              </a:rPr>
              <a:t>iPhone X</a:t>
            </a:r>
            <a:endParaRPr lang="es-ES" sz="4800" dirty="0">
              <a:solidFill>
                <a:srgbClr val="FDFEFE"/>
              </a:solidFill>
              <a:latin typeface="Arial"/>
              <a:cs typeface="Arial"/>
            </a:endParaRPr>
          </a:p>
        </p:txBody>
      </p:sp>
      <p:pic>
        <p:nvPicPr>
          <p:cNvPr id="6" name="Imagen 5" descr="og_over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id="9" name="Imagen 8" descr="Captura de pantalla 2019-02-17 a la(s) 20.17.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695" y="1327047"/>
            <a:ext cx="483385" cy="48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54460"/>
      </p:ext>
    </p:extLst>
  </p:cSld>
  <p:clrMapOvr>
    <a:masterClrMapping/>
  </p:clrMapOvr>
  <p:transition xmlns:p14="http://schemas.microsoft.com/office/powerpoint/2010/main" spd="slow" advTm="2000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speech-bubb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704" y="4008423"/>
            <a:ext cx="1148181" cy="114818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000" y="160338"/>
            <a:ext cx="8229600" cy="601662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>
                <a:latin typeface="Arial"/>
                <a:cs typeface="Arial"/>
              </a:rPr>
              <a:t>Comunicaci</a:t>
            </a:r>
            <a:r>
              <a:rPr lang="es-ES" sz="3200" dirty="0" smtClean="0">
                <a:latin typeface="Arial"/>
                <a:cs typeface="Arial"/>
              </a:rPr>
              <a:t>ón como fenómeno social</a:t>
            </a:r>
            <a:endParaRPr lang="es-ES" sz="3200" dirty="0">
              <a:latin typeface="Arial"/>
              <a:cs typeface="Arial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762000"/>
            <a:ext cx="7289800" cy="152400"/>
          </a:xfrm>
          <a:prstGeom prst="rect">
            <a:avLst/>
          </a:prstGeom>
          <a:solidFill>
            <a:srgbClr val="E4DB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 descr="rep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9" y="3297023"/>
            <a:ext cx="1333500" cy="1333500"/>
          </a:xfrm>
          <a:prstGeom prst="rect">
            <a:avLst/>
          </a:prstGeom>
        </p:spPr>
      </p:pic>
      <p:pic>
        <p:nvPicPr>
          <p:cNvPr id="12" name="Imagen 11" descr="smartphone-with-interne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547" y="184627"/>
            <a:ext cx="908911" cy="908911"/>
          </a:xfrm>
          <a:prstGeom prst="rect">
            <a:avLst/>
          </a:prstGeom>
        </p:spPr>
      </p:pic>
      <p:pic>
        <p:nvPicPr>
          <p:cNvPr id="13" name="Imagen 12" descr="worlwide-transmissi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606" y="1653189"/>
            <a:ext cx="1175679" cy="1175679"/>
          </a:xfrm>
          <a:prstGeom prst="rect">
            <a:avLst/>
          </a:prstGeom>
        </p:spPr>
      </p:pic>
      <p:pic>
        <p:nvPicPr>
          <p:cNvPr id="14" name="Imagen 13" descr="hologram (1)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312" y="4233274"/>
            <a:ext cx="542486" cy="542486"/>
          </a:xfrm>
          <a:prstGeom prst="rect">
            <a:avLst/>
          </a:prstGeom>
        </p:spPr>
      </p:pic>
      <p:pic>
        <p:nvPicPr>
          <p:cNvPr id="18" name="Imagen 17" descr="clou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627" y="4778692"/>
            <a:ext cx="1099584" cy="1099584"/>
          </a:xfrm>
          <a:prstGeom prst="rect">
            <a:avLst/>
          </a:prstGeom>
        </p:spPr>
      </p:pic>
      <p:sp>
        <p:nvSpPr>
          <p:cNvPr id="19" name="Flecha izquierda 18"/>
          <p:cNvSpPr/>
          <p:nvPr/>
        </p:nvSpPr>
        <p:spPr>
          <a:xfrm flipH="1">
            <a:off x="3769885" y="5299163"/>
            <a:ext cx="229470" cy="222682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/>
          <p:cNvSpPr txBox="1"/>
          <p:nvPr/>
        </p:nvSpPr>
        <p:spPr>
          <a:xfrm>
            <a:off x="3931505" y="6017583"/>
            <a:ext cx="155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s-ES" sz="900" dirty="0" smtClean="0">
                <a:latin typeface="Arial"/>
                <a:cs typeface="Arial"/>
              </a:rPr>
              <a:t>Predicen futuros proyectos.</a:t>
            </a:r>
            <a:endParaRPr lang="es-ES" sz="900" dirty="0">
              <a:latin typeface="Arial"/>
              <a:cs typeface="Arial"/>
            </a:endParaRPr>
          </a:p>
        </p:txBody>
      </p:sp>
      <p:pic>
        <p:nvPicPr>
          <p:cNvPr id="21" name="Imagen 20" descr="Captura de pantalla 2019-02-17 a la(s) 18.23.0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45110" y="5187229"/>
            <a:ext cx="588807" cy="855861"/>
          </a:xfrm>
          <a:prstGeom prst="rect">
            <a:avLst/>
          </a:prstGeom>
        </p:spPr>
      </p:pic>
      <p:sp>
        <p:nvSpPr>
          <p:cNvPr id="23" name="CuadroTexto 22"/>
          <p:cNvSpPr txBox="1"/>
          <p:nvPr/>
        </p:nvSpPr>
        <p:spPr>
          <a:xfrm>
            <a:off x="6815122" y="1566216"/>
            <a:ext cx="205657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L</a:t>
            </a:r>
            <a:r>
              <a:rPr lang="es-ES" sz="2000" dirty="0" smtClean="0"/>
              <a:t>a comunicación se convierte en un proceso social relevante para cumplir mejor y más rápido sus objetivos, puesto que facilita y agiliza el flujo de mensajes que circulan entre los miembros de la organización o entre ésta con su medio. </a:t>
            </a:r>
            <a:endParaRPr lang="es-ES" sz="20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274502" y="4778692"/>
            <a:ext cx="152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/>
              <a:buChar char="•"/>
            </a:pPr>
            <a:r>
              <a:rPr lang="es-ES" sz="900" dirty="0" smtClean="0">
                <a:solidFill>
                  <a:srgbClr val="FDFEFE"/>
                </a:solidFill>
                <a:latin typeface="Arial"/>
                <a:cs typeface="Arial"/>
              </a:rPr>
              <a:t>Se lanzan noticias de prototipos inexistentes.</a:t>
            </a:r>
            <a:endParaRPr lang="es-ES" sz="900" dirty="0">
              <a:solidFill>
                <a:srgbClr val="FDFEFE"/>
              </a:solidFill>
              <a:latin typeface="Arial"/>
              <a:cs typeface="Arial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1263057" y="5521845"/>
            <a:ext cx="15842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/>
              <a:buChar char="•"/>
            </a:pPr>
            <a:r>
              <a:rPr lang="es-ES" sz="900" dirty="0" smtClean="0">
                <a:latin typeface="Arial"/>
                <a:cs typeface="Arial"/>
              </a:rPr>
              <a:t>Inventan prestaciones que sus gadgets no ofrecerán. </a:t>
            </a:r>
          </a:p>
          <a:p>
            <a:endParaRPr lang="es-ES" dirty="0"/>
          </a:p>
        </p:txBody>
      </p:sp>
      <p:pic>
        <p:nvPicPr>
          <p:cNvPr id="26" name="Imagen 25" descr="appl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925" y="5671615"/>
            <a:ext cx="78366" cy="78366"/>
          </a:xfrm>
          <a:prstGeom prst="rect">
            <a:avLst/>
          </a:prstGeom>
        </p:spPr>
      </p:pic>
      <p:pic>
        <p:nvPicPr>
          <p:cNvPr id="27" name="Imagen 26" descr="apple (1)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21" y="4372580"/>
            <a:ext cx="186580" cy="186580"/>
          </a:xfrm>
          <a:prstGeom prst="rect">
            <a:avLst/>
          </a:prstGeom>
        </p:spPr>
      </p:pic>
      <p:pic>
        <p:nvPicPr>
          <p:cNvPr id="29" name="Imagen 28" descr="number-one-inside-a-circle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41" y="1093538"/>
            <a:ext cx="383211" cy="383211"/>
          </a:xfrm>
          <a:prstGeom prst="rect">
            <a:avLst/>
          </a:prstGeom>
        </p:spPr>
      </p:pic>
      <p:pic>
        <p:nvPicPr>
          <p:cNvPr id="31" name="Imagen 30" descr="new-zealand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78" y="1013753"/>
            <a:ext cx="953675" cy="953675"/>
          </a:xfrm>
          <a:prstGeom prst="rect">
            <a:avLst/>
          </a:prstGeom>
        </p:spPr>
      </p:pic>
      <p:pic>
        <p:nvPicPr>
          <p:cNvPr id="32" name="Imagen 31" descr="apple-iphonexs-max-gold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8" y="1548539"/>
            <a:ext cx="299451" cy="455983"/>
          </a:xfrm>
          <a:prstGeom prst="rect">
            <a:avLst/>
          </a:prstGeom>
        </p:spPr>
      </p:pic>
      <p:pic>
        <p:nvPicPr>
          <p:cNvPr id="33" name="Imagen 32" descr="youtube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07" y="1520522"/>
            <a:ext cx="416882" cy="416882"/>
          </a:xfrm>
          <a:prstGeom prst="rect">
            <a:avLst/>
          </a:prstGeom>
        </p:spPr>
      </p:pic>
      <p:pic>
        <p:nvPicPr>
          <p:cNvPr id="34" name="Imagen 33" descr="twitter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823" y="1129480"/>
            <a:ext cx="361148" cy="361148"/>
          </a:xfrm>
          <a:prstGeom prst="rect">
            <a:avLst/>
          </a:prstGeom>
        </p:spPr>
      </p:pic>
      <p:pic>
        <p:nvPicPr>
          <p:cNvPr id="35" name="Imagen 34" descr="facebook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605" y="1563696"/>
            <a:ext cx="371001" cy="371001"/>
          </a:xfrm>
          <a:prstGeom prst="rect">
            <a:avLst/>
          </a:prstGeom>
        </p:spPr>
      </p:pic>
      <p:pic>
        <p:nvPicPr>
          <p:cNvPr id="36" name="Imagen 35" descr="instagram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28" y="1129518"/>
            <a:ext cx="391004" cy="391004"/>
          </a:xfrm>
          <a:prstGeom prst="rect">
            <a:avLst/>
          </a:prstGeom>
        </p:spPr>
      </p:pic>
      <p:pic>
        <p:nvPicPr>
          <p:cNvPr id="38" name="Imagen 37" descr="pay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520484"/>
            <a:ext cx="484038" cy="484038"/>
          </a:xfrm>
          <a:prstGeom prst="rect">
            <a:avLst/>
          </a:prstGeom>
        </p:spPr>
      </p:pic>
      <p:sp>
        <p:nvSpPr>
          <p:cNvPr id="39" name="CuadroTexto 38"/>
          <p:cNvSpPr txBox="1"/>
          <p:nvPr/>
        </p:nvSpPr>
        <p:spPr>
          <a:xfrm>
            <a:off x="1121950" y="2589137"/>
            <a:ext cx="2169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rgbClr val="E4DB40"/>
                </a:solidFill>
                <a:latin typeface="Arial"/>
                <a:cs typeface="Arial"/>
              </a:rPr>
              <a:t>ATENCI</a:t>
            </a:r>
            <a:r>
              <a:rPr lang="es-ES" sz="2000" dirty="0" smtClean="0">
                <a:solidFill>
                  <a:srgbClr val="E4DB40"/>
                </a:solidFill>
                <a:latin typeface="Arial"/>
                <a:cs typeface="Arial"/>
              </a:rPr>
              <a:t>ÓN DEL PÚBLICO</a:t>
            </a:r>
            <a:endParaRPr lang="es-ES" sz="2000" dirty="0">
              <a:solidFill>
                <a:srgbClr val="E4DB40"/>
              </a:solidFill>
              <a:latin typeface="Arial"/>
              <a:cs typeface="Arial"/>
            </a:endParaRPr>
          </a:p>
        </p:txBody>
      </p:sp>
      <p:pic>
        <p:nvPicPr>
          <p:cNvPr id="41" name="Imagen 40" descr="users-grou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596" y="2638036"/>
            <a:ext cx="1016478" cy="1016478"/>
          </a:xfrm>
          <a:prstGeom prst="rect">
            <a:avLst/>
          </a:prstGeom>
        </p:spPr>
      </p:pic>
      <p:pic>
        <p:nvPicPr>
          <p:cNvPr id="42" name="Imagen 41" descr="computer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674" y="1198507"/>
            <a:ext cx="1097133" cy="1097133"/>
          </a:xfrm>
          <a:prstGeom prst="rect">
            <a:avLst/>
          </a:prstGeom>
        </p:spPr>
      </p:pic>
      <p:pic>
        <p:nvPicPr>
          <p:cNvPr id="44" name="Imagen 43" descr="apple (2)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63" y="1799685"/>
            <a:ext cx="51340" cy="51340"/>
          </a:xfrm>
          <a:prstGeom prst="rect">
            <a:avLst/>
          </a:prstGeom>
        </p:spPr>
      </p:pic>
      <p:sp>
        <p:nvSpPr>
          <p:cNvPr id="45" name="CuadroTexto 44"/>
          <p:cNvSpPr txBox="1"/>
          <p:nvPr/>
        </p:nvSpPr>
        <p:spPr>
          <a:xfrm>
            <a:off x="2498725" y="1382906"/>
            <a:ext cx="933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/>
                <a:cs typeface="Arial"/>
              </a:rPr>
              <a:t>INFLUENCERS</a:t>
            </a:r>
            <a:endParaRPr lang="es-ES" sz="800" dirty="0">
              <a:latin typeface="Arial"/>
              <a:cs typeface="Arial"/>
            </a:endParaRPr>
          </a:p>
        </p:txBody>
      </p:sp>
      <p:pic>
        <p:nvPicPr>
          <p:cNvPr id="46" name="Imagen 45" descr="apple (1)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70" y="1768062"/>
            <a:ext cx="166636" cy="166636"/>
          </a:xfrm>
          <a:prstGeom prst="rect">
            <a:avLst/>
          </a:prstGeom>
        </p:spPr>
      </p:pic>
      <p:pic>
        <p:nvPicPr>
          <p:cNvPr id="47" name="Imagen 46" descr="apple (1)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751" y="1381903"/>
            <a:ext cx="166636" cy="166636"/>
          </a:xfrm>
          <a:prstGeom prst="rect">
            <a:avLst/>
          </a:prstGeom>
        </p:spPr>
      </p:pic>
      <p:pic>
        <p:nvPicPr>
          <p:cNvPr id="48" name="Imagen 47" descr="apple (1)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222" y="1440522"/>
            <a:ext cx="166636" cy="166636"/>
          </a:xfrm>
          <a:prstGeom prst="rect">
            <a:avLst/>
          </a:prstGeom>
        </p:spPr>
      </p:pic>
      <p:pic>
        <p:nvPicPr>
          <p:cNvPr id="49" name="Imagen 48" descr="apple (1)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285" y="1837144"/>
            <a:ext cx="166636" cy="166636"/>
          </a:xfrm>
          <a:prstGeom prst="rect">
            <a:avLst/>
          </a:prstGeom>
        </p:spPr>
      </p:pic>
      <p:sp>
        <p:nvSpPr>
          <p:cNvPr id="50" name="CuadroTexto 49"/>
          <p:cNvSpPr txBox="1"/>
          <p:nvPr/>
        </p:nvSpPr>
        <p:spPr>
          <a:xfrm>
            <a:off x="4522077" y="2953076"/>
            <a:ext cx="133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FFFF"/>
                </a:solidFill>
                <a:latin typeface="Arial"/>
                <a:cs typeface="Arial"/>
              </a:rPr>
              <a:t>“Engagement”</a:t>
            </a:r>
            <a:endParaRPr lang="es-ES" sz="1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52" name="Conector curvado 51"/>
          <p:cNvCxnSpPr>
            <a:stCxn id="13" idx="2"/>
          </p:cNvCxnSpPr>
          <p:nvPr/>
        </p:nvCxnSpPr>
        <p:spPr>
          <a:xfrm rot="5400000">
            <a:off x="4940051" y="2832747"/>
            <a:ext cx="237275" cy="229517"/>
          </a:xfrm>
          <a:prstGeom prst="curvedConnector3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curvado 57"/>
          <p:cNvCxnSpPr>
            <a:stCxn id="50" idx="2"/>
          </p:cNvCxnSpPr>
          <p:nvPr/>
        </p:nvCxnSpPr>
        <p:spPr>
          <a:xfrm rot="5400000">
            <a:off x="4630787" y="2866423"/>
            <a:ext cx="163611" cy="952470"/>
          </a:xfrm>
          <a:prstGeom prst="curvedConnector2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Imagen 58" descr="briefcase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620" y="4008423"/>
            <a:ext cx="1011718" cy="1011718"/>
          </a:xfrm>
          <a:prstGeom prst="rect">
            <a:avLst/>
          </a:prstGeom>
        </p:spPr>
      </p:pic>
      <p:pic>
        <p:nvPicPr>
          <p:cNvPr id="60" name="Imagen 59" descr="apple (1)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351" y="4409114"/>
            <a:ext cx="307266" cy="307266"/>
          </a:xfrm>
          <a:prstGeom prst="rect">
            <a:avLst/>
          </a:prstGeom>
        </p:spPr>
      </p:pic>
      <p:pic>
        <p:nvPicPr>
          <p:cNvPr id="61" name="Imagen 60" descr="clean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711" y="3747083"/>
            <a:ext cx="405837" cy="405837"/>
          </a:xfrm>
          <a:prstGeom prst="rect">
            <a:avLst/>
          </a:prstGeom>
        </p:spPr>
      </p:pic>
      <p:pic>
        <p:nvPicPr>
          <p:cNvPr id="62" name="Imagen 61" descr="clean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522" y="3945738"/>
            <a:ext cx="217182" cy="217182"/>
          </a:xfrm>
          <a:prstGeom prst="rect">
            <a:avLst/>
          </a:prstGeom>
        </p:spPr>
      </p:pic>
      <p:pic>
        <p:nvPicPr>
          <p:cNvPr id="63" name="Imagen 62" descr="clean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126" y="3693722"/>
            <a:ext cx="252016" cy="252016"/>
          </a:xfrm>
          <a:prstGeom prst="rect">
            <a:avLst/>
          </a:prstGeom>
        </p:spPr>
      </p:pic>
      <p:sp>
        <p:nvSpPr>
          <p:cNvPr id="64" name="CuadroTexto 63"/>
          <p:cNvSpPr txBox="1"/>
          <p:nvPr/>
        </p:nvSpPr>
        <p:spPr>
          <a:xfrm>
            <a:off x="5485620" y="4953295"/>
            <a:ext cx="105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latin typeface="Arial"/>
                <a:cs typeface="Arial"/>
              </a:rPr>
              <a:t>1976 - 2019</a:t>
            </a:r>
            <a:endParaRPr lang="es-ES" sz="1200" dirty="0">
              <a:latin typeface="Arial"/>
              <a:cs typeface="Arial"/>
            </a:endParaRPr>
          </a:p>
        </p:txBody>
      </p:sp>
      <p:sp>
        <p:nvSpPr>
          <p:cNvPr id="65" name="Flecha derecha 64"/>
          <p:cNvSpPr/>
          <p:nvPr/>
        </p:nvSpPr>
        <p:spPr>
          <a:xfrm>
            <a:off x="2022020" y="1381903"/>
            <a:ext cx="325863" cy="2712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Flecha derecha 65"/>
          <p:cNvSpPr/>
          <p:nvPr/>
        </p:nvSpPr>
        <p:spPr>
          <a:xfrm>
            <a:off x="3588328" y="1401944"/>
            <a:ext cx="325863" cy="2712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6158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xmlns:p14="http://schemas.microsoft.com/office/powerpoint/2010/main" spd="slow" advTm="10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ector recto 41"/>
          <p:cNvCxnSpPr>
            <a:stCxn id="40" idx="1"/>
            <a:endCxn id="11" idx="0"/>
          </p:cNvCxnSpPr>
          <p:nvPr/>
        </p:nvCxnSpPr>
        <p:spPr>
          <a:xfrm flipH="1">
            <a:off x="5404654" y="2087753"/>
            <a:ext cx="372598" cy="442953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5681469" y="1993619"/>
            <a:ext cx="654050" cy="642788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8" name="Imagen 37" descr="photo-camer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872" y="2778862"/>
            <a:ext cx="159291" cy="159291"/>
          </a:xfrm>
          <a:prstGeom prst="rect">
            <a:avLst/>
          </a:prstGeom>
        </p:spPr>
      </p:pic>
      <p:sp>
        <p:nvSpPr>
          <p:cNvPr id="26" name="Elipse 25"/>
          <p:cNvSpPr/>
          <p:nvPr/>
        </p:nvSpPr>
        <p:spPr>
          <a:xfrm>
            <a:off x="271523" y="2581806"/>
            <a:ext cx="548239" cy="5866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 descr="cpu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30" y="2202569"/>
            <a:ext cx="595261" cy="59526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3782" y="68100"/>
            <a:ext cx="8229600" cy="811025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endParaRPr lang="es-ES" sz="3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0" y="762000"/>
            <a:ext cx="7289800" cy="152400"/>
          </a:xfrm>
          <a:prstGeom prst="rect">
            <a:avLst/>
          </a:prstGeom>
          <a:solidFill>
            <a:srgbClr val="E4DB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 descr="Captura de pantalla 2019-02-17 a la(s) 21.25.5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344" y="93157"/>
            <a:ext cx="1029666" cy="133768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33782" y="1106439"/>
            <a:ext cx="2387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FFFFFF"/>
                </a:solidFill>
                <a:latin typeface="Arial"/>
                <a:cs typeface="Arial"/>
              </a:rPr>
              <a:t>Chip A12 Bionic</a:t>
            </a:r>
            <a:endParaRPr lang="es-ES" sz="16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805938" y="1580501"/>
            <a:ext cx="1317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FFFF"/>
                </a:solidFill>
                <a:latin typeface="Arial"/>
                <a:cs typeface="Arial"/>
              </a:rPr>
              <a:t>Neural Engine</a:t>
            </a:r>
            <a:endParaRPr lang="es-ES" sz="1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720437" y="1444993"/>
            <a:ext cx="2387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rgbClr val="FFFFFF"/>
                </a:solidFill>
                <a:latin typeface="Arial"/>
                <a:cs typeface="Arial"/>
              </a:rPr>
              <a:t>Procesador de señal de im</a:t>
            </a:r>
            <a:r>
              <a:rPr lang="es-ES" sz="1400" dirty="0" smtClean="0">
                <a:solidFill>
                  <a:srgbClr val="FFFFFF"/>
                </a:solidFill>
                <a:latin typeface="Arial"/>
                <a:cs typeface="Arial"/>
              </a:rPr>
              <a:t>agen (ISP)</a:t>
            </a:r>
            <a:endParaRPr lang="es-ES" sz="1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56625" y="1580501"/>
            <a:ext cx="740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FFFF"/>
                </a:solidFill>
                <a:latin typeface="Arial"/>
                <a:cs typeface="Arial"/>
              </a:rPr>
              <a:t>CPU</a:t>
            </a:r>
          </a:p>
        </p:txBody>
      </p:sp>
      <p:pic>
        <p:nvPicPr>
          <p:cNvPr id="10" name="Imagen 9" descr="ato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85" y="2147233"/>
            <a:ext cx="247156" cy="247156"/>
          </a:xfrm>
          <a:prstGeom prst="rect">
            <a:avLst/>
          </a:prstGeom>
        </p:spPr>
      </p:pic>
      <p:pic>
        <p:nvPicPr>
          <p:cNvPr id="11" name="Imagen 10" descr="cellphone-with-cogwheel-outline-inside-a-circl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230" y="2530706"/>
            <a:ext cx="726848" cy="726848"/>
          </a:xfrm>
          <a:prstGeom prst="rect">
            <a:avLst/>
          </a:prstGeom>
        </p:spPr>
      </p:pic>
      <p:pic>
        <p:nvPicPr>
          <p:cNvPr id="13" name="Imagen 12" descr="head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08"/>
          <a:stretch/>
        </p:blipFill>
        <p:spPr>
          <a:xfrm>
            <a:off x="3008401" y="2276427"/>
            <a:ext cx="845142" cy="703092"/>
          </a:xfrm>
          <a:prstGeom prst="rect">
            <a:avLst/>
          </a:prstGeom>
        </p:spPr>
      </p:pic>
      <p:pic>
        <p:nvPicPr>
          <p:cNvPr id="14" name="Imagen 13" descr="innovation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371" y="1916618"/>
            <a:ext cx="324013" cy="324013"/>
          </a:xfrm>
          <a:prstGeom prst="rect">
            <a:avLst/>
          </a:prstGeom>
        </p:spPr>
      </p:pic>
      <p:pic>
        <p:nvPicPr>
          <p:cNvPr id="15" name="Imagen 14" descr="memory-card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85" y="2904233"/>
            <a:ext cx="218284" cy="218284"/>
          </a:xfrm>
          <a:prstGeom prst="rect">
            <a:avLst/>
          </a:prstGeom>
        </p:spPr>
      </p:pic>
      <p:pic>
        <p:nvPicPr>
          <p:cNvPr id="18" name="Imagen 17" descr="ato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37" y="1888278"/>
            <a:ext cx="247156" cy="247156"/>
          </a:xfrm>
          <a:prstGeom prst="rect">
            <a:avLst/>
          </a:prstGeom>
        </p:spPr>
      </p:pic>
      <p:pic>
        <p:nvPicPr>
          <p:cNvPr id="19" name="Imagen 18" descr="ato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981" y="2147233"/>
            <a:ext cx="247156" cy="247156"/>
          </a:xfrm>
          <a:prstGeom prst="rect">
            <a:avLst/>
          </a:prstGeom>
        </p:spPr>
      </p:pic>
      <p:pic>
        <p:nvPicPr>
          <p:cNvPr id="20" name="Imagen 19" descr="ato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85" y="2627973"/>
            <a:ext cx="247156" cy="247156"/>
          </a:xfrm>
          <a:prstGeom prst="rect">
            <a:avLst/>
          </a:prstGeom>
        </p:spPr>
      </p:pic>
      <p:pic>
        <p:nvPicPr>
          <p:cNvPr id="21" name="Imagen 20" descr="ato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37" y="2903277"/>
            <a:ext cx="247156" cy="247156"/>
          </a:xfrm>
          <a:prstGeom prst="rect">
            <a:avLst/>
          </a:prstGeom>
        </p:spPr>
      </p:pic>
      <p:pic>
        <p:nvPicPr>
          <p:cNvPr id="22" name="Imagen 21" descr="ato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981" y="2656121"/>
            <a:ext cx="247156" cy="247156"/>
          </a:xfrm>
          <a:prstGeom prst="rect">
            <a:avLst/>
          </a:prstGeom>
        </p:spPr>
      </p:pic>
      <p:sp>
        <p:nvSpPr>
          <p:cNvPr id="23" name="CuadroTexto 22"/>
          <p:cNvSpPr txBox="1"/>
          <p:nvPr/>
        </p:nvSpPr>
        <p:spPr>
          <a:xfrm>
            <a:off x="418885" y="3261017"/>
            <a:ext cx="141451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900" dirty="0" smtClean="0">
                <a:solidFill>
                  <a:srgbClr val="FFFFFF"/>
                </a:solidFill>
                <a:latin typeface="Arial"/>
                <a:cs typeface="Arial"/>
              </a:rPr>
              <a:t>Mejora en el rendimiento gr</a:t>
            </a:r>
            <a:r>
              <a:rPr lang="es-ES" sz="900" dirty="0" smtClean="0">
                <a:solidFill>
                  <a:srgbClr val="FFFFFF"/>
                </a:solidFill>
                <a:latin typeface="Arial"/>
                <a:cs typeface="Arial"/>
              </a:rPr>
              <a:t>áfico en juegos, edición de videos y en apps con gran demanda gráfica.</a:t>
            </a:r>
            <a:endParaRPr lang="es-ES" sz="9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2311733" y="3107907"/>
            <a:ext cx="159959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850" dirty="0"/>
              <a:t>A</a:t>
            </a:r>
            <a:r>
              <a:rPr lang="es-MX" sz="850" dirty="0" smtClean="0"/>
              <a:t>bierto </a:t>
            </a:r>
            <a:r>
              <a:rPr lang="es-MX" sz="850" dirty="0" smtClean="0"/>
              <a:t>para </a:t>
            </a:r>
            <a:r>
              <a:rPr lang="es-MX" sz="850" dirty="0"/>
              <a:t>la plataforma Core ML. Los desarrolladores ahora pueden integrar en sus apps la poderosa tecnología de aprendizaje automático en tiempo real. </a:t>
            </a:r>
            <a:endParaRPr lang="es-ES" sz="85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973664" y="2412529"/>
            <a:ext cx="359304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5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lang="es-ES" sz="450" dirty="0" smtClean="0">
                <a:solidFill>
                  <a:srgbClr val="FFFFFF"/>
                </a:solidFill>
                <a:latin typeface="Arial"/>
                <a:cs typeface="Arial"/>
              </a:rPr>
              <a:t>PU</a:t>
            </a:r>
          </a:p>
        </p:txBody>
      </p:sp>
      <p:cxnSp>
        <p:nvCxnSpPr>
          <p:cNvPr id="28" name="Conector curvado 27"/>
          <p:cNvCxnSpPr>
            <a:stCxn id="17" idx="1"/>
          </p:cNvCxnSpPr>
          <p:nvPr/>
        </p:nvCxnSpPr>
        <p:spPr>
          <a:xfrm rot="10800000" flipV="1">
            <a:off x="575033" y="2473806"/>
            <a:ext cx="251997" cy="108000"/>
          </a:xfrm>
          <a:prstGeom prst="curvedConnector2">
            <a:avLst/>
          </a:prstGeom>
          <a:ln>
            <a:solidFill>
              <a:srgbClr val="FFFFF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Conector curvado 31"/>
          <p:cNvCxnSpPr>
            <a:endCxn id="23" idx="0"/>
          </p:cNvCxnSpPr>
          <p:nvPr/>
        </p:nvCxnSpPr>
        <p:spPr>
          <a:xfrm rot="16200000" flipH="1">
            <a:off x="777625" y="2912501"/>
            <a:ext cx="92566" cy="604466"/>
          </a:xfrm>
          <a:prstGeom prst="curvedConnector3">
            <a:avLst/>
          </a:prstGeom>
          <a:ln>
            <a:solidFill>
              <a:srgbClr val="FFFFF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3978036" y="1970715"/>
            <a:ext cx="696668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750" dirty="0" smtClean="0"/>
              <a:t>Aprendizaje </a:t>
            </a:r>
            <a:r>
              <a:rPr lang="es-MX" sz="750" dirty="0"/>
              <a:t>automático avanzado en tiempo real</a:t>
            </a:r>
            <a:r>
              <a:rPr lang="es-MX" sz="750" dirty="0" smtClean="0">
                <a:effectLst/>
              </a:rPr>
              <a:t> .</a:t>
            </a:r>
            <a:endParaRPr lang="es-ES" sz="75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311733" y="1982072"/>
            <a:ext cx="69666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800" dirty="0" smtClean="0"/>
              <a:t>Maravillosas </a:t>
            </a:r>
            <a:r>
              <a:rPr lang="es-MX" sz="800" dirty="0"/>
              <a:t>experiencias </a:t>
            </a:r>
            <a:r>
              <a:rPr lang="es-MX" sz="800" dirty="0" smtClean="0"/>
              <a:t>de </a:t>
            </a:r>
            <a:r>
              <a:rPr lang="es-MX" sz="800" dirty="0"/>
              <a:t>realidad </a:t>
            </a:r>
            <a:r>
              <a:rPr lang="es-MX" sz="800" dirty="0" smtClean="0"/>
              <a:t>aumentada.</a:t>
            </a:r>
            <a:r>
              <a:rPr lang="es-MX" sz="800" dirty="0" smtClean="0">
                <a:effectLst/>
              </a:rPr>
              <a:t> </a:t>
            </a:r>
            <a:endParaRPr lang="es-ES" sz="75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3911329" y="3105412"/>
            <a:ext cx="818893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750" dirty="0">
                <a:latin typeface="Arial"/>
                <a:cs typeface="Arial"/>
              </a:rPr>
              <a:t>R</a:t>
            </a:r>
            <a:r>
              <a:rPr lang="es-MX" sz="750" dirty="0" smtClean="0">
                <a:latin typeface="Arial"/>
                <a:cs typeface="Arial"/>
              </a:rPr>
              <a:t>econoce </a:t>
            </a:r>
            <a:r>
              <a:rPr lang="es-MX" sz="750" dirty="0">
                <a:latin typeface="Arial"/>
                <a:cs typeface="Arial"/>
              </a:rPr>
              <a:t>patrones</a:t>
            </a:r>
            <a:r>
              <a:rPr lang="es-MX" sz="750" dirty="0" smtClean="0">
                <a:latin typeface="Arial"/>
                <a:cs typeface="Arial"/>
              </a:rPr>
              <a:t>, hace </a:t>
            </a:r>
            <a:r>
              <a:rPr lang="es-MX" sz="750" dirty="0">
                <a:latin typeface="Arial"/>
                <a:cs typeface="Arial"/>
              </a:rPr>
              <a:t>predicciones y </a:t>
            </a:r>
            <a:r>
              <a:rPr lang="es-MX" sz="750" dirty="0" smtClean="0">
                <a:latin typeface="Arial"/>
                <a:cs typeface="Arial"/>
              </a:rPr>
              <a:t>aprende de </a:t>
            </a:r>
            <a:r>
              <a:rPr lang="es-MX" sz="750" dirty="0">
                <a:latin typeface="Arial"/>
                <a:cs typeface="Arial"/>
              </a:rPr>
              <a:t>experiencias</a:t>
            </a:r>
            <a:r>
              <a:rPr lang="es-MX" sz="750" dirty="0" smtClean="0">
                <a:effectLst/>
                <a:latin typeface="Arial"/>
                <a:cs typeface="Arial"/>
              </a:rPr>
              <a:t> .</a:t>
            </a:r>
            <a:endParaRPr lang="es-ES" sz="750" dirty="0">
              <a:latin typeface="Arial"/>
              <a:cs typeface="Arial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044984" y="2563788"/>
            <a:ext cx="3593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dirty="0" smtClean="0">
                <a:solidFill>
                  <a:srgbClr val="FFFFFF"/>
                </a:solidFill>
                <a:latin typeface="Arial"/>
                <a:cs typeface="Arial"/>
              </a:rPr>
              <a:t>CPU</a:t>
            </a:r>
          </a:p>
        </p:txBody>
      </p:sp>
      <p:pic>
        <p:nvPicPr>
          <p:cNvPr id="39" name="Imagen 38" descr="casting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594" y="2097491"/>
            <a:ext cx="433215" cy="433215"/>
          </a:xfrm>
          <a:prstGeom prst="rect">
            <a:avLst/>
          </a:prstGeom>
        </p:spPr>
      </p:pic>
      <p:cxnSp>
        <p:nvCxnSpPr>
          <p:cNvPr id="44" name="Conector recto 43"/>
          <p:cNvCxnSpPr>
            <a:stCxn id="40" idx="4"/>
          </p:cNvCxnSpPr>
          <p:nvPr/>
        </p:nvCxnSpPr>
        <p:spPr>
          <a:xfrm flipH="1" flipV="1">
            <a:off x="5404657" y="2530708"/>
            <a:ext cx="603837" cy="105699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1" name="Rectángulo 50"/>
          <p:cNvSpPr/>
          <p:nvPr/>
        </p:nvSpPr>
        <p:spPr>
          <a:xfrm>
            <a:off x="5181872" y="3309698"/>
            <a:ext cx="14464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800" dirty="0">
                <a:latin typeface="Arial"/>
                <a:cs typeface="Arial"/>
              </a:rPr>
              <a:t>T</a:t>
            </a:r>
            <a:r>
              <a:rPr lang="es-MX" sz="800" dirty="0" smtClean="0">
                <a:latin typeface="Arial"/>
                <a:cs typeface="Arial"/>
              </a:rPr>
              <a:t>ecnología </a:t>
            </a:r>
            <a:r>
              <a:rPr lang="es-MX" sz="800" dirty="0">
                <a:latin typeface="Arial"/>
                <a:cs typeface="Arial"/>
              </a:rPr>
              <a:t>HDR </a:t>
            </a:r>
            <a:r>
              <a:rPr lang="es-MX" sz="800" dirty="0" smtClean="0">
                <a:latin typeface="Arial"/>
                <a:cs typeface="Arial"/>
              </a:rPr>
              <a:t>Inteligente.</a:t>
            </a:r>
          </a:p>
          <a:p>
            <a:pPr algn="just"/>
            <a:r>
              <a:rPr lang="es-MX" sz="800" dirty="0">
                <a:latin typeface="Arial"/>
                <a:cs typeface="Arial"/>
              </a:rPr>
              <a:t>R</a:t>
            </a:r>
            <a:r>
              <a:rPr lang="es-MX" sz="800" dirty="0" smtClean="0">
                <a:latin typeface="Arial"/>
                <a:cs typeface="Arial"/>
              </a:rPr>
              <a:t>ango </a:t>
            </a:r>
            <a:r>
              <a:rPr lang="es-MX" sz="800" dirty="0">
                <a:latin typeface="Arial"/>
                <a:cs typeface="Arial"/>
              </a:rPr>
              <a:t>dinámico mucho más amplio.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271523" y="4260703"/>
            <a:ext cx="1167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FFFFFF"/>
                </a:solidFill>
                <a:latin typeface="Arial"/>
                <a:cs typeface="Arial"/>
              </a:rPr>
              <a:t>Face ID</a:t>
            </a:r>
            <a:endParaRPr lang="es-ES" sz="16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54" name="Imagen 53" descr="Captura de pantalla 2019-02-14 a la(s) 12.29.04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2" y="5922483"/>
            <a:ext cx="3187254" cy="935516"/>
          </a:xfrm>
          <a:prstGeom prst="rect">
            <a:avLst/>
          </a:prstGeom>
        </p:spPr>
      </p:pic>
      <p:sp>
        <p:nvSpPr>
          <p:cNvPr id="55" name="CuadroTexto 54"/>
          <p:cNvSpPr txBox="1"/>
          <p:nvPr/>
        </p:nvSpPr>
        <p:spPr>
          <a:xfrm>
            <a:off x="233782" y="4664187"/>
            <a:ext cx="215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800" dirty="0">
                <a:latin typeface="Arial"/>
                <a:cs typeface="Arial"/>
              </a:rPr>
              <a:t>Sistema de cámara </a:t>
            </a:r>
            <a:r>
              <a:rPr lang="es-ES_tradnl" sz="800" dirty="0" smtClean="0">
                <a:latin typeface="Arial"/>
                <a:cs typeface="Arial"/>
              </a:rPr>
              <a:t>TrueDepth; utiliza </a:t>
            </a:r>
            <a:r>
              <a:rPr lang="es-ES_tradnl" sz="800" dirty="0" smtClean="0">
                <a:solidFill>
                  <a:srgbClr val="E4DB40"/>
                </a:solidFill>
                <a:latin typeface="Arial"/>
                <a:cs typeface="Arial"/>
              </a:rPr>
              <a:t>4 sensores </a:t>
            </a:r>
            <a:r>
              <a:rPr lang="es-ES_tradnl" sz="800" dirty="0" smtClean="0">
                <a:latin typeface="Arial"/>
                <a:cs typeface="Arial"/>
              </a:rPr>
              <a:t>para leer si un rostro es correcto (modelo de rostro).</a:t>
            </a:r>
            <a:endParaRPr lang="es-ES" sz="800" dirty="0">
              <a:latin typeface="Arial"/>
              <a:cs typeface="Arial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593139" y="5680085"/>
            <a:ext cx="69579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" dirty="0" smtClean="0">
                <a:solidFill>
                  <a:srgbClr val="E4DB40"/>
                </a:solidFill>
                <a:latin typeface="Arial"/>
                <a:cs typeface="Arial"/>
              </a:rPr>
              <a:t>C</a:t>
            </a:r>
            <a:r>
              <a:rPr lang="es-ES" sz="500" dirty="0" smtClean="0">
                <a:solidFill>
                  <a:srgbClr val="E4DB40"/>
                </a:solidFill>
                <a:latin typeface="Arial"/>
                <a:cs typeface="Arial"/>
              </a:rPr>
              <a:t>ámara infrarroja</a:t>
            </a:r>
            <a:endParaRPr lang="es-ES" sz="500" dirty="0">
              <a:solidFill>
                <a:srgbClr val="E4DB40"/>
              </a:solidFill>
              <a:latin typeface="Arial"/>
              <a:cs typeface="Arial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917420" y="5424824"/>
            <a:ext cx="587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00" dirty="0" smtClean="0">
                <a:solidFill>
                  <a:srgbClr val="E4DB40"/>
                </a:solidFill>
                <a:latin typeface="Arial"/>
                <a:cs typeface="Arial"/>
              </a:rPr>
              <a:t>Iluminador infrarrojo</a:t>
            </a:r>
            <a:endParaRPr lang="es-ES" sz="500" dirty="0">
              <a:solidFill>
                <a:srgbClr val="E4DB40"/>
              </a:solidFill>
              <a:latin typeface="Arial"/>
              <a:cs typeface="Arial"/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1058247" y="5185665"/>
            <a:ext cx="63262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00" dirty="0" smtClean="0">
                <a:latin typeface="Arial"/>
                <a:cs typeface="Arial"/>
              </a:rPr>
              <a:t>Emisor de luz</a:t>
            </a:r>
            <a:endParaRPr lang="es-ES" sz="500" dirty="0">
              <a:latin typeface="Arial"/>
              <a:cs typeface="Arial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1327578" y="5274619"/>
            <a:ext cx="63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00" dirty="0" smtClean="0">
                <a:latin typeface="Arial"/>
                <a:cs typeface="Arial"/>
              </a:rPr>
              <a:t>Sensor de luz ambiental </a:t>
            </a:r>
            <a:endParaRPr lang="es-ES" sz="500" dirty="0">
              <a:latin typeface="Arial"/>
              <a:cs typeface="Arial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1669336" y="5728588"/>
            <a:ext cx="51374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" dirty="0" smtClean="0">
                <a:latin typeface="Arial"/>
                <a:cs typeface="Arial"/>
              </a:rPr>
              <a:t>Micr</a:t>
            </a:r>
            <a:r>
              <a:rPr lang="es-ES" sz="500" dirty="0" smtClean="0">
                <a:latin typeface="Arial"/>
                <a:cs typeface="Arial"/>
              </a:rPr>
              <a:t>ófono</a:t>
            </a:r>
            <a:endParaRPr lang="es-ES" sz="500" dirty="0">
              <a:latin typeface="Arial"/>
              <a:cs typeface="Arial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1547347" y="5591090"/>
            <a:ext cx="41725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" dirty="0" smtClean="0">
                <a:latin typeface="Arial"/>
                <a:cs typeface="Arial"/>
              </a:rPr>
              <a:t>Bocina </a:t>
            </a:r>
            <a:endParaRPr lang="es-ES" sz="500" dirty="0">
              <a:latin typeface="Arial"/>
              <a:cs typeface="Arial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793851" y="5436201"/>
            <a:ext cx="63262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" dirty="0" smtClean="0">
                <a:solidFill>
                  <a:srgbClr val="E4DB40"/>
                </a:solidFill>
                <a:latin typeface="Arial"/>
                <a:cs typeface="Arial"/>
              </a:rPr>
              <a:t>C</a:t>
            </a:r>
            <a:r>
              <a:rPr lang="es-ES" sz="500" dirty="0" smtClean="0">
                <a:solidFill>
                  <a:srgbClr val="E4DB40"/>
                </a:solidFill>
                <a:latin typeface="Arial"/>
                <a:cs typeface="Arial"/>
              </a:rPr>
              <a:t>ámara frontal</a:t>
            </a:r>
            <a:endParaRPr lang="es-ES" sz="500" dirty="0">
              <a:solidFill>
                <a:srgbClr val="E4DB40"/>
              </a:solidFill>
              <a:latin typeface="Arial"/>
              <a:cs typeface="Arial"/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2011718" y="5591090"/>
            <a:ext cx="5989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00" dirty="0" smtClean="0">
                <a:solidFill>
                  <a:srgbClr val="E4DB40"/>
                </a:solidFill>
                <a:latin typeface="Arial"/>
                <a:cs typeface="Arial"/>
              </a:rPr>
              <a:t>Proyector de puntos</a:t>
            </a:r>
            <a:endParaRPr lang="es-ES" sz="500" dirty="0">
              <a:solidFill>
                <a:srgbClr val="E4DB40"/>
              </a:solidFill>
              <a:latin typeface="Arial"/>
              <a:cs typeface="Arial"/>
            </a:endParaRPr>
          </a:p>
        </p:txBody>
      </p:sp>
      <p:cxnSp>
        <p:nvCxnSpPr>
          <p:cNvPr id="66" name="Conector recto 65"/>
          <p:cNvCxnSpPr/>
          <p:nvPr/>
        </p:nvCxnSpPr>
        <p:spPr>
          <a:xfrm flipV="1">
            <a:off x="1112093" y="5813227"/>
            <a:ext cx="0" cy="302767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 flipV="1">
            <a:off x="1349580" y="5664116"/>
            <a:ext cx="0" cy="51673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" name="Conector recto 72"/>
          <p:cNvCxnSpPr/>
          <p:nvPr/>
        </p:nvCxnSpPr>
        <p:spPr>
          <a:xfrm flipH="1" flipV="1">
            <a:off x="1399772" y="5347344"/>
            <a:ext cx="1" cy="79479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Conector recto 74"/>
          <p:cNvCxnSpPr/>
          <p:nvPr/>
        </p:nvCxnSpPr>
        <p:spPr>
          <a:xfrm flipV="1">
            <a:off x="1603947" y="5479831"/>
            <a:ext cx="0" cy="605286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 flipV="1">
            <a:off x="1734690" y="5759023"/>
            <a:ext cx="0" cy="401663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5" name="Conector recto 84"/>
          <p:cNvCxnSpPr/>
          <p:nvPr/>
        </p:nvCxnSpPr>
        <p:spPr>
          <a:xfrm flipV="1">
            <a:off x="1822277" y="5857919"/>
            <a:ext cx="0" cy="302767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 flipV="1">
            <a:off x="1974918" y="5591090"/>
            <a:ext cx="0" cy="529243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1" name="Conector recto 90"/>
          <p:cNvCxnSpPr/>
          <p:nvPr/>
        </p:nvCxnSpPr>
        <p:spPr>
          <a:xfrm flipV="1">
            <a:off x="2183081" y="5760367"/>
            <a:ext cx="0" cy="381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94" name="Imagen 93" descr="hand-holding-a-phone-to-take-a-selfie-pic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961" y="5125852"/>
            <a:ext cx="1593261" cy="1593261"/>
          </a:xfrm>
          <a:prstGeom prst="rect">
            <a:avLst/>
          </a:prstGeom>
        </p:spPr>
      </p:pic>
      <p:pic>
        <p:nvPicPr>
          <p:cNvPr id="95" name="Imagen 94" descr="lock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17" y="5409118"/>
            <a:ext cx="114230" cy="114230"/>
          </a:xfrm>
          <a:prstGeom prst="rect">
            <a:avLst/>
          </a:prstGeom>
        </p:spPr>
      </p:pic>
      <p:pic>
        <p:nvPicPr>
          <p:cNvPr id="96" name="Imagen 95" descr="padlock-unlocked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726" y="5392126"/>
            <a:ext cx="128714" cy="128714"/>
          </a:xfrm>
          <a:prstGeom prst="rect">
            <a:avLst/>
          </a:prstGeom>
        </p:spPr>
      </p:pic>
      <p:sp>
        <p:nvSpPr>
          <p:cNvPr id="98" name="CuadroTexto 97"/>
          <p:cNvSpPr txBox="1"/>
          <p:nvPr/>
        </p:nvSpPr>
        <p:spPr>
          <a:xfrm>
            <a:off x="2945286" y="4773019"/>
            <a:ext cx="1695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800" dirty="0" smtClean="0">
                <a:latin typeface="Arial"/>
                <a:cs typeface="Arial"/>
              </a:rPr>
              <a:t>Almacenamiento seguro en el Secure Enclave del procesador.</a:t>
            </a:r>
            <a:endParaRPr lang="es-ES" sz="800" dirty="0">
              <a:latin typeface="Arial"/>
              <a:cs typeface="Arial"/>
            </a:endParaRPr>
          </a:p>
        </p:txBody>
      </p:sp>
      <p:pic>
        <p:nvPicPr>
          <p:cNvPr id="99" name="Imagen 98" descr="head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08"/>
          <a:stretch/>
        </p:blipFill>
        <p:spPr>
          <a:xfrm>
            <a:off x="2455590" y="4862317"/>
            <a:ext cx="422571" cy="351546"/>
          </a:xfrm>
          <a:prstGeom prst="rect">
            <a:avLst/>
          </a:prstGeom>
        </p:spPr>
      </p:pic>
      <p:pic>
        <p:nvPicPr>
          <p:cNvPr id="100" name="Imagen 99" descr="innovation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3" y="4664187"/>
            <a:ext cx="162007" cy="162007"/>
          </a:xfrm>
          <a:prstGeom prst="rect">
            <a:avLst/>
          </a:prstGeom>
        </p:spPr>
      </p:pic>
      <p:sp>
        <p:nvSpPr>
          <p:cNvPr id="101" name="CuadroTexto 100"/>
          <p:cNvSpPr txBox="1"/>
          <p:nvPr/>
        </p:nvSpPr>
        <p:spPr>
          <a:xfrm>
            <a:off x="6592420" y="4260703"/>
            <a:ext cx="16921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500" b="1" dirty="0" smtClean="0">
                <a:solidFill>
                  <a:srgbClr val="FFFFFF"/>
                </a:solidFill>
                <a:latin typeface="Arial"/>
                <a:cs typeface="Arial"/>
              </a:rPr>
              <a:t>HDR 10 y sonido est</a:t>
            </a:r>
            <a:r>
              <a:rPr lang="es-ES" sz="1500" b="1" dirty="0" smtClean="0">
                <a:solidFill>
                  <a:srgbClr val="FFFFFF"/>
                </a:solidFill>
                <a:latin typeface="Arial"/>
                <a:cs typeface="Arial"/>
              </a:rPr>
              <a:t>éreo más amplio</a:t>
            </a:r>
            <a:endParaRPr lang="es-ES" sz="15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05" name="Imagen 104" descr="icons8-comprobado-480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717" y="5651762"/>
            <a:ext cx="246104" cy="246104"/>
          </a:xfrm>
          <a:prstGeom prst="rect">
            <a:avLst/>
          </a:prstGeom>
        </p:spPr>
      </p:pic>
      <p:pic>
        <p:nvPicPr>
          <p:cNvPr id="107" name="Imagen 106" descr="icons8-sensor-rfid-480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870" y="5400865"/>
            <a:ext cx="1018241" cy="1018241"/>
          </a:xfrm>
          <a:prstGeom prst="rect">
            <a:avLst/>
          </a:prstGeom>
        </p:spPr>
      </p:pic>
      <p:pic>
        <p:nvPicPr>
          <p:cNvPr id="108" name="Imagen 107" descr="icons8-netflix-480.png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35177" b="-136742"/>
          <a:stretch/>
        </p:blipFill>
        <p:spPr>
          <a:xfrm>
            <a:off x="7618483" y="6110505"/>
            <a:ext cx="812506" cy="812506"/>
          </a:xfrm>
          <a:prstGeom prst="rect">
            <a:avLst/>
          </a:prstGeom>
        </p:spPr>
      </p:pic>
      <p:pic>
        <p:nvPicPr>
          <p:cNvPr id="109" name="Imagen 108" descr="icons8-itunes-480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777" y="5999891"/>
            <a:ext cx="175454" cy="175454"/>
          </a:xfrm>
          <a:prstGeom prst="rect">
            <a:avLst/>
          </a:prstGeom>
        </p:spPr>
      </p:pic>
      <p:pic>
        <p:nvPicPr>
          <p:cNvPr id="110" name="Imagen 109" descr="icons8-amazonas-480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280" y="5966843"/>
            <a:ext cx="236451" cy="236451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7135944" y="6358589"/>
            <a:ext cx="936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800" dirty="0" smtClean="0">
                <a:latin typeface="Arial"/>
                <a:cs typeface="Arial"/>
              </a:rPr>
              <a:t>Compatibilidad</a:t>
            </a:r>
            <a:endParaRPr lang="es-ES" sz="800" dirty="0">
              <a:latin typeface="Arial"/>
              <a:cs typeface="Arial"/>
            </a:endParaRPr>
          </a:p>
        </p:txBody>
      </p:sp>
      <p:pic>
        <p:nvPicPr>
          <p:cNvPr id="113" name="Imagen 112" descr="icons8-sonido-de-habitaciones-filled-500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443" y="5125852"/>
            <a:ext cx="550025" cy="550025"/>
          </a:xfrm>
          <a:prstGeom prst="rect">
            <a:avLst/>
          </a:prstGeom>
        </p:spPr>
      </p:pic>
      <p:pic>
        <p:nvPicPr>
          <p:cNvPr id="114" name="Imagen 113" descr="icons8-batería-cargada-filled-500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468" y="2042503"/>
            <a:ext cx="1187808" cy="1187808"/>
          </a:xfrm>
          <a:prstGeom prst="rect">
            <a:avLst/>
          </a:prstGeom>
        </p:spPr>
      </p:pic>
      <p:sp>
        <p:nvSpPr>
          <p:cNvPr id="115" name="CuadroTexto 114"/>
          <p:cNvSpPr txBox="1"/>
          <p:nvPr/>
        </p:nvSpPr>
        <p:spPr>
          <a:xfrm>
            <a:off x="7373446" y="1766422"/>
            <a:ext cx="974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b="1" dirty="0" smtClean="0">
                <a:solidFill>
                  <a:srgbClr val="FFFFFF"/>
                </a:solidFill>
                <a:latin typeface="Arial"/>
                <a:cs typeface="Arial"/>
              </a:rPr>
              <a:t>Bater</a:t>
            </a:r>
            <a:r>
              <a:rPr lang="es-ES" sz="1600" b="1" dirty="0" smtClean="0">
                <a:solidFill>
                  <a:srgbClr val="FFFFFF"/>
                </a:solidFill>
                <a:latin typeface="Arial"/>
                <a:cs typeface="Arial"/>
              </a:rPr>
              <a:t>ía</a:t>
            </a:r>
            <a:endParaRPr lang="es-ES" sz="16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16" name="Imagen 115" descr="icons8-relámpago-500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142" y="3068248"/>
            <a:ext cx="669134" cy="669134"/>
          </a:xfrm>
          <a:prstGeom prst="rect">
            <a:avLst/>
          </a:prstGeom>
        </p:spPr>
      </p:pic>
      <p:pic>
        <p:nvPicPr>
          <p:cNvPr id="117" name="Imagen 116" descr="icons8-más-filled-500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192" y="3230311"/>
            <a:ext cx="603801" cy="603801"/>
          </a:xfrm>
          <a:prstGeom prst="rect">
            <a:avLst/>
          </a:prstGeom>
        </p:spPr>
      </p:pic>
      <p:sp>
        <p:nvSpPr>
          <p:cNvPr id="119" name="CuadroTexto 118"/>
          <p:cNvSpPr txBox="1"/>
          <p:nvPr/>
        </p:nvSpPr>
        <p:spPr>
          <a:xfrm>
            <a:off x="7478852" y="3749731"/>
            <a:ext cx="634843" cy="24622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>
                <a:solidFill>
                  <a:srgbClr val="FFFFFF"/>
                </a:solidFill>
                <a:latin typeface="Arial"/>
                <a:cs typeface="Arial"/>
              </a:rPr>
              <a:t>30 min</a:t>
            </a:r>
            <a:endParaRPr lang="es-ES" sz="1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20" name="Imagen 119" descr="apple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186" y="6068420"/>
            <a:ext cx="194231" cy="194231"/>
          </a:xfrm>
          <a:prstGeom prst="rect">
            <a:avLst/>
          </a:prstGeom>
        </p:spPr>
      </p:pic>
      <p:pic>
        <p:nvPicPr>
          <p:cNvPr id="121" name="Imagen 120" descr="apple (1).png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427" y="3150433"/>
            <a:ext cx="45719" cy="45719"/>
          </a:xfrm>
          <a:prstGeom prst="rect">
            <a:avLst/>
          </a:prstGeom>
        </p:spPr>
      </p:pic>
      <p:sp>
        <p:nvSpPr>
          <p:cNvPr id="123" name="CuadroTexto 122"/>
          <p:cNvSpPr txBox="1"/>
          <p:nvPr/>
        </p:nvSpPr>
        <p:spPr>
          <a:xfrm>
            <a:off x="4860222" y="4267651"/>
            <a:ext cx="13655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 smtClean="0">
                <a:latin typeface="Arial"/>
                <a:cs typeface="Arial"/>
              </a:rPr>
              <a:t>La c</a:t>
            </a:r>
            <a:r>
              <a:rPr lang="es-ES" sz="1200" dirty="0" smtClean="0">
                <a:latin typeface="Arial"/>
                <a:cs typeface="Arial"/>
              </a:rPr>
              <a:t>ámara TrueDepth </a:t>
            </a:r>
            <a:r>
              <a:rPr lang="es-ES" sz="1200" dirty="0" smtClean="0">
                <a:latin typeface="Arial"/>
                <a:cs typeface="Arial"/>
              </a:rPr>
              <a:t>permite a los desarrolladores utilizar todo su potencial para diferentes ámbitos.</a:t>
            </a:r>
            <a:endParaRPr lang="es-E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6936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xmlns:p14="http://schemas.microsoft.com/office/powerpoint/2010/main" spd="slow" advTm="20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n 36" descr="icons8-olas-de-mar-filled-5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194" y="1833307"/>
            <a:ext cx="1016646" cy="101664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3781" y="111935"/>
            <a:ext cx="8229600" cy="677780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>
                <a:solidFill>
                  <a:srgbClr val="FFFFFF"/>
                </a:solidFill>
                <a:latin typeface="Arial"/>
                <a:cs typeface="Arial"/>
              </a:rPr>
              <a:t>Hardware</a:t>
            </a:r>
            <a:endParaRPr lang="es-ES" sz="3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0" y="762000"/>
            <a:ext cx="7289800" cy="152400"/>
          </a:xfrm>
          <a:prstGeom prst="rect">
            <a:avLst/>
          </a:prstGeom>
          <a:solidFill>
            <a:srgbClr val="E4DB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 descr="Captura de pantalla 2019-02-14 a la(s) 12.19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034" y="5135018"/>
            <a:ext cx="2070269" cy="1635338"/>
          </a:xfrm>
          <a:prstGeom prst="rect">
            <a:avLst/>
          </a:prstGeom>
        </p:spPr>
      </p:pic>
      <p:pic>
        <p:nvPicPr>
          <p:cNvPr id="6" name="Imagen 5" descr="Captura de pantalla 2019-02-17 a la(s) 21.22.0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369" y="0"/>
            <a:ext cx="998957" cy="1410990"/>
          </a:xfrm>
          <a:prstGeom prst="rect">
            <a:avLst/>
          </a:prstGeom>
        </p:spPr>
      </p:pic>
      <p:pic>
        <p:nvPicPr>
          <p:cNvPr id="8" name="Imagen 7" descr="Captura de pantalla 2019-02-14 a la(s) 12.19.0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68" y="2623921"/>
            <a:ext cx="2710661" cy="1724966"/>
          </a:xfrm>
          <a:prstGeom prst="rect">
            <a:avLst/>
          </a:prstGeom>
        </p:spPr>
      </p:pic>
      <p:pic>
        <p:nvPicPr>
          <p:cNvPr id="9" name="Imagen 8" descr="Captura de pantalla 2019-02-14 a la(s) 12.19.2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792" y="4235147"/>
            <a:ext cx="1845556" cy="872365"/>
          </a:xfrm>
          <a:prstGeom prst="rect">
            <a:avLst/>
          </a:prstGeom>
        </p:spPr>
      </p:pic>
      <p:pic>
        <p:nvPicPr>
          <p:cNvPr id="10" name="Imagen 9" descr="Captura de pantalla 2019-02-16 a la(s) 21.03.5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30" y="5553923"/>
            <a:ext cx="2800891" cy="1274099"/>
          </a:xfrm>
          <a:prstGeom prst="rect">
            <a:avLst/>
          </a:prstGeom>
        </p:spPr>
      </p:pic>
      <p:pic>
        <p:nvPicPr>
          <p:cNvPr id="11" name="Imagen 10" descr="Captura de pantalla 2019-02-16 a la(s) 21.04.2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373" y="5107512"/>
            <a:ext cx="2389117" cy="1750488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233781" y="1224744"/>
            <a:ext cx="1671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rgbClr val="FFFFFF"/>
                </a:solidFill>
                <a:latin typeface="Arial"/>
                <a:cs typeface="Arial"/>
              </a:rPr>
              <a:t>Pantalla</a:t>
            </a:r>
            <a:endParaRPr lang="es-E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4" name="Imagen 13" descr="iphone_Xs_64gb_gold_sku_header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076" y="1645183"/>
            <a:ext cx="1939084" cy="1939084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233781" y="3667573"/>
            <a:ext cx="16712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1000" dirty="0">
                <a:latin typeface="Arial"/>
                <a:cs typeface="Arial"/>
              </a:rPr>
              <a:t>Súper Retina </a:t>
            </a:r>
            <a:endParaRPr lang="es-MX" sz="1000" dirty="0">
              <a:latin typeface="Arial"/>
              <a:cs typeface="Arial"/>
            </a:endParaRPr>
          </a:p>
          <a:p>
            <a:pPr algn="just"/>
            <a:r>
              <a:rPr lang="es-ES_tradnl" sz="1000" dirty="0" smtClean="0">
                <a:latin typeface="Arial"/>
                <a:cs typeface="Arial"/>
              </a:rPr>
              <a:t>5.8</a:t>
            </a:r>
            <a:r>
              <a:rPr lang="es-ES_tradnl" sz="1000" dirty="0">
                <a:latin typeface="Arial"/>
                <a:cs typeface="Arial"/>
              </a:rPr>
              <a:t>”  </a:t>
            </a:r>
            <a:r>
              <a:rPr lang="es-ES_tradnl" sz="1000" dirty="0" smtClean="0">
                <a:latin typeface="Arial"/>
                <a:cs typeface="Arial"/>
              </a:rPr>
              <a:t>;</a:t>
            </a:r>
          </a:p>
          <a:p>
            <a:pPr algn="just"/>
            <a:r>
              <a:rPr lang="es-ES_tradnl" sz="1000" dirty="0" smtClean="0">
                <a:latin typeface="Arial"/>
                <a:cs typeface="Arial"/>
              </a:rPr>
              <a:t>2436x112 </a:t>
            </a:r>
            <a:r>
              <a:rPr lang="es-ES_tradnl" sz="1000" dirty="0">
                <a:latin typeface="Arial"/>
                <a:cs typeface="Arial"/>
              </a:rPr>
              <a:t>de resolución  ;  </a:t>
            </a:r>
          </a:p>
          <a:p>
            <a:pPr algn="just"/>
            <a:r>
              <a:rPr lang="es-ES_tradnl" sz="1000" dirty="0" smtClean="0">
                <a:latin typeface="Arial"/>
                <a:cs typeface="Arial"/>
              </a:rPr>
              <a:t>458 </a:t>
            </a:r>
            <a:r>
              <a:rPr lang="es-ES_tradnl" sz="1000" dirty="0">
                <a:latin typeface="Arial"/>
                <a:cs typeface="Arial"/>
              </a:rPr>
              <a:t>pixeles por pulgada </a:t>
            </a:r>
            <a:r>
              <a:rPr lang="es-ES_tradnl" sz="1000" dirty="0" smtClean="0">
                <a:latin typeface="Arial"/>
                <a:cs typeface="Arial"/>
              </a:rPr>
              <a:t>. </a:t>
            </a:r>
            <a:endParaRPr lang="es-MX" sz="1000" dirty="0">
              <a:latin typeface="Arial"/>
              <a:cs typeface="Arial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576843" y="1563298"/>
            <a:ext cx="134124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100" dirty="0" smtClean="0">
                <a:latin typeface="Arial"/>
                <a:cs typeface="Arial"/>
              </a:rPr>
              <a:t>Tecnolog</a:t>
            </a:r>
            <a:r>
              <a:rPr lang="es-MX" sz="1100" dirty="0" smtClean="0">
                <a:latin typeface="Arial"/>
                <a:cs typeface="Arial"/>
              </a:rPr>
              <a:t>ía </a:t>
            </a:r>
            <a:r>
              <a:rPr lang="es-MX" sz="1100" b="1" dirty="0" smtClean="0">
                <a:latin typeface="Arial"/>
                <a:cs typeface="Arial"/>
              </a:rPr>
              <a:t>OLED</a:t>
            </a:r>
            <a:endParaRPr lang="es-MX" sz="1100" b="1" dirty="0">
              <a:latin typeface="Arial"/>
              <a:cs typeface="Arial"/>
            </a:endParaRPr>
          </a:p>
        </p:txBody>
      </p:sp>
      <p:pic>
        <p:nvPicPr>
          <p:cNvPr id="19" name="Imagen 18" descr="icons8-carbono-500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556" y="2090485"/>
            <a:ext cx="235348" cy="235348"/>
          </a:xfrm>
          <a:prstGeom prst="rect">
            <a:avLst/>
          </a:prstGeom>
        </p:spPr>
      </p:pic>
      <p:pic>
        <p:nvPicPr>
          <p:cNvPr id="20" name="Imagen 19" descr="icons8-diodo-led-filled-500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698" y="1851074"/>
            <a:ext cx="474759" cy="474759"/>
          </a:xfrm>
          <a:prstGeom prst="rect">
            <a:avLst/>
          </a:prstGeom>
        </p:spPr>
      </p:pic>
      <p:sp>
        <p:nvSpPr>
          <p:cNvPr id="21" name="Rectángulo 20"/>
          <p:cNvSpPr/>
          <p:nvPr/>
        </p:nvSpPr>
        <p:spPr>
          <a:xfrm>
            <a:off x="1997407" y="1820898"/>
            <a:ext cx="107812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650" b="1" dirty="0" smtClean="0">
                <a:latin typeface="Arial"/>
                <a:cs typeface="Arial"/>
              </a:rPr>
              <a:t>Diodos emisores de luz org</a:t>
            </a:r>
            <a:r>
              <a:rPr lang="es-MX" sz="650" b="1" dirty="0" smtClean="0">
                <a:latin typeface="Arial"/>
                <a:cs typeface="Arial"/>
              </a:rPr>
              <a:t>ánica.</a:t>
            </a:r>
            <a:endParaRPr lang="es-MX" sz="650" b="1" dirty="0">
              <a:latin typeface="Arial"/>
              <a:cs typeface="Arial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645371" y="2445505"/>
            <a:ext cx="1430162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750" dirty="0" smtClean="0">
                <a:latin typeface="Arial"/>
                <a:cs typeface="Arial"/>
              </a:rPr>
              <a:t>Gracias a su enorme contraste plástico, los OLED producen en sus pantallas imágenes únicas y muy nítidas. Otras ventajas son un mayor brillo en el color, mayor eficiencia y velocidad de conmutación, y más rapidez que el LED. </a:t>
            </a:r>
            <a:endParaRPr lang="es-ES" sz="750" dirty="0">
              <a:latin typeface="Arial"/>
              <a:cs typeface="Arial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249392" y="3667573"/>
            <a:ext cx="1851789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750" dirty="0">
                <a:latin typeface="Arial"/>
                <a:cs typeface="Arial"/>
              </a:rPr>
              <a:t>1,000,000 : 1 </a:t>
            </a:r>
            <a:r>
              <a:rPr lang="es-ES_tradnl" sz="750" dirty="0">
                <a:latin typeface="Arial"/>
                <a:cs typeface="Arial"/>
                <a:sym typeface="Wingdings"/>
              </a:rPr>
              <a:t></a:t>
            </a:r>
            <a:r>
              <a:rPr lang="es-ES_tradnl" sz="750" dirty="0">
                <a:latin typeface="Arial"/>
                <a:cs typeface="Arial"/>
              </a:rPr>
              <a:t> Relación de </a:t>
            </a:r>
            <a:r>
              <a:rPr lang="es-ES_tradnl" sz="750" dirty="0" smtClean="0">
                <a:latin typeface="Arial"/>
                <a:cs typeface="Arial"/>
              </a:rPr>
              <a:t>contraste.</a:t>
            </a:r>
            <a:endParaRPr lang="es-MX" sz="750" dirty="0">
              <a:latin typeface="Arial"/>
              <a:cs typeface="Arial"/>
            </a:endParaRPr>
          </a:p>
        </p:txBody>
      </p:sp>
      <p:pic>
        <p:nvPicPr>
          <p:cNvPr id="26" name="Imagen 25" descr="icons8-círculo-rgb-1-480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080" y="1142351"/>
            <a:ext cx="420947" cy="420947"/>
          </a:xfrm>
          <a:prstGeom prst="rect">
            <a:avLst/>
          </a:prstGeom>
        </p:spPr>
      </p:pic>
      <p:sp>
        <p:nvSpPr>
          <p:cNvPr id="27" name="Rectángulo 26"/>
          <p:cNvSpPr/>
          <p:nvPr/>
        </p:nvSpPr>
        <p:spPr>
          <a:xfrm>
            <a:off x="3562027" y="1224744"/>
            <a:ext cx="107812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650" b="1" dirty="0" smtClean="0">
                <a:latin typeface="Arial"/>
                <a:cs typeface="Arial"/>
              </a:rPr>
              <a:t>Gesti</a:t>
            </a:r>
            <a:r>
              <a:rPr lang="es-MX" sz="650" b="1" dirty="0" smtClean="0">
                <a:latin typeface="Arial"/>
                <a:cs typeface="Arial"/>
              </a:rPr>
              <a:t>ón de colores avanzada.</a:t>
            </a:r>
            <a:endParaRPr lang="es-MX" sz="650" b="1" dirty="0">
              <a:latin typeface="Arial"/>
              <a:cs typeface="Arial"/>
            </a:endParaRPr>
          </a:p>
        </p:txBody>
      </p:sp>
      <p:pic>
        <p:nvPicPr>
          <p:cNvPr id="28" name="Imagen 27" descr="icons8-automatización-de-luz-500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572" y="2082419"/>
            <a:ext cx="590616" cy="590616"/>
          </a:xfrm>
          <a:prstGeom prst="rect">
            <a:avLst/>
          </a:prstGeom>
        </p:spPr>
      </p:pic>
      <p:pic>
        <p:nvPicPr>
          <p:cNvPr id="29" name="Imagen 28" descr="icons8-iphone-x-filled-500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292" y="2168242"/>
            <a:ext cx="504793" cy="504793"/>
          </a:xfrm>
          <a:prstGeom prst="rect">
            <a:avLst/>
          </a:prstGeom>
        </p:spPr>
      </p:pic>
      <p:sp>
        <p:nvSpPr>
          <p:cNvPr id="30" name="Rectángulo 29"/>
          <p:cNvSpPr/>
          <p:nvPr/>
        </p:nvSpPr>
        <p:spPr>
          <a:xfrm>
            <a:off x="3363102" y="2727586"/>
            <a:ext cx="112802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750" dirty="0" smtClean="0">
                <a:latin typeface="Arial"/>
                <a:cs typeface="Arial"/>
              </a:rPr>
              <a:t>Ajusta </a:t>
            </a:r>
            <a:r>
              <a:rPr lang="es-ES_tradnl" sz="750" dirty="0">
                <a:latin typeface="Arial"/>
                <a:cs typeface="Arial"/>
              </a:rPr>
              <a:t>sutilmente el balance de blancos de la pantalla a la temperatura del color de la luz a </a:t>
            </a:r>
            <a:r>
              <a:rPr lang="es-ES_tradnl" sz="750" dirty="0" smtClean="0">
                <a:latin typeface="Arial"/>
                <a:cs typeface="Arial"/>
              </a:rPr>
              <a:t>el del </a:t>
            </a:r>
            <a:r>
              <a:rPr lang="es-ES_tradnl" sz="750" dirty="0">
                <a:latin typeface="Arial"/>
                <a:cs typeface="Arial"/>
              </a:rPr>
              <a:t>alrededor.</a:t>
            </a:r>
            <a:r>
              <a:rPr lang="es-MX" sz="750" dirty="0" smtClean="0">
                <a:effectLst/>
                <a:latin typeface="Arial"/>
                <a:cs typeface="Arial"/>
              </a:rPr>
              <a:t> </a:t>
            </a:r>
            <a:endParaRPr lang="es-ES" sz="750" dirty="0">
              <a:latin typeface="Arial"/>
              <a:cs typeface="Arial"/>
            </a:endParaRPr>
          </a:p>
        </p:txBody>
      </p:sp>
      <p:pic>
        <p:nvPicPr>
          <p:cNvPr id="31" name="Imagen 30" descr="icons8-temperatura-filled-480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268" y="2199217"/>
            <a:ext cx="426447" cy="426447"/>
          </a:xfrm>
          <a:prstGeom prst="rect">
            <a:avLst/>
          </a:prstGeom>
        </p:spPr>
      </p:pic>
      <p:sp>
        <p:nvSpPr>
          <p:cNvPr id="32" name="CuadroTexto 31"/>
          <p:cNvSpPr txBox="1"/>
          <p:nvPr/>
        </p:nvSpPr>
        <p:spPr>
          <a:xfrm>
            <a:off x="3562027" y="1727963"/>
            <a:ext cx="782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>
                <a:solidFill>
                  <a:srgbClr val="FFFFFF"/>
                </a:solidFill>
                <a:latin typeface="Arial"/>
                <a:cs typeface="Arial"/>
              </a:rPr>
              <a:t>True Tone</a:t>
            </a:r>
            <a:endParaRPr lang="es-ES" sz="1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3551079" y="2055613"/>
            <a:ext cx="6392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50" dirty="0" smtClean="0">
                <a:solidFill>
                  <a:srgbClr val="FFFFFF"/>
                </a:solidFill>
                <a:latin typeface="Arial"/>
                <a:cs typeface="Arial"/>
              </a:rPr>
              <a:t>6 canales</a:t>
            </a:r>
            <a:endParaRPr lang="es-ES" sz="75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4981670" y="1221013"/>
            <a:ext cx="166312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b="1" dirty="0" smtClean="0">
                <a:latin typeface="Arial"/>
                <a:cs typeface="Arial"/>
              </a:rPr>
              <a:t>Resistencia al agua y polvo</a:t>
            </a:r>
            <a:endParaRPr lang="es-MX" sz="1600" b="1" dirty="0">
              <a:latin typeface="Arial"/>
              <a:cs typeface="Arial"/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43852" y="4531656"/>
            <a:ext cx="1236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 smtClean="0">
                <a:latin typeface="Arial"/>
                <a:cs typeface="Arial"/>
              </a:rPr>
              <a:t>C</a:t>
            </a:r>
            <a:r>
              <a:rPr lang="es-MX" b="1" dirty="0" smtClean="0">
                <a:latin typeface="Arial"/>
                <a:cs typeface="Arial"/>
              </a:rPr>
              <a:t>ámara</a:t>
            </a:r>
            <a:endParaRPr lang="es-MX" b="1" dirty="0">
              <a:latin typeface="Arial"/>
              <a:cs typeface="Arial"/>
            </a:endParaRPr>
          </a:p>
        </p:txBody>
      </p:sp>
      <p:pic>
        <p:nvPicPr>
          <p:cNvPr id="38" name="Imagen 37" descr="icons8-iphone-x-filled-500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88631">
            <a:off x="5685283" y="2416786"/>
            <a:ext cx="230744" cy="230744"/>
          </a:xfrm>
          <a:prstGeom prst="rect">
            <a:avLst/>
          </a:prstGeom>
        </p:spPr>
      </p:pic>
      <p:cxnSp>
        <p:nvCxnSpPr>
          <p:cNvPr id="43" name="Conector recto de flecha 42"/>
          <p:cNvCxnSpPr/>
          <p:nvPr/>
        </p:nvCxnSpPr>
        <p:spPr>
          <a:xfrm>
            <a:off x="5093435" y="1907253"/>
            <a:ext cx="0" cy="862011"/>
          </a:xfrm>
          <a:prstGeom prst="straightConnector1">
            <a:avLst/>
          </a:prstGeom>
          <a:ln>
            <a:solidFill>
              <a:srgbClr val="FFFF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4806418" y="2200753"/>
            <a:ext cx="36165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50" dirty="0" smtClean="0">
                <a:solidFill>
                  <a:srgbClr val="FFFFFF"/>
                </a:solidFill>
                <a:latin typeface="Arial"/>
                <a:cs typeface="Arial"/>
              </a:rPr>
              <a:t>2 m</a:t>
            </a:r>
            <a:endParaRPr lang="es-ES" sz="75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46" name="Imagen 45" descr="icons8-escoba-500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656" y="1542536"/>
            <a:ext cx="570750" cy="570750"/>
          </a:xfrm>
          <a:prstGeom prst="rect">
            <a:avLst/>
          </a:prstGeom>
        </p:spPr>
      </p:pic>
      <p:pic>
        <p:nvPicPr>
          <p:cNvPr id="47" name="Imagen 46" descr="clean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53274">
            <a:off x="5773676" y="2458454"/>
            <a:ext cx="65926" cy="65926"/>
          </a:xfrm>
          <a:prstGeom prst="rect">
            <a:avLst/>
          </a:prstGeom>
        </p:spPr>
      </p:pic>
      <p:sp>
        <p:nvSpPr>
          <p:cNvPr id="48" name="CuadroTexto 47"/>
          <p:cNvSpPr txBox="1"/>
          <p:nvPr/>
        </p:nvSpPr>
        <p:spPr>
          <a:xfrm>
            <a:off x="6323368" y="2198583"/>
            <a:ext cx="634843" cy="24622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>
                <a:solidFill>
                  <a:srgbClr val="FFFFFF"/>
                </a:solidFill>
                <a:latin typeface="Arial"/>
                <a:cs typeface="Arial"/>
              </a:rPr>
              <a:t>30 min</a:t>
            </a:r>
            <a:endParaRPr lang="es-ES" sz="1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5281133" y="3046471"/>
            <a:ext cx="10218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400" b="1" dirty="0" smtClean="0">
                <a:latin typeface="Arial"/>
                <a:cs typeface="Arial"/>
              </a:rPr>
              <a:t>3D Touch</a:t>
            </a:r>
            <a:endParaRPr lang="es-MX" sz="1400" b="1" dirty="0">
              <a:latin typeface="Arial"/>
              <a:cs typeface="Arial"/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854734" y="5276124"/>
            <a:ext cx="172336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800" dirty="0">
                <a:latin typeface="Arial"/>
                <a:cs typeface="Arial"/>
              </a:rPr>
              <a:t>Cámara dual trasera de 12 MP. Video 4K hasta 60cps.</a:t>
            </a:r>
            <a:endParaRPr lang="es-MX" sz="800" dirty="0">
              <a:latin typeface="Arial"/>
              <a:cs typeface="Arial"/>
            </a:endParaRPr>
          </a:p>
          <a:p>
            <a:r>
              <a:rPr lang="es-ES_tradnl" dirty="0"/>
              <a:t> </a:t>
            </a:r>
            <a:endParaRPr lang="es-MX" dirty="0"/>
          </a:p>
        </p:txBody>
      </p:sp>
      <p:sp>
        <p:nvSpPr>
          <p:cNvPr id="51" name="Rectángulo 50"/>
          <p:cNvSpPr/>
          <p:nvPr/>
        </p:nvSpPr>
        <p:spPr>
          <a:xfrm>
            <a:off x="3649340" y="4736014"/>
            <a:ext cx="22388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800" dirty="0" smtClean="0">
                <a:latin typeface="Arial"/>
                <a:cs typeface="Arial"/>
              </a:rPr>
              <a:t>Cámara frontal TrueDepth de 7MP. Video HD 1080p hasta 60cps.</a:t>
            </a:r>
            <a:endParaRPr lang="es-MX" sz="800" dirty="0">
              <a:latin typeface="Arial"/>
              <a:cs typeface="Arial"/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1442230" y="4489792"/>
            <a:ext cx="92565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800" b="1" dirty="0" smtClean="0">
                <a:latin typeface="Arial"/>
                <a:cs typeface="Arial"/>
              </a:rPr>
              <a:t>Sistema de c</a:t>
            </a:r>
            <a:r>
              <a:rPr lang="es-MX" sz="800" b="1" dirty="0" smtClean="0">
                <a:latin typeface="Arial"/>
                <a:cs typeface="Arial"/>
              </a:rPr>
              <a:t>ámara dual; </a:t>
            </a:r>
            <a:r>
              <a:rPr lang="es-MX" sz="800" b="1" dirty="0" smtClean="0">
                <a:latin typeface="Arial"/>
                <a:cs typeface="Arial"/>
              </a:rPr>
              <a:t>ISP y Neural Engine</a:t>
            </a:r>
            <a:endParaRPr lang="es-MX" sz="800" b="1" dirty="0">
              <a:latin typeface="Arial"/>
              <a:cs typeface="Arial"/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155007" y="4940038"/>
            <a:ext cx="6997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800" b="1" dirty="0" smtClean="0">
                <a:latin typeface="Arial"/>
                <a:cs typeface="Arial"/>
              </a:rPr>
              <a:t>HDR inteligente</a:t>
            </a:r>
            <a:endParaRPr lang="es-MX" sz="800" b="1" dirty="0">
              <a:latin typeface="Arial"/>
              <a:cs typeface="Arial"/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2710313" y="4083989"/>
            <a:ext cx="8180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800" b="1" dirty="0" smtClean="0">
                <a:latin typeface="Arial"/>
                <a:cs typeface="Arial"/>
              </a:rPr>
              <a:t>Profundidad de campo ajustable</a:t>
            </a:r>
            <a:endParaRPr lang="es-MX" sz="800" b="1" dirty="0">
              <a:latin typeface="Arial"/>
              <a:cs typeface="Arial"/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5076227" y="4335605"/>
            <a:ext cx="849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800" b="1" dirty="0" smtClean="0">
                <a:latin typeface="Arial"/>
                <a:cs typeface="Arial"/>
              </a:rPr>
              <a:t>Efecto bokeh mejorado</a:t>
            </a:r>
            <a:endParaRPr lang="es-MX" sz="800" b="1" dirty="0">
              <a:latin typeface="Arial"/>
              <a:cs typeface="Arial"/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3830188" y="3643221"/>
            <a:ext cx="983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800" b="1" dirty="0" smtClean="0">
                <a:latin typeface="Arial"/>
                <a:cs typeface="Arial"/>
              </a:rPr>
              <a:t>M</a:t>
            </a:r>
            <a:r>
              <a:rPr lang="es-MX" sz="800" b="1" dirty="0" smtClean="0">
                <a:latin typeface="Arial"/>
                <a:cs typeface="Arial"/>
              </a:rPr>
              <a:t>ás detalles con poca luz</a:t>
            </a:r>
            <a:endParaRPr lang="es-MX" sz="800" b="1" dirty="0">
              <a:latin typeface="Arial"/>
              <a:cs typeface="Arial"/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6109205" y="5060680"/>
            <a:ext cx="9256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800" b="1" dirty="0" smtClean="0">
                <a:latin typeface="Arial"/>
                <a:cs typeface="Arial"/>
              </a:rPr>
              <a:t>Video 4K </a:t>
            </a:r>
            <a:endParaRPr lang="es-MX" sz="800" b="1" dirty="0">
              <a:latin typeface="Arial"/>
              <a:cs typeface="Arial"/>
            </a:endParaRPr>
          </a:p>
        </p:txBody>
      </p:sp>
      <p:pic>
        <p:nvPicPr>
          <p:cNvPr id="58" name="Imagen 57" descr="head.png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08"/>
          <a:stretch/>
        </p:blipFill>
        <p:spPr>
          <a:xfrm>
            <a:off x="2430481" y="4848966"/>
            <a:ext cx="342367" cy="284822"/>
          </a:xfrm>
          <a:prstGeom prst="rect">
            <a:avLst/>
          </a:prstGeom>
        </p:spPr>
      </p:pic>
      <p:pic>
        <p:nvPicPr>
          <p:cNvPr id="60" name="Imagen 59" descr="innovation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88" y="4604601"/>
            <a:ext cx="167125" cy="167125"/>
          </a:xfrm>
          <a:prstGeom prst="rect">
            <a:avLst/>
          </a:prstGeom>
        </p:spPr>
      </p:pic>
      <p:cxnSp>
        <p:nvCxnSpPr>
          <p:cNvPr id="61" name="Conector recto 60"/>
          <p:cNvCxnSpPr>
            <a:endCxn id="63" idx="0"/>
          </p:cNvCxnSpPr>
          <p:nvPr/>
        </p:nvCxnSpPr>
        <p:spPr>
          <a:xfrm flipH="1">
            <a:off x="3018241" y="4666914"/>
            <a:ext cx="247897" cy="442953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2" name="Imagen 61" descr="photo-camera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112" y="5276124"/>
            <a:ext cx="73953" cy="73953"/>
          </a:xfrm>
          <a:prstGeom prst="rect">
            <a:avLst/>
          </a:prstGeom>
        </p:spPr>
      </p:pic>
      <p:pic>
        <p:nvPicPr>
          <p:cNvPr id="63" name="Imagen 62" descr="cellphone-with-cogwheel-outline-inside-a-circle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16" y="5109867"/>
            <a:ext cx="337449" cy="337449"/>
          </a:xfrm>
          <a:prstGeom prst="rect">
            <a:avLst/>
          </a:prstGeom>
        </p:spPr>
      </p:pic>
      <p:pic>
        <p:nvPicPr>
          <p:cNvPr id="64" name="Imagen 63" descr="casting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539" y="4632763"/>
            <a:ext cx="201126" cy="201126"/>
          </a:xfrm>
          <a:prstGeom prst="rect">
            <a:avLst/>
          </a:prstGeom>
        </p:spPr>
      </p:pic>
      <p:cxnSp>
        <p:nvCxnSpPr>
          <p:cNvPr id="65" name="Conector recto 64"/>
          <p:cNvCxnSpPr>
            <a:endCxn id="63" idx="0"/>
          </p:cNvCxnSpPr>
          <p:nvPr/>
        </p:nvCxnSpPr>
        <p:spPr>
          <a:xfrm flipH="1">
            <a:off x="3018241" y="4835296"/>
            <a:ext cx="408295" cy="2745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6" name="Imagen 65" descr="apple (1)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313" y="5729594"/>
            <a:ext cx="45719" cy="45719"/>
          </a:xfrm>
          <a:prstGeom prst="rect">
            <a:avLst/>
          </a:prstGeom>
        </p:spPr>
      </p:pic>
      <p:sp>
        <p:nvSpPr>
          <p:cNvPr id="73" name="Rectángulo 72"/>
          <p:cNvSpPr/>
          <p:nvPr/>
        </p:nvSpPr>
        <p:spPr>
          <a:xfrm>
            <a:off x="4115428" y="4019825"/>
            <a:ext cx="69823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800" b="1" dirty="0" smtClean="0">
                <a:latin typeface="Arial"/>
                <a:cs typeface="Arial"/>
              </a:rPr>
              <a:t>M</a:t>
            </a:r>
            <a:r>
              <a:rPr lang="es-MX" sz="800" b="1" dirty="0" smtClean="0">
                <a:latin typeface="Arial"/>
                <a:cs typeface="Arial"/>
              </a:rPr>
              <a:t>ás profundos y más grandes.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4953628" y="3436740"/>
            <a:ext cx="9638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800" b="1" dirty="0" smtClean="0">
                <a:latin typeface="Arial"/>
                <a:cs typeface="Arial"/>
              </a:rPr>
              <a:t>Mayor nitidez en las fotos en movimiento.</a:t>
            </a:r>
          </a:p>
        </p:txBody>
      </p:sp>
      <p:pic>
        <p:nvPicPr>
          <p:cNvPr id="77" name="Imagen 76" descr="icons8-ejercicio-500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835" y="3840876"/>
            <a:ext cx="457178" cy="457178"/>
          </a:xfrm>
          <a:prstGeom prst="rect">
            <a:avLst/>
          </a:prstGeom>
        </p:spPr>
      </p:pic>
      <p:pic>
        <p:nvPicPr>
          <p:cNvPr id="78" name="Imagen 77" descr="icons8-rectángulo-480 (1)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294" y="4171220"/>
            <a:ext cx="355334" cy="355334"/>
          </a:xfrm>
          <a:prstGeom prst="rect">
            <a:avLst/>
          </a:prstGeom>
        </p:spPr>
      </p:pic>
      <p:pic>
        <p:nvPicPr>
          <p:cNvPr id="79" name="Imagen 78" descr="icons8-rectángulo-480 (2).png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377" y="4132870"/>
            <a:ext cx="269886" cy="269886"/>
          </a:xfrm>
          <a:prstGeom prst="rect">
            <a:avLst/>
          </a:prstGeom>
        </p:spPr>
      </p:pic>
      <p:pic>
        <p:nvPicPr>
          <p:cNvPr id="81" name="Imagen 80" descr="icons8-rectángulo-480 (1)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86" y="4159676"/>
            <a:ext cx="126382" cy="252765"/>
          </a:xfrm>
          <a:prstGeom prst="rect">
            <a:avLst/>
          </a:prstGeom>
        </p:spPr>
      </p:pic>
      <p:pic>
        <p:nvPicPr>
          <p:cNvPr id="82" name="Imagen 81" descr="icons8-rectángulo-480.png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83" y="4110009"/>
            <a:ext cx="148370" cy="180893"/>
          </a:xfrm>
          <a:prstGeom prst="rect">
            <a:avLst/>
          </a:prstGeom>
        </p:spPr>
      </p:pic>
      <p:pic>
        <p:nvPicPr>
          <p:cNvPr id="80" name="Imagen 79" descr="icons8-rectángulo-480.png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368" y="4252454"/>
            <a:ext cx="263856" cy="321693"/>
          </a:xfrm>
          <a:prstGeom prst="rect">
            <a:avLst/>
          </a:prstGeom>
        </p:spPr>
      </p:pic>
      <p:sp>
        <p:nvSpPr>
          <p:cNvPr id="84" name="Rectángulo 83"/>
          <p:cNvSpPr/>
          <p:nvPr/>
        </p:nvSpPr>
        <p:spPr>
          <a:xfrm>
            <a:off x="7679022" y="1805789"/>
            <a:ext cx="1195927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750" dirty="0">
                <a:latin typeface="Arial"/>
                <a:cs typeface="Arial"/>
              </a:rPr>
              <a:t>Sin botón de inicio. Navegación dentro del iPhone mediante la interacción de la pantalla </a:t>
            </a:r>
            <a:r>
              <a:rPr lang="es-ES_tradnl" sz="750" dirty="0" smtClean="0">
                <a:latin typeface="Arial"/>
                <a:cs typeface="Arial"/>
              </a:rPr>
              <a:t>.</a:t>
            </a:r>
            <a:endParaRPr lang="es-ES" sz="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7937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xmlns:p14="http://schemas.microsoft.com/office/powerpoint/2010/main" spd="slow" advTm="25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g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Negro .thmx</Template>
  <TotalTime>3110</TotalTime>
  <Words>442</Words>
  <Application>Microsoft Macintosh PowerPoint</Application>
  <PresentationFormat>Presentación en pantalla (4:3)</PresentationFormat>
  <Paragraphs>72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Negro</vt:lpstr>
      <vt:lpstr>iPhone X</vt:lpstr>
      <vt:lpstr>Comunicación como fenómeno social</vt:lpstr>
      <vt:lpstr>Software</vt:lpstr>
      <vt:lpstr>Hardware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iPhone X</dc:title>
  <dc:creator>Sharon Dct</dc:creator>
  <cp:lastModifiedBy>Sharon Dct</cp:lastModifiedBy>
  <cp:revision>50</cp:revision>
  <dcterms:created xsi:type="dcterms:W3CDTF">2019-02-17T04:30:15Z</dcterms:created>
  <dcterms:modified xsi:type="dcterms:W3CDTF">2019-02-19T08:21:07Z</dcterms:modified>
</cp:coreProperties>
</file>