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21" r:id="rId2"/>
    <p:sldId id="411" r:id="rId3"/>
    <p:sldId id="427" r:id="rId4"/>
    <p:sldId id="414" r:id="rId5"/>
    <p:sldId id="371" r:id="rId6"/>
    <p:sldId id="425" r:id="rId7"/>
    <p:sldId id="426" r:id="rId8"/>
    <p:sldId id="387" r:id="rId9"/>
    <p:sldId id="424" r:id="rId10"/>
    <p:sldId id="422" r:id="rId11"/>
    <p:sldId id="372" r:id="rId12"/>
    <p:sldId id="388" r:id="rId13"/>
    <p:sldId id="390" r:id="rId14"/>
    <p:sldId id="373" r:id="rId15"/>
    <p:sldId id="374" r:id="rId16"/>
    <p:sldId id="391" r:id="rId17"/>
    <p:sldId id="392" r:id="rId18"/>
    <p:sldId id="393" r:id="rId19"/>
    <p:sldId id="375" r:id="rId20"/>
    <p:sldId id="394" r:id="rId21"/>
    <p:sldId id="395" r:id="rId22"/>
    <p:sldId id="396" r:id="rId23"/>
    <p:sldId id="397" r:id="rId24"/>
    <p:sldId id="398" r:id="rId25"/>
    <p:sldId id="419" r:id="rId26"/>
    <p:sldId id="377" r:id="rId27"/>
    <p:sldId id="378" r:id="rId28"/>
    <p:sldId id="399" r:id="rId29"/>
    <p:sldId id="400" r:id="rId30"/>
    <p:sldId id="402" r:id="rId31"/>
    <p:sldId id="380" r:id="rId32"/>
    <p:sldId id="420" r:id="rId33"/>
    <p:sldId id="376" r:id="rId34"/>
    <p:sldId id="404" r:id="rId35"/>
    <p:sldId id="403" r:id="rId36"/>
    <p:sldId id="405" r:id="rId37"/>
    <p:sldId id="406" r:id="rId38"/>
    <p:sldId id="407" r:id="rId39"/>
    <p:sldId id="408" r:id="rId40"/>
    <p:sldId id="410" r:id="rId41"/>
    <p:sldId id="418" r:id="rId42"/>
    <p:sldId id="416" r:id="rId43"/>
    <p:sldId id="409" r:id="rId44"/>
    <p:sldId id="417" r:id="rId45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6DD"/>
    <a:srgbClr val="000000"/>
    <a:srgbClr val="00A0AE"/>
    <a:srgbClr val="B7A9B6"/>
    <a:srgbClr val="EC4B2F"/>
    <a:srgbClr val="4B2B4B"/>
    <a:srgbClr val="D1C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4" autoAdjust="0"/>
    <p:restoredTop sz="78693" autoAdjust="0"/>
  </p:normalViewPr>
  <p:slideViewPr>
    <p:cSldViewPr showGuides="1">
      <p:cViewPr varScale="1">
        <p:scale>
          <a:sx n="48" d="100"/>
          <a:sy n="48" d="100"/>
        </p:scale>
        <p:origin x="58" y="41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17/02/2022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17/02/2022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447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3799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Html helper</a:t>
            </a:r>
          </a:p>
          <a:p>
            <a:r>
              <a:rPr lang="en-BE" dirty="0"/>
              <a:t>@Html.ActionLink(“Back to </a:t>
            </a:r>
            <a:r>
              <a:rPr lang="en-BE" dirty="0" err="1"/>
              <a:t>index”,”Index”,”HelloWorld</a:t>
            </a:r>
            <a:r>
              <a:rPr lang="en-BE" dirty="0"/>
              <a:t>”);</a:t>
            </a:r>
          </a:p>
          <a:p>
            <a:r>
              <a:rPr lang="en-BE" dirty="0" err="1"/>
              <a:t>Taghelper</a:t>
            </a:r>
            <a:endParaRPr lang="en-BE" dirty="0"/>
          </a:p>
          <a:p>
            <a:r>
              <a:rPr lang="en-BE" dirty="0"/>
              <a:t>&lt;a asp-controller=“</a:t>
            </a:r>
            <a:r>
              <a:rPr lang="en-BE" dirty="0" err="1"/>
              <a:t>Helloworld</a:t>
            </a:r>
            <a:r>
              <a:rPr lang="en-BE" dirty="0"/>
              <a:t>” asp-action=“Welcome” asp-route-name=“Sharon” asp-route-</a:t>
            </a:r>
            <a:r>
              <a:rPr lang="en-BE" dirty="0" err="1"/>
              <a:t>NumTimes</a:t>
            </a:r>
            <a:r>
              <a:rPr lang="en-BE" dirty="0"/>
              <a:t>=a&gt;To the welcome page&lt;/a&gt;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26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xxxx/Controller/Method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localhost:xxxx/Home/Index" TargetMode="External"/><Relationship Id="rId4" Type="http://schemas.openxmlformats.org/officeDocument/2006/relationships/hyperlink" Target="https://localhost:xxx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 1: Introduction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238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7A5D612-77A2-4164-B8F2-27F2536A7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File|Browse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…</a:t>
            </a:r>
          </a:p>
          <a:p>
            <a:r>
              <a:rPr lang="fr-BE" dirty="0"/>
              <a:t>Chrome</a:t>
            </a:r>
          </a:p>
          <a:p>
            <a:r>
              <a:rPr lang="fr-BE" dirty="0"/>
              <a:t>Set as Default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F515E75-D7E9-49BE-B902-B46681FF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Default Browser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E65ABD3-069D-4456-9242-6C554250EE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150D02-4590-4F84-886F-32A796BC4E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6B37ACF-EF2B-4190-A231-89775EF36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1448742"/>
            <a:ext cx="4352925" cy="424815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203DE1BD-0B2C-4E88-8D22-D48E0A4D1686}"/>
              </a:ext>
            </a:extLst>
          </p:cNvPr>
          <p:cNvSpPr/>
          <p:nvPr/>
        </p:nvSpPr>
        <p:spPr>
          <a:xfrm>
            <a:off x="8256238" y="2636912"/>
            <a:ext cx="1440161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623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BE" sz="1800" dirty="0">
                <a:solidFill>
                  <a:srgbClr val="C00000"/>
                </a:solidFill>
              </a:rPr>
              <a:t>F5</a:t>
            </a:r>
            <a:r>
              <a:rPr lang="fr-BE" sz="1800" dirty="0"/>
              <a:t>: </a:t>
            </a:r>
            <a:r>
              <a:rPr lang="fr-BE" sz="1800" dirty="0" err="1"/>
              <a:t>debug</a:t>
            </a:r>
            <a:r>
              <a:rPr lang="fr-BE" sz="1800" dirty="0"/>
              <a:t>-mode (start </a:t>
            </a:r>
            <a:r>
              <a:rPr lang="fr-BE" sz="1800" dirty="0" err="1"/>
              <a:t>button</a:t>
            </a:r>
            <a:r>
              <a:rPr lang="fr-BE" sz="1800" dirty="0"/>
              <a:t>)</a:t>
            </a:r>
          </a:p>
          <a:p>
            <a:pPr lvl="1"/>
            <a:r>
              <a:rPr lang="en-US" sz="1800" dirty="0"/>
              <a:t>You need to stop your application (top button) before you can make changes to your code</a:t>
            </a:r>
            <a:endParaRPr lang="fr-BE" sz="1800" dirty="0"/>
          </a:p>
          <a:p>
            <a:r>
              <a:rPr lang="fr-BE" sz="1800" dirty="0">
                <a:solidFill>
                  <a:srgbClr val="00B050"/>
                </a:solidFill>
              </a:rPr>
              <a:t>Ctrl-F5</a:t>
            </a:r>
            <a:r>
              <a:rPr lang="fr-BE" sz="1800" dirty="0"/>
              <a:t>: non </a:t>
            </a:r>
            <a:r>
              <a:rPr lang="fr-BE" sz="1800" dirty="0" err="1"/>
              <a:t>debug</a:t>
            </a:r>
            <a:r>
              <a:rPr lang="fr-BE" sz="1800" dirty="0"/>
              <a:t>-mode (</a:t>
            </a:r>
            <a:r>
              <a:rPr lang="fr-BE" sz="1800" dirty="0" err="1"/>
              <a:t>better</a:t>
            </a:r>
            <a:r>
              <a:rPr lang="fr-BE" sz="1800" dirty="0"/>
              <a:t> for web </a:t>
            </a:r>
            <a:r>
              <a:rPr lang="fr-BE" sz="1800" dirty="0" err="1"/>
              <a:t>development</a:t>
            </a:r>
            <a:r>
              <a:rPr lang="fr-BE" sz="1800" dirty="0"/>
              <a:t>)</a:t>
            </a:r>
          </a:p>
          <a:p>
            <a:pPr lvl="1"/>
            <a:r>
              <a:rPr lang="fr-BE" sz="1800" dirty="0"/>
              <a:t>No </a:t>
            </a:r>
            <a:r>
              <a:rPr lang="fr-BE" sz="1800" dirty="0" err="1"/>
              <a:t>need</a:t>
            </a:r>
            <a:r>
              <a:rPr lang="fr-BE" sz="1800" dirty="0"/>
              <a:t> to stop the application for modifications, </a:t>
            </a:r>
            <a:r>
              <a:rPr lang="fr-BE" sz="1800" dirty="0" err="1"/>
              <a:t>just</a:t>
            </a:r>
            <a:r>
              <a:rPr lang="fr-BE" sz="1800" dirty="0"/>
              <a:t> </a:t>
            </a:r>
            <a:r>
              <a:rPr lang="fr-BE" sz="1800" dirty="0" err="1"/>
              <a:t>save</a:t>
            </a:r>
            <a:r>
              <a:rPr lang="fr-BE" sz="1800" dirty="0"/>
              <a:t> </a:t>
            </a:r>
            <a:r>
              <a:rPr lang="fr-BE" sz="1800" dirty="0" err="1"/>
              <a:t>your</a:t>
            </a:r>
            <a:r>
              <a:rPr lang="fr-BE" sz="1800" dirty="0"/>
              <a:t> code and </a:t>
            </a:r>
            <a:r>
              <a:rPr lang="fr-BE" sz="1800" dirty="0" err="1"/>
              <a:t>refresh</a:t>
            </a:r>
            <a:r>
              <a:rPr lang="fr-BE" sz="1800" dirty="0"/>
              <a:t> </a:t>
            </a:r>
            <a:r>
              <a:rPr lang="fr-BE" sz="1800" dirty="0" err="1"/>
              <a:t>your</a:t>
            </a:r>
            <a:r>
              <a:rPr lang="fr-BE" sz="1800" dirty="0"/>
              <a:t> browser to </a:t>
            </a:r>
            <a:r>
              <a:rPr lang="fr-BE" sz="1800" dirty="0" err="1"/>
              <a:t>see</a:t>
            </a:r>
            <a:r>
              <a:rPr lang="fr-BE" sz="1800" dirty="0"/>
              <a:t> the new version</a:t>
            </a:r>
          </a:p>
          <a:p>
            <a:endParaRPr lang="fr-BE" sz="1800" dirty="0"/>
          </a:p>
          <a:p>
            <a:r>
              <a:rPr lang="fr-BE" sz="1800" dirty="0"/>
              <a:t>Ctrl-F5:</a:t>
            </a:r>
          </a:p>
          <a:p>
            <a:pPr lvl="1"/>
            <a:r>
              <a:rPr lang="fr-BE" sz="1800" dirty="0"/>
              <a:t>Compilation of the </a:t>
            </a:r>
            <a:r>
              <a:rPr lang="fr-BE" sz="1800" dirty="0" err="1"/>
              <a:t>project</a:t>
            </a:r>
            <a:endParaRPr lang="fr-BE" sz="1800" dirty="0"/>
          </a:p>
          <a:p>
            <a:pPr lvl="1"/>
            <a:r>
              <a:rPr lang="fr-BE" sz="1800" dirty="0" err="1"/>
              <a:t>Starting</a:t>
            </a:r>
            <a:r>
              <a:rPr lang="fr-BE" sz="1800" dirty="0"/>
              <a:t> IIS Express</a:t>
            </a:r>
          </a:p>
          <a:p>
            <a:pPr lvl="1"/>
            <a:r>
              <a:rPr lang="fr-BE" sz="1800" dirty="0"/>
              <a:t>Calling the default </a:t>
            </a:r>
            <a:r>
              <a:rPr lang="fr-BE" sz="1800" dirty="0" err="1"/>
              <a:t>controller</a:t>
            </a:r>
            <a:r>
              <a:rPr lang="fr-BE" sz="1800" dirty="0"/>
              <a:t> and </a:t>
            </a:r>
            <a:r>
              <a:rPr lang="fr-BE" sz="1800" dirty="0" err="1"/>
              <a:t>showing</a:t>
            </a:r>
            <a:r>
              <a:rPr lang="fr-BE" sz="1800" dirty="0"/>
              <a:t> the </a:t>
            </a:r>
            <a:r>
              <a:rPr lang="fr-BE" sz="1800" dirty="0" err="1"/>
              <a:t>result</a:t>
            </a:r>
            <a:r>
              <a:rPr lang="fr-BE" sz="1800" dirty="0"/>
              <a:t> in the </a:t>
            </a:r>
            <a:r>
              <a:rPr lang="fr-BE" sz="1800" dirty="0" err="1"/>
              <a:t>defaut</a:t>
            </a:r>
            <a:r>
              <a:rPr lang="fr-BE" sz="1800" dirty="0"/>
              <a:t> browser</a:t>
            </a:r>
          </a:p>
          <a:p>
            <a:pPr marL="0" indent="0">
              <a:buNone/>
            </a:pPr>
            <a:endParaRPr lang="fr-BE" sz="1800" dirty="0">
              <a:solidFill>
                <a:srgbClr val="C00000"/>
              </a:solidFill>
            </a:endParaRPr>
          </a:p>
          <a:p>
            <a:pPr lvl="1"/>
            <a:endParaRPr lang="fr-BE" sz="1800" dirty="0"/>
          </a:p>
          <a:p>
            <a:pPr lvl="1"/>
            <a:endParaRPr lang="nl-B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RunNING</a:t>
            </a:r>
            <a:r>
              <a:rPr lang="fr-BE" dirty="0"/>
              <a:t> THE PROJECT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00" y="3478918"/>
            <a:ext cx="1438275" cy="1390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796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96913586-CD4A-49B1-B832-770E12731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300162"/>
            <a:ext cx="8620125" cy="425767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Running the </a:t>
            </a:r>
            <a:r>
              <a:rPr lang="fr-BE" dirty="0" err="1"/>
              <a:t>project</a:t>
            </a:r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2495600" y="1628800"/>
            <a:ext cx="1296144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05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Bootstrap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CFED4C8-D11E-4BB4-8603-39767F66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628650"/>
            <a:ext cx="4781550" cy="5600700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7754159" y="1340768"/>
            <a:ext cx="790114" cy="55504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8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MVC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http://3.bp.blogspot.com/-2Ngo7_z9lm8/Uq4Od1i4rLI/AAAAAAAAAEU/cT52zVywFRA/w909-h672-no/mvc-di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83" y="1567099"/>
            <a:ext cx="5409233" cy="39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054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0B5E0879-1FE2-407E-8515-DEF91EB11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390" y="4113950"/>
            <a:ext cx="6651816" cy="19700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err="1">
                <a:hlinkClick r:id="rId3"/>
              </a:rPr>
              <a:t>localhost:xxxx</a:t>
            </a:r>
            <a:r>
              <a:rPr lang="nl-BE" sz="2400" dirty="0">
                <a:hlinkClick r:id="rId3"/>
              </a:rPr>
              <a:t>/Controller/Action</a:t>
            </a:r>
            <a:endParaRPr lang="nl-BE" sz="2400" dirty="0"/>
          </a:p>
          <a:p>
            <a:r>
              <a:rPr lang="nl-BE" sz="2400" dirty="0" err="1">
                <a:hlinkClick r:id="rId4"/>
              </a:rPr>
              <a:t>localhost:xxxx</a:t>
            </a:r>
            <a:endParaRPr lang="nl-BE" sz="2400" dirty="0"/>
          </a:p>
          <a:p>
            <a:r>
              <a:rPr lang="nl-BE" sz="2400" dirty="0" err="1">
                <a:hlinkClick r:id="rId5"/>
              </a:rPr>
              <a:t>localhost:xxxx</a:t>
            </a:r>
            <a:r>
              <a:rPr lang="nl-BE" sz="2400" dirty="0">
                <a:hlinkClick r:id="rId5"/>
              </a:rPr>
              <a:t>/Home/Index</a:t>
            </a:r>
            <a:endParaRPr lang="nl-BE" sz="2400" dirty="0"/>
          </a:p>
          <a:p>
            <a:endParaRPr lang="nl-BE" sz="2400" dirty="0"/>
          </a:p>
          <a:p>
            <a:endParaRPr lang="nl-BE" sz="2400" dirty="0"/>
          </a:p>
          <a:p>
            <a:r>
              <a:rPr lang="nl-BE" sz="2400" i="1" dirty="0" err="1"/>
              <a:t>Startup.cs</a:t>
            </a:r>
            <a:r>
              <a:rPr lang="nl-BE" sz="2400" i="1" dirty="0"/>
              <a:t> (default Controller, Action </a:t>
            </a:r>
            <a:r>
              <a:rPr lang="nl-BE" sz="2400" i="1" dirty="0" err="1"/>
              <a:t>and</a:t>
            </a:r>
            <a:r>
              <a:rPr lang="nl-BE" sz="2400" i="1" dirty="0"/>
              <a:t> first (default) parameter)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URL Segments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3830918" y="5033512"/>
            <a:ext cx="5904656" cy="57606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Picture 2" descr="http://3.bp.blogspot.com/-2Ngo7_z9lm8/Uq4Od1i4rLI/AAAAAAAAAEU/cT52zVywFRA/w909-h672-no/mvc-diag.png">
            <a:extLst>
              <a:ext uri="{FF2B5EF4-FFF2-40B4-BE49-F238E27FC236}">
                <a16:creationId xmlns:a16="http://schemas.microsoft.com/office/drawing/2014/main" id="{742967F1-9F2F-443C-863B-90520E6B1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535" y="1268760"/>
            <a:ext cx="2746164" cy="203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0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573" y="1233916"/>
            <a:ext cx="6290395" cy="55172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5570315" cy="4428000"/>
          </a:xfrm>
        </p:spPr>
        <p:txBody>
          <a:bodyPr>
            <a:normAutofit/>
          </a:bodyPr>
          <a:lstStyle/>
          <a:p>
            <a:r>
              <a:rPr lang="fr-BE" sz="2800" dirty="0">
                <a:solidFill>
                  <a:schemeClr val="accent6">
                    <a:lumMod val="10000"/>
                  </a:schemeClr>
                </a:solidFill>
              </a:rPr>
              <a:t>Don't use scaffolding for </a:t>
            </a:r>
            <a:r>
              <a:rPr lang="fr-BE" sz="2800" dirty="0" err="1">
                <a:solidFill>
                  <a:schemeClr val="accent6">
                    <a:lumMod val="10000"/>
                  </a:schemeClr>
                </a:solidFill>
              </a:rPr>
              <a:t>now</a:t>
            </a:r>
            <a:endParaRPr lang="nl-BE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5447928" y="4725144"/>
            <a:ext cx="1197204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901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err="1">
                <a:solidFill>
                  <a:srgbClr val="00B0F0"/>
                </a:solidFill>
              </a:rPr>
              <a:t>HelloWorld</a:t>
            </a:r>
            <a:r>
              <a:rPr lang="fr-BE" sz="2800" dirty="0" err="1"/>
              <a:t>Controller.cs</a:t>
            </a:r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Controller </a:t>
            </a:r>
            <a:r>
              <a:rPr lang="fr-BE" dirty="0">
                <a:sym typeface="Wingdings" panose="05000000000000000000" pitchFamily="2" charset="2"/>
              </a:rPr>
              <a:t> Class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ACC8B0E-22C3-4F84-9D1B-4D54D0BA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060848"/>
            <a:ext cx="6929784" cy="4241823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3287688" y="5708647"/>
            <a:ext cx="129614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4151784" y="3307591"/>
            <a:ext cx="158417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8124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91344" y="1196752"/>
            <a:ext cx="10009112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MvcMovie.Controllers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HelloWorldController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GET: /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HelloWorld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Index()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"This is my default action..."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GET: /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HelloWorld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Welcome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Welcome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"This is the welcome action method..."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methods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 Actions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1919536" y="2636912"/>
            <a:ext cx="179069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1919536" y="4324452"/>
            <a:ext cx="191728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E5A52F2-E45C-44E0-B347-9699D886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273" y="1418325"/>
            <a:ext cx="3384376" cy="2072199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6DBE8C97-DBDE-40FC-9712-51A83E21EF99}"/>
              </a:ext>
            </a:extLst>
          </p:cNvPr>
          <p:cNvSpPr/>
          <p:nvPr/>
        </p:nvSpPr>
        <p:spPr>
          <a:xfrm>
            <a:off x="2046124" y="1664804"/>
            <a:ext cx="3833852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505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>
            <a:normAutofit/>
          </a:bodyPr>
          <a:lstStyle/>
          <a:p>
            <a:r>
              <a:rPr lang="nl-BE" sz="2800" dirty="0" err="1"/>
              <a:t>localhost:xxxx</a:t>
            </a:r>
            <a:r>
              <a:rPr lang="nl-BE" sz="2800" dirty="0"/>
              <a:t>/</a:t>
            </a:r>
            <a:r>
              <a:rPr lang="nl-BE" sz="2800" dirty="0" err="1"/>
              <a:t>HelloWorld</a:t>
            </a:r>
            <a:endParaRPr lang="nl-BE" sz="2800" dirty="0"/>
          </a:p>
          <a:p>
            <a:endParaRPr lang="fr-BE" sz="2800" dirty="0"/>
          </a:p>
          <a:p>
            <a:pPr marL="0" indent="0">
              <a:buNone/>
            </a:pPr>
            <a:r>
              <a:rPr lang="fr-BE" sz="2800" dirty="0"/>
              <a:t>	m</a:t>
            </a:r>
            <a:r>
              <a:rPr lang="nl-BE" sz="2800" dirty="0" err="1"/>
              <a:t>aps</a:t>
            </a:r>
            <a:r>
              <a:rPr lang="nl-BE" sz="2800" dirty="0"/>
              <a:t> </a:t>
            </a:r>
            <a:r>
              <a:rPr lang="nl-BE" sz="2800" dirty="0" err="1"/>
              <a:t>to</a:t>
            </a:r>
            <a:endParaRPr lang="nl-BE" sz="2800" dirty="0"/>
          </a:p>
          <a:p>
            <a:endParaRPr lang="fr-BE" sz="2800" dirty="0"/>
          </a:p>
          <a:p>
            <a:r>
              <a:rPr lang="fr-BE" sz="2800" dirty="0"/>
              <a:t>H</a:t>
            </a:r>
            <a:r>
              <a:rPr lang="nl-BE" sz="2800" dirty="0" err="1"/>
              <a:t>elloWorld</a:t>
            </a:r>
            <a:r>
              <a:rPr lang="nl-BE" sz="2800" dirty="0" err="1">
                <a:solidFill>
                  <a:srgbClr val="C00000"/>
                </a:solidFill>
              </a:rPr>
              <a:t>Controller</a:t>
            </a:r>
            <a:r>
              <a:rPr lang="nl-BE" sz="2800" dirty="0">
                <a:solidFill>
                  <a:srgbClr val="C00000"/>
                </a:solidFill>
              </a:rPr>
              <a:t> </a:t>
            </a:r>
            <a:r>
              <a:rPr lang="nl-BE" sz="2800" dirty="0">
                <a:solidFill>
                  <a:schemeClr val="accent6">
                    <a:lumMod val="10000"/>
                  </a:schemeClr>
                </a:solidFill>
              </a:rPr>
              <a:t>Class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mapping</a:t>
            </a:r>
            <a:r>
              <a:rPr lang="fr-BE" dirty="0"/>
              <a:t>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1245025"/>
            <a:ext cx="6614062" cy="268803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3977531"/>
            <a:ext cx="6618387" cy="2689789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7176120" y="1582812"/>
            <a:ext cx="86409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057CAF7-565B-42CD-A5AA-A92AD79D37F5}"/>
              </a:ext>
            </a:extLst>
          </p:cNvPr>
          <p:cNvSpPr/>
          <p:nvPr/>
        </p:nvSpPr>
        <p:spPr>
          <a:xfrm>
            <a:off x="7176120" y="4313008"/>
            <a:ext cx="1440160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902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ASP.NET MVC</a:t>
            </a:r>
          </a:p>
          <a:p>
            <a:r>
              <a:rPr lang="fr-BE" dirty="0" err="1"/>
              <a:t>Getting</a:t>
            </a:r>
            <a:r>
              <a:rPr lang="fr-BE" dirty="0"/>
              <a:t> </a:t>
            </a:r>
            <a:r>
              <a:rPr lang="fr-BE" dirty="0" err="1"/>
              <a:t>Started</a:t>
            </a:r>
            <a:endParaRPr lang="fr-BE" dirty="0"/>
          </a:p>
          <a:p>
            <a:r>
              <a:rPr lang="fr-BE" dirty="0" err="1"/>
              <a:t>Adding</a:t>
            </a:r>
            <a:r>
              <a:rPr lang="fr-BE" dirty="0"/>
              <a:t> a Controller</a:t>
            </a:r>
          </a:p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View</a:t>
            </a:r>
            <a:endParaRPr lang="fr-BE" dirty="0"/>
          </a:p>
          <a:p>
            <a:r>
              <a:rPr lang="fr-BE" dirty="0" err="1"/>
              <a:t>Razor</a:t>
            </a:r>
            <a:endParaRPr lang="fr-BE" dirty="0"/>
          </a:p>
          <a:p>
            <a:r>
              <a:rPr lang="fr-BE" dirty="0"/>
              <a:t>HTML &amp; TAG </a:t>
            </a:r>
            <a:r>
              <a:rPr lang="fr-BE" dirty="0" err="1"/>
              <a:t>Helpers</a:t>
            </a:r>
            <a:endParaRPr lang="fr-BE" dirty="0"/>
          </a:p>
          <a:p>
            <a:endParaRPr lang="fr-BE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Introduction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66267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Parameters</a:t>
            </a:r>
            <a:r>
              <a:rPr lang="fr-BE" dirty="0"/>
              <a:t> (</a:t>
            </a:r>
            <a:r>
              <a:rPr lang="fr-BE" dirty="0">
                <a:solidFill>
                  <a:srgbClr val="C00000"/>
                </a:solidFill>
              </a:rPr>
              <a:t>1. </a:t>
            </a:r>
            <a:r>
              <a:rPr lang="fr-BE" dirty="0" err="1"/>
              <a:t>query</a:t>
            </a:r>
            <a:r>
              <a:rPr lang="fr-BE" dirty="0"/>
              <a:t> string </a:t>
            </a:r>
            <a:r>
              <a:rPr lang="fr-BE" dirty="0">
                <a:sym typeface="Wingdings" panose="05000000000000000000" pitchFamily="2" charset="2"/>
              </a:rPr>
              <a:t> ?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284984"/>
            <a:ext cx="5189820" cy="2109203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3508956" y="3467885"/>
            <a:ext cx="1728192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hthoek 1"/>
          <p:cNvSpPr/>
          <p:nvPr/>
        </p:nvSpPr>
        <p:spPr>
          <a:xfrm>
            <a:off x="1631504" y="1545745"/>
            <a:ext cx="915026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GET: /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HelloWorld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Welcome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Welcome(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numTimes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NumTimes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 is: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numTimes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2178069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0ECF975E-4872-4239-A664-053E44753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36" y="4581367"/>
            <a:ext cx="6467475" cy="181927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Parameters</a:t>
            </a:r>
            <a:r>
              <a:rPr lang="fr-BE" dirty="0"/>
              <a:t> (</a:t>
            </a:r>
            <a:r>
              <a:rPr lang="fr-BE" dirty="0">
                <a:solidFill>
                  <a:srgbClr val="C00000"/>
                </a:solidFill>
              </a:rPr>
              <a:t>2. </a:t>
            </a:r>
            <a:r>
              <a:rPr lang="fr-BE" dirty="0"/>
              <a:t>url segment)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>
            <a:off x="5158675" y="4929923"/>
            <a:ext cx="1081341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9274C19-AC09-4F05-B2B7-55CBF0F81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36" y="1303940"/>
            <a:ext cx="6108348" cy="180909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6672064" y="2189662"/>
            <a:ext cx="119720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E3283F1-1BB5-4CF9-B199-606AE6189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836" y="3225208"/>
            <a:ext cx="5055059" cy="12119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F0D1A169-09BE-4B2A-8002-4EF419A122A8}"/>
              </a:ext>
            </a:extLst>
          </p:cNvPr>
          <p:cNvSpPr/>
          <p:nvPr/>
        </p:nvSpPr>
        <p:spPr>
          <a:xfrm>
            <a:off x="5307436" y="3168728"/>
            <a:ext cx="1436636" cy="49966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453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>
                <a:solidFill>
                  <a:srgbClr val="00B0F0"/>
                </a:solidFill>
              </a:rPr>
              <a:t>HelloWorld</a:t>
            </a:r>
            <a:r>
              <a:rPr lang="fr-BE" dirty="0" err="1"/>
              <a:t>Controller.cs</a:t>
            </a:r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 err="1"/>
              <a:t>Views</a:t>
            </a:r>
            <a:r>
              <a:rPr lang="fr-BE" dirty="0"/>
              <a:t> folder | </a:t>
            </a:r>
            <a:r>
              <a:rPr lang="fr-BE" dirty="0" err="1"/>
              <a:t>Add</a:t>
            </a:r>
            <a:r>
              <a:rPr lang="fr-BE" dirty="0"/>
              <a:t> Folder | </a:t>
            </a:r>
            <a:r>
              <a:rPr lang="fr-BE" dirty="0" err="1">
                <a:solidFill>
                  <a:srgbClr val="00B0F0"/>
                </a:solidFill>
              </a:rPr>
              <a:t>HelloWorld</a:t>
            </a:r>
            <a:r>
              <a:rPr lang="fr-BE" dirty="0">
                <a:solidFill>
                  <a:srgbClr val="00B0F0"/>
                </a:solidFill>
              </a:rPr>
              <a:t> </a:t>
            </a:r>
            <a:r>
              <a:rPr lang="fr-BE" sz="2400" dirty="0">
                <a:solidFill>
                  <a:srgbClr val="00B0F0"/>
                </a:solidFill>
              </a:rPr>
              <a:t>(</a:t>
            </a:r>
            <a:r>
              <a:rPr lang="fr-BE" sz="2400" dirty="0" err="1">
                <a:solidFill>
                  <a:srgbClr val="00B0F0"/>
                </a:solidFill>
              </a:rPr>
              <a:t>controller</a:t>
            </a:r>
            <a:r>
              <a:rPr lang="fr-BE" sz="2400" dirty="0">
                <a:solidFill>
                  <a:srgbClr val="00B0F0"/>
                </a:solidFill>
              </a:rPr>
              <a:t> </a:t>
            </a:r>
            <a:r>
              <a:rPr lang="fr-BE" sz="2400" dirty="0" err="1">
                <a:solidFill>
                  <a:srgbClr val="00B0F0"/>
                </a:solidFill>
              </a:rPr>
              <a:t>name</a:t>
            </a:r>
            <a:r>
              <a:rPr lang="fr-BE" sz="2400" dirty="0">
                <a:solidFill>
                  <a:srgbClr val="00B0F0"/>
                </a:solidFill>
              </a:rPr>
              <a:t>)</a:t>
            </a:r>
            <a:endParaRPr lang="fr-BE" dirty="0">
              <a:solidFill>
                <a:srgbClr val="00B0F0"/>
              </a:solidFill>
            </a:endParaRPr>
          </a:p>
          <a:p>
            <a:r>
              <a:rPr lang="fr-BE" dirty="0" err="1"/>
              <a:t>Helloworld</a:t>
            </a:r>
            <a:r>
              <a:rPr lang="fr-BE" dirty="0"/>
              <a:t> | </a:t>
            </a:r>
            <a:r>
              <a:rPr lang="fr-BE" dirty="0" err="1"/>
              <a:t>Add</a:t>
            </a:r>
            <a:r>
              <a:rPr lang="fr-BE" dirty="0"/>
              <a:t> | New Item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84" y="2276872"/>
            <a:ext cx="4067175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562866" y="2348880"/>
            <a:ext cx="1652813" cy="93610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92D29EC-5047-436B-858D-CC98BE24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80" y="1340768"/>
            <a:ext cx="3344784" cy="29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90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EEF86AA-D117-4C8E-B9D4-C0A7AA1C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05" y="1534621"/>
            <a:ext cx="7975595" cy="3754717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/>
          <a:srcRect l="2454" t="1722"/>
          <a:stretch/>
        </p:blipFill>
        <p:spPr>
          <a:xfrm>
            <a:off x="9072901" y="1801599"/>
            <a:ext cx="2861692" cy="34916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1703512" y="4717681"/>
            <a:ext cx="864096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2766826" y="2656141"/>
            <a:ext cx="3600400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ijdelijke aanduiding voor inhoud 1">
            <a:extLst>
              <a:ext uri="{FF2B5EF4-FFF2-40B4-BE49-F238E27FC236}">
                <a16:creationId xmlns:a16="http://schemas.microsoft.com/office/drawing/2014/main" id="{C27D0DCC-0A58-4D25-97CD-E30C6C3EA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89338"/>
            <a:ext cx="12192000" cy="6671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name of the view = the name of the action from which the view is called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814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63287" y="1282393"/>
            <a:ext cx="6096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"Index 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endParaRPr lang="nl-BE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Index Header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Hello from our Index View!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4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779992" y="1505218"/>
            <a:ext cx="437990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335360" y="2358103"/>
            <a:ext cx="266429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jdelijke aanduiding voor inhoud 1"/>
          <p:cNvSpPr>
            <a:spLocks noGrp="1"/>
          </p:cNvSpPr>
          <p:nvPr>
            <p:ph idx="1"/>
          </p:nvPr>
        </p:nvSpPr>
        <p:spPr>
          <a:xfrm>
            <a:off x="0" y="3573016"/>
            <a:ext cx="12192000" cy="2006983"/>
          </a:xfrm>
        </p:spPr>
        <p:txBody>
          <a:bodyPr>
            <a:noAutofit/>
          </a:bodyPr>
          <a:lstStyle/>
          <a:p>
            <a:r>
              <a:rPr lang="en-US" sz="2000" i="1" dirty="0" err="1">
                <a:solidFill>
                  <a:srgbClr val="50C6DD"/>
                </a:solidFill>
              </a:rPr>
              <a:t>ViewData</a:t>
            </a:r>
            <a:r>
              <a:rPr lang="en-US" sz="2000" i="1" dirty="0"/>
              <a:t> is a Dictionary object that allows you to pass data between</a:t>
            </a:r>
          </a:p>
          <a:p>
            <a:pPr lvl="1"/>
            <a:r>
              <a:rPr lang="en-US" sz="2000" i="1" dirty="0"/>
              <a:t>Controller and View</a:t>
            </a:r>
          </a:p>
          <a:p>
            <a:pPr lvl="1"/>
            <a:r>
              <a:rPr lang="en-US" sz="2000" i="1" dirty="0"/>
              <a:t>View and View Template</a:t>
            </a:r>
          </a:p>
          <a:p>
            <a:endParaRPr lang="en-US" sz="2000" i="1" dirty="0"/>
          </a:p>
          <a:p>
            <a:r>
              <a:rPr lang="en-US" sz="2000" i="1" dirty="0"/>
              <a:t>Dictionary object contains a Key and a Value</a:t>
            </a:r>
            <a:endParaRPr lang="nl-BE" sz="2000" i="1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80DD3F77-2520-4EA8-8082-A5A3711B0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998" y="1340768"/>
            <a:ext cx="277506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40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32C47DC7-F8D8-426E-B777-77CD68D5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99" y="1265519"/>
            <a:ext cx="8732945" cy="453974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271464" y="1412776"/>
            <a:ext cx="1127331" cy="348942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279576" y="2852936"/>
            <a:ext cx="2232248" cy="93610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0E6CDD8-CE48-4BA2-81D7-2A9C435D575B}"/>
              </a:ext>
            </a:extLst>
          </p:cNvPr>
          <p:cNvSpPr/>
          <p:nvPr/>
        </p:nvSpPr>
        <p:spPr>
          <a:xfrm>
            <a:off x="5879976" y="4624073"/>
            <a:ext cx="60960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"Index 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endParaRPr lang="nl-BE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Index Header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Hello from our Index View!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4400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A95EF328-6919-4929-8E4A-5F9666172DDD}"/>
              </a:ext>
            </a:extLst>
          </p:cNvPr>
          <p:cNvSpPr/>
          <p:nvPr/>
        </p:nvSpPr>
        <p:spPr>
          <a:xfrm>
            <a:off x="6396681" y="4846898"/>
            <a:ext cx="4379904" cy="43204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86DB902D-43B7-4CB6-9B87-9A3C66244064}"/>
              </a:ext>
            </a:extLst>
          </p:cNvPr>
          <p:cNvSpPr/>
          <p:nvPr/>
        </p:nvSpPr>
        <p:spPr>
          <a:xfrm>
            <a:off x="5778375" y="5699782"/>
            <a:ext cx="4379903" cy="106246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4668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/>
          <p:cNvSpPr txBox="1"/>
          <p:nvPr/>
        </p:nvSpPr>
        <p:spPr>
          <a:xfrm>
            <a:off x="119336" y="1844825"/>
            <a:ext cx="10461021" cy="48044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066933"/>
            <a:ext cx="9127366" cy="1061524"/>
          </a:xfrm>
          <a:prstGeom prst="rect">
            <a:avLst/>
          </a:prstGeom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i="1" dirty="0"/>
              <a:t>Views/Shared/_</a:t>
            </a:r>
            <a:r>
              <a:rPr lang="nl-BE" sz="2400" i="1" dirty="0" err="1"/>
              <a:t>Layout.cshtml</a:t>
            </a:r>
            <a:endParaRPr lang="nl-B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Layout</a:t>
            </a:r>
            <a:r>
              <a:rPr lang="fr-BE" dirty="0"/>
              <a:t> Template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1991544" y="2802182"/>
            <a:ext cx="3816424" cy="335291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8179F3B-87B2-4CEA-8888-0CBCC3926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63" y="5142500"/>
            <a:ext cx="5191125" cy="1314450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2254746" y="5612914"/>
            <a:ext cx="1728192" cy="42331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673A6B4-FB7B-4F19-9476-97E20B9962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52"/>
          <a:stretch/>
        </p:blipFill>
        <p:spPr>
          <a:xfrm>
            <a:off x="216389" y="3386682"/>
            <a:ext cx="10272100" cy="1552575"/>
          </a:xfrm>
          <a:prstGeom prst="rect">
            <a:avLst/>
          </a:prstGeom>
        </p:spPr>
      </p:pic>
      <p:sp>
        <p:nvSpPr>
          <p:cNvPr id="17" name="Rechthoek 16">
            <a:extLst>
              <a:ext uri="{FF2B5EF4-FFF2-40B4-BE49-F238E27FC236}">
                <a16:creationId xmlns:a16="http://schemas.microsoft.com/office/drawing/2014/main" id="{DA067810-6E54-4577-9FF2-2087BD3BFD38}"/>
              </a:ext>
            </a:extLst>
          </p:cNvPr>
          <p:cNvSpPr/>
          <p:nvPr/>
        </p:nvSpPr>
        <p:spPr>
          <a:xfrm>
            <a:off x="1098965" y="3342969"/>
            <a:ext cx="9600728" cy="1667603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58BFC369-F123-4B14-BD19-C23AB15A32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588" y="4070140"/>
            <a:ext cx="6673426" cy="2711079"/>
          </a:xfrm>
          <a:prstGeom prst="rect">
            <a:avLst/>
          </a:prstGeom>
        </p:spPr>
      </p:pic>
      <p:sp>
        <p:nvSpPr>
          <p:cNvPr id="16" name="Rechthoek 15"/>
          <p:cNvSpPr/>
          <p:nvPr/>
        </p:nvSpPr>
        <p:spPr>
          <a:xfrm>
            <a:off x="5735960" y="5327961"/>
            <a:ext cx="1872208" cy="70827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133B0FBA-F798-42C2-9508-A83CE48DEB52}"/>
              </a:ext>
            </a:extLst>
          </p:cNvPr>
          <p:cNvSpPr/>
          <p:nvPr/>
        </p:nvSpPr>
        <p:spPr>
          <a:xfrm>
            <a:off x="5485533" y="4128925"/>
            <a:ext cx="1402556" cy="39862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45E8950F-6D39-4FE6-84F0-405EFE10DE47}"/>
              </a:ext>
            </a:extLst>
          </p:cNvPr>
          <p:cNvSpPr/>
          <p:nvPr/>
        </p:nvSpPr>
        <p:spPr>
          <a:xfrm>
            <a:off x="6699689" y="4816160"/>
            <a:ext cx="1008112" cy="326187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457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500" i="1" dirty="0"/>
              <a:t>Views/_</a:t>
            </a:r>
            <a:r>
              <a:rPr lang="nl-BE" sz="2500" i="1" dirty="0" err="1"/>
              <a:t>ViewStart.cshtml</a:t>
            </a:r>
            <a:endParaRPr lang="nl-BE" sz="2500" i="1" dirty="0"/>
          </a:p>
          <a:p>
            <a:endParaRPr lang="fr-BE" sz="2500" i="1" dirty="0"/>
          </a:p>
          <a:p>
            <a:endParaRPr lang="fr-BE" sz="2500" i="1" dirty="0"/>
          </a:p>
          <a:p>
            <a:endParaRPr lang="fr-BE" sz="2500" i="1" dirty="0"/>
          </a:p>
          <a:p>
            <a:endParaRPr lang="fr-BE" sz="2500" i="1" dirty="0"/>
          </a:p>
          <a:p>
            <a:r>
              <a:rPr lang="fr-BE" sz="2500" dirty="0"/>
              <a:t>Template </a:t>
            </a:r>
            <a:r>
              <a:rPr lang="fr-BE" sz="2500" dirty="0" err="1"/>
              <a:t>without</a:t>
            </a:r>
            <a:r>
              <a:rPr lang="fr-BE" sz="2500" dirty="0"/>
              <a:t> Bootstrap</a:t>
            </a:r>
          </a:p>
          <a:p>
            <a:pPr lvl="1"/>
            <a:r>
              <a:rPr lang="fr-BE" dirty="0" err="1"/>
              <a:t>Delete</a:t>
            </a:r>
            <a:r>
              <a:rPr lang="fr-BE" i="1" dirty="0"/>
              <a:t> _</a:t>
            </a:r>
            <a:r>
              <a:rPr lang="fr-BE" i="1" dirty="0" err="1"/>
              <a:t>Layout.cshtml</a:t>
            </a:r>
            <a:endParaRPr lang="fr-BE" i="1" dirty="0"/>
          </a:p>
          <a:p>
            <a:pPr lvl="1"/>
            <a:r>
              <a:rPr lang="fr-BE" i="1" dirty="0" err="1"/>
              <a:t>Shared</a:t>
            </a:r>
            <a:r>
              <a:rPr lang="fr-BE" i="1" dirty="0"/>
              <a:t> | </a:t>
            </a:r>
            <a:r>
              <a:rPr lang="fr-BE" i="1" dirty="0" err="1"/>
              <a:t>Add</a:t>
            </a:r>
            <a:r>
              <a:rPr lang="fr-BE" i="1" dirty="0"/>
              <a:t> | New Item</a:t>
            </a:r>
          </a:p>
          <a:p>
            <a:pPr marL="0" indent="0">
              <a:buNone/>
            </a:pPr>
            <a:endParaRPr lang="nl-BE" sz="25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Setting the </a:t>
            </a:r>
            <a:r>
              <a:rPr lang="fr-BE" dirty="0" err="1"/>
              <a:t>Layout</a:t>
            </a:r>
            <a:r>
              <a:rPr lang="fr-BE" dirty="0"/>
              <a:t> Template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l="13754" t="-6665" r="7238" b="20003"/>
          <a:stretch/>
        </p:blipFill>
        <p:spPr>
          <a:xfrm>
            <a:off x="1271464" y="2060848"/>
            <a:ext cx="3167728" cy="936104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0413FCC-160B-496E-BD29-290DBA0B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3495954"/>
            <a:ext cx="6898495" cy="325014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6772940" y="4669686"/>
            <a:ext cx="2808312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5976431" y="6274329"/>
            <a:ext cx="1009991" cy="29960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951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919536" y="1532270"/>
            <a:ext cx="8712968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="viewport"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="width=device-width"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ViewData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"Title"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Movie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Mvc Movie - 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@ViewData[</a:t>
            </a:r>
            <a:r>
              <a:rPr lang="pt-BR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"Title"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RenderBody</a:t>
            </a:r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4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Change the </a:t>
            </a:r>
            <a:r>
              <a:rPr lang="fr-BE" dirty="0" err="1"/>
              <a:t>template</a:t>
            </a:r>
            <a:r>
              <a:rPr lang="fr-BE" dirty="0"/>
              <a:t> </a:t>
            </a:r>
            <a:r>
              <a:rPr lang="fr-BE" sz="2400" dirty="0"/>
              <a:t>(No Bootstrap for </a:t>
            </a:r>
            <a:r>
              <a:rPr lang="fr-BE" sz="2400" dirty="0" err="1"/>
              <a:t>now</a:t>
            </a:r>
            <a:r>
              <a:rPr lang="fr-BE" sz="24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2495600" y="3717765"/>
            <a:ext cx="4968552" cy="41562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3215680" y="2912119"/>
            <a:ext cx="4968552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2622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Index.shtml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Change the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937250"/>
            <a:ext cx="4781550" cy="1428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3570643"/>
            <a:ext cx="5832648" cy="2273887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C7DFBF4C-0874-416E-89C0-03BC0E9B92AE}"/>
              </a:ext>
            </a:extLst>
          </p:cNvPr>
          <p:cNvSpPr/>
          <p:nvPr/>
        </p:nvSpPr>
        <p:spPr>
          <a:xfrm>
            <a:off x="5303912" y="261421"/>
            <a:ext cx="6552728" cy="310854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="viewport"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="width=device-width"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ViewData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"Title"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Mvc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Movie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Mvc Movie - </a:t>
            </a:r>
            <a:r>
              <a:rPr lang="pt-B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@ViewData[</a:t>
            </a:r>
            <a:r>
              <a:rPr lang="pt-BR" sz="14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"Title"</a:t>
            </a:r>
            <a:r>
              <a:rPr lang="pt-B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RenderBody</a:t>
            </a:r>
            <a:r>
              <a:rPr lang="nl-B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66665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5BD09E3-55FD-4616-8F9C-364F8C4D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>
                <a:solidFill>
                  <a:srgbClr val="C00000"/>
                </a:solidFill>
              </a:rPr>
              <a:t>S</a:t>
            </a:r>
            <a:r>
              <a:rPr lang="fr-BE" dirty="0" err="1"/>
              <a:t>eparation</a:t>
            </a:r>
            <a:r>
              <a:rPr lang="fr-BE" dirty="0"/>
              <a:t> </a:t>
            </a:r>
            <a:r>
              <a:rPr lang="fr-BE" dirty="0">
                <a:solidFill>
                  <a:srgbClr val="C00000"/>
                </a:solidFill>
              </a:rPr>
              <a:t>O</a:t>
            </a:r>
            <a:r>
              <a:rPr lang="fr-BE" dirty="0"/>
              <a:t>f </a:t>
            </a:r>
            <a:r>
              <a:rPr lang="fr-BE" dirty="0" err="1">
                <a:solidFill>
                  <a:srgbClr val="C00000"/>
                </a:solidFill>
              </a:rPr>
              <a:t>C</a:t>
            </a:r>
            <a:r>
              <a:rPr lang="fr-BE" dirty="0" err="1"/>
              <a:t>oncerns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F93967-67D1-46C6-AEFA-9891F7C0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ASP.NET </a:t>
            </a:r>
            <a:r>
              <a:rPr lang="nl-BE" dirty="0">
                <a:solidFill>
                  <a:srgbClr val="C00000"/>
                </a:solidFill>
              </a:rPr>
              <a:t>MVC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39C0100-39AF-41DB-B046-4014C1CBD1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2EBB37-E72A-49AE-A2F7-F95FEF53AE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40DCF0-FF02-45C0-830B-015BD6F8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62" y="2420888"/>
            <a:ext cx="10048875" cy="1685925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A4BC6A1E-F3A1-4B73-8874-197D94CE6FAC}"/>
              </a:ext>
            </a:extLst>
          </p:cNvPr>
          <p:cNvSpPr/>
          <p:nvPr/>
        </p:nvSpPr>
        <p:spPr>
          <a:xfrm>
            <a:off x="1359562" y="3710741"/>
            <a:ext cx="379182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6312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4079776" y="1360842"/>
            <a:ext cx="7776864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Welcome(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numTimes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+ name;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NumTimes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numTimes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View();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4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6168008" cy="4428000"/>
          </a:xfrm>
        </p:spPr>
        <p:txBody>
          <a:bodyPr/>
          <a:lstStyle/>
          <a:p>
            <a:r>
              <a:rPr lang="fr-BE" sz="2400" dirty="0" err="1"/>
              <a:t>HelloWorldController</a:t>
            </a:r>
            <a:endParaRPr lang="fr-BE" dirty="0"/>
          </a:p>
          <a:p>
            <a:endParaRPr lang="fr-BE" dirty="0"/>
          </a:p>
          <a:p>
            <a:endParaRPr lang="fr-BE" dirty="0"/>
          </a:p>
          <a:p>
            <a:pPr marL="0" indent="0">
              <a:buNone/>
            </a:pPr>
            <a:endParaRPr lang="fr-BE" sz="4800" dirty="0"/>
          </a:p>
          <a:p>
            <a:r>
              <a:rPr lang="fr-BE" sz="2400" dirty="0"/>
              <a:t>Extra </a:t>
            </a:r>
            <a:r>
              <a:rPr lang="fr-BE" sz="2400" dirty="0" err="1"/>
              <a:t>Razor</a:t>
            </a:r>
            <a:r>
              <a:rPr lang="fr-BE" sz="2400" dirty="0"/>
              <a:t> </a:t>
            </a:r>
            <a:r>
              <a:rPr lang="fr-BE" sz="2400" dirty="0" err="1"/>
              <a:t>View</a:t>
            </a:r>
            <a:r>
              <a:rPr lang="fr-BE" sz="2400" dirty="0"/>
              <a:t> </a:t>
            </a:r>
            <a:r>
              <a:rPr lang="fr-BE" sz="2400" i="1" dirty="0" err="1"/>
              <a:t>Welcome.cshtml</a:t>
            </a:r>
            <a:endParaRPr lang="fr-BE" sz="2400" i="1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Passing data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controller</a:t>
            </a:r>
            <a:r>
              <a:rPr lang="fr-BE" dirty="0"/>
              <a:t> to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4367808" y="1875180"/>
            <a:ext cx="5184576" cy="68972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4632176" y="4119371"/>
            <a:ext cx="7224464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Welcome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nl-B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(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NumTimes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]; i++)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4000" dirty="0"/>
          </a:p>
        </p:txBody>
      </p:sp>
      <p:sp>
        <p:nvSpPr>
          <p:cNvPr id="10" name="Rechthoek 9"/>
          <p:cNvSpPr/>
          <p:nvPr/>
        </p:nvSpPr>
        <p:spPr>
          <a:xfrm>
            <a:off x="5087888" y="5297578"/>
            <a:ext cx="5904656" cy="42282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5572460" y="5788842"/>
            <a:ext cx="3331852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5" y="5197341"/>
            <a:ext cx="4222339" cy="149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87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Passing Data </a:t>
            </a:r>
            <a:r>
              <a:rPr lang="fr-BE" dirty="0" err="1"/>
              <a:t>from</a:t>
            </a:r>
            <a:r>
              <a:rPr lang="fr-BE" dirty="0"/>
              <a:t> Controller to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4293096"/>
            <a:ext cx="9925050" cy="1038225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5592334" y="4957401"/>
            <a:ext cx="112869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30" y="1352841"/>
            <a:ext cx="5774000" cy="15607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02" y="1778434"/>
            <a:ext cx="5609853" cy="22883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echthoek 13"/>
          <p:cNvSpPr/>
          <p:nvPr/>
        </p:nvSpPr>
        <p:spPr>
          <a:xfrm>
            <a:off x="1919536" y="4653137"/>
            <a:ext cx="2448272" cy="360040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96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200" dirty="0"/>
              <a:t>.</a:t>
            </a:r>
            <a:r>
              <a:rPr lang="fr-BE" sz="2200" dirty="0" err="1"/>
              <a:t>cshtml</a:t>
            </a:r>
            <a:endParaRPr lang="fr-BE" sz="2200" dirty="0"/>
          </a:p>
          <a:p>
            <a:endParaRPr lang="fr-BE" sz="2200" dirty="0"/>
          </a:p>
          <a:p>
            <a:r>
              <a:rPr lang="fr-BE" sz="2200" dirty="0"/>
              <a:t>A </a:t>
            </a:r>
            <a:r>
              <a:rPr lang="fr-BE" sz="2200" dirty="0" err="1">
                <a:solidFill>
                  <a:srgbClr val="50C6DD"/>
                </a:solidFill>
              </a:rPr>
              <a:t>Razor</a:t>
            </a:r>
            <a:r>
              <a:rPr lang="fr-BE" sz="2200" dirty="0">
                <a:solidFill>
                  <a:srgbClr val="50C6DD"/>
                </a:solidFill>
              </a:rPr>
              <a:t> </a:t>
            </a:r>
            <a:r>
              <a:rPr lang="fr-BE" sz="2200" dirty="0" err="1">
                <a:solidFill>
                  <a:srgbClr val="50C6DD"/>
                </a:solidFill>
              </a:rPr>
              <a:t>View</a:t>
            </a:r>
            <a:r>
              <a:rPr lang="fr-BE" sz="2200" dirty="0">
                <a:solidFill>
                  <a:srgbClr val="50C6DD"/>
                </a:solidFill>
              </a:rPr>
              <a:t> Page</a:t>
            </a:r>
            <a:r>
              <a:rPr lang="fr-BE" sz="2200" dirty="0"/>
              <a:t> </a:t>
            </a:r>
            <a:r>
              <a:rPr lang="fr-BE" sz="2200" dirty="0" err="1"/>
              <a:t>contains</a:t>
            </a:r>
            <a:endParaRPr lang="fr-BE" sz="2200" dirty="0"/>
          </a:p>
          <a:p>
            <a:endParaRPr lang="fr-BE" sz="2200" dirty="0"/>
          </a:p>
          <a:p>
            <a:pPr lvl="1"/>
            <a:r>
              <a:rPr lang="fr-BE" sz="2200" dirty="0"/>
              <a:t>Html		</a:t>
            </a:r>
            <a:r>
              <a:rPr lang="fr-BE" sz="2200" dirty="0">
                <a:latin typeface="Consolas" panose="020B0609020204030204" pitchFamily="49" charset="0"/>
              </a:rPr>
              <a:t>&lt;html&gt;</a:t>
            </a:r>
          </a:p>
          <a:p>
            <a:pPr lvl="1"/>
            <a:r>
              <a:rPr lang="fr-BE" sz="2200" dirty="0" err="1"/>
              <a:t>Razor</a:t>
            </a:r>
            <a:r>
              <a:rPr lang="fr-BE" sz="2200" dirty="0"/>
              <a:t> 		</a:t>
            </a:r>
            <a:r>
              <a:rPr lang="fr-BE" sz="2200" dirty="0">
                <a:latin typeface="Consolas" panose="020B0609020204030204" pitchFamily="49" charset="0"/>
              </a:rPr>
              <a:t>@{ var </a:t>
            </a:r>
            <a:r>
              <a:rPr lang="fr-BE" sz="2200" dirty="0" err="1">
                <a:latin typeface="Consolas" panose="020B0609020204030204" pitchFamily="49" charset="0"/>
              </a:rPr>
              <a:t>name</a:t>
            </a:r>
            <a:r>
              <a:rPr lang="fr-BE" sz="2200" dirty="0">
                <a:latin typeface="Consolas" panose="020B0609020204030204" pitchFamily="49" charset="0"/>
              </a:rPr>
              <a:t> = "Jeff"; }</a:t>
            </a:r>
          </a:p>
          <a:p>
            <a:pPr lvl="1"/>
            <a:r>
              <a:rPr lang="fr-BE" sz="2200" dirty="0"/>
              <a:t>HTML </a:t>
            </a:r>
            <a:r>
              <a:rPr lang="fr-BE" sz="2200" dirty="0" err="1"/>
              <a:t>helpers</a:t>
            </a:r>
            <a:r>
              <a:rPr lang="fr-BE" sz="2200" dirty="0"/>
              <a:t>	</a:t>
            </a:r>
            <a:r>
              <a:rPr lang="en-US" sz="2200" dirty="0">
                <a:latin typeface="Consolas" panose="020B0609020204030204" pitchFamily="49" charset="0"/>
              </a:rPr>
              <a:t>@</a:t>
            </a:r>
            <a:r>
              <a:rPr lang="en-US" sz="2200" dirty="0" err="1">
                <a:latin typeface="Consolas" panose="020B0609020204030204" pitchFamily="49" charset="0"/>
              </a:rPr>
              <a:t>Html.ActionLink</a:t>
            </a:r>
            <a:r>
              <a:rPr lang="en-US" sz="2200" dirty="0">
                <a:latin typeface="Consolas" panose="020B0609020204030204" pitchFamily="49" charset="0"/>
              </a:rPr>
              <a:t>("Movies", "List", "Movies")</a:t>
            </a:r>
            <a:endParaRPr lang="fr-BE" sz="2200" dirty="0">
              <a:latin typeface="Consolas" panose="020B0609020204030204" pitchFamily="49" charset="0"/>
            </a:endParaRPr>
          </a:p>
          <a:p>
            <a:pPr lvl="1"/>
            <a:r>
              <a:rPr lang="fr-BE" sz="2200" dirty="0"/>
              <a:t>TAG </a:t>
            </a:r>
            <a:r>
              <a:rPr lang="fr-BE" sz="2200" dirty="0" err="1"/>
              <a:t>helpers</a:t>
            </a:r>
            <a:r>
              <a:rPr lang="fr-BE" sz="2200" dirty="0"/>
              <a:t>	</a:t>
            </a:r>
            <a:r>
              <a:rPr lang="en-US" sz="2200" dirty="0">
                <a:latin typeface="Consolas" panose="020B0609020204030204" pitchFamily="49" charset="0"/>
              </a:rPr>
              <a:t>&lt;a asp-controller="Movies" asp-action="List"&gt;Movies&lt;/a&gt;</a:t>
            </a:r>
            <a:endParaRPr lang="nl-BE" sz="2200" dirty="0">
              <a:latin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ASP.NET </a:t>
            </a:r>
            <a:r>
              <a:rPr lang="fr-BE" dirty="0" err="1"/>
              <a:t>Razor</a:t>
            </a:r>
            <a:r>
              <a:rPr lang="fr-BE" dirty="0"/>
              <a:t> </a:t>
            </a:r>
            <a:r>
              <a:rPr lang="fr-BE" dirty="0" err="1"/>
              <a:t>Views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3747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highlight>
                  <a:srgbClr val="FFFF00"/>
                </a:highlight>
              </a:rPr>
              <a:t>@</a:t>
            </a:r>
            <a:r>
              <a:rPr lang="fr-BE" dirty="0" err="1"/>
              <a:t>Razor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5" y="1412777"/>
            <a:ext cx="7920880" cy="19367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5" y="3501008"/>
            <a:ext cx="6120679" cy="23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7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razor</a:t>
            </a:r>
            <a:r>
              <a:rPr lang="fr-BE" dirty="0"/>
              <a:t>?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3" y="1268760"/>
            <a:ext cx="11882637" cy="2448272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4151784" y="1287033"/>
            <a:ext cx="302433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191342" y="3401744"/>
            <a:ext cx="3456385" cy="3152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2246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Razor</a:t>
            </a:r>
            <a:r>
              <a:rPr lang="fr-BE" dirty="0"/>
              <a:t> </a:t>
            </a:r>
            <a:r>
              <a:rPr lang="fr-BE" dirty="0" err="1"/>
              <a:t>Syntax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1" y="1340768"/>
            <a:ext cx="5046851" cy="22595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3168293"/>
            <a:ext cx="7573516" cy="35828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08450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Razor</a:t>
            </a:r>
            <a:r>
              <a:rPr lang="fr-BE" dirty="0"/>
              <a:t> Expressions: @( expression 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t="26331"/>
          <a:stretch/>
        </p:blipFill>
        <p:spPr>
          <a:xfrm>
            <a:off x="264757" y="1268760"/>
            <a:ext cx="5000625" cy="3796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57" y="5234259"/>
            <a:ext cx="7915275" cy="523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9299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transitions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340768"/>
            <a:ext cx="10429875" cy="32099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5" y="4503049"/>
            <a:ext cx="10277475" cy="1914525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195534" y="1349312"/>
            <a:ext cx="9356849" cy="85555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942332" y="5615976"/>
            <a:ext cx="3641499" cy="26129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327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Control structures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844824"/>
            <a:ext cx="5676900" cy="3295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1826244"/>
            <a:ext cx="5591550" cy="33142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2443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Looping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340768"/>
            <a:ext cx="4343400" cy="2085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1340767"/>
            <a:ext cx="6020882" cy="2085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856" y="3591306"/>
            <a:ext cx="6020882" cy="21933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979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solidFill>
                  <a:srgbClr val="00A0AE"/>
                </a:solidFill>
              </a:rPr>
              <a:t>HoW</a:t>
            </a:r>
            <a:r>
              <a:rPr lang="fr-BE" dirty="0">
                <a:solidFill>
                  <a:srgbClr val="00A0AE"/>
                </a:solidFill>
              </a:rPr>
              <a:t>?</a:t>
            </a:r>
            <a:endParaRPr lang="nl-BE" dirty="0">
              <a:solidFill>
                <a:srgbClr val="00A0AE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692824"/>
          </a:xfrm>
        </p:spPr>
        <p:txBody>
          <a:bodyPr/>
          <a:lstStyle/>
          <a:p>
            <a:r>
              <a:rPr lang="fr-BE" sz="2400" dirty="0">
                <a:solidFill>
                  <a:srgbClr val="0070C0"/>
                </a:solidFill>
              </a:rPr>
              <a:t>Part 1: </a:t>
            </a:r>
            <a:r>
              <a:rPr lang="fr-BE" sz="2400" dirty="0" err="1">
                <a:solidFill>
                  <a:srgbClr val="0070C0"/>
                </a:solidFill>
              </a:rPr>
              <a:t>from</a:t>
            </a:r>
            <a:r>
              <a:rPr lang="fr-BE" sz="2400" dirty="0">
                <a:solidFill>
                  <a:srgbClr val="0070C0"/>
                </a:solidFill>
              </a:rPr>
              <a:t> scratch</a:t>
            </a:r>
            <a:endParaRPr lang="nl-BE" sz="2400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6023992" cy="3600000"/>
          </a:xfrm>
        </p:spPr>
        <p:txBody>
          <a:bodyPr/>
          <a:lstStyle/>
          <a:p>
            <a:r>
              <a:rPr lang="fr-BE" dirty="0" err="1"/>
              <a:t>Without</a:t>
            </a:r>
            <a:r>
              <a:rPr lang="fr-BE" dirty="0"/>
              <a:t> Bootstrap (focus on ASP.NET)</a:t>
            </a:r>
          </a:p>
          <a:p>
            <a:r>
              <a:rPr lang="fr-BE" dirty="0" err="1"/>
              <a:t>Writing</a:t>
            </a:r>
            <a:r>
              <a:rPr lang="fr-BE" dirty="0"/>
              <a:t> </a:t>
            </a:r>
            <a:r>
              <a:rPr lang="fr-BE" dirty="0" err="1"/>
              <a:t>Controllers</a:t>
            </a:r>
            <a:r>
              <a:rPr lang="fr-BE" dirty="0"/>
              <a:t>/</a:t>
            </a:r>
            <a:r>
              <a:rPr lang="fr-BE" dirty="0" err="1"/>
              <a:t>Views</a:t>
            </a:r>
            <a:r>
              <a:rPr lang="fr-BE" dirty="0"/>
              <a:t> </a:t>
            </a:r>
            <a:r>
              <a:rPr lang="fr-BE" dirty="0" err="1"/>
              <a:t>ourselves</a:t>
            </a:r>
            <a:endParaRPr lang="fr-BE" dirty="0"/>
          </a:p>
          <a:p>
            <a:pPr marL="0" indent="0">
              <a:buNone/>
            </a:pPr>
            <a:endParaRPr lang="fr-BE" sz="3200" dirty="0"/>
          </a:p>
          <a:p>
            <a:r>
              <a:rPr lang="fr-BE" dirty="0"/>
              <a:t>Example: </a:t>
            </a:r>
            <a:r>
              <a:rPr lang="fr-BE" dirty="0" err="1"/>
              <a:t>MvcMovie</a:t>
            </a:r>
            <a:endParaRPr lang="fr-BE" dirty="0"/>
          </a:p>
          <a:p>
            <a:r>
              <a:rPr lang="fr-BE" dirty="0" err="1"/>
              <a:t>Exercise</a:t>
            </a:r>
            <a:r>
              <a:rPr lang="fr-BE" dirty="0"/>
              <a:t>: </a:t>
            </a:r>
            <a:r>
              <a:rPr lang="fr-BE" dirty="0" err="1"/>
              <a:t>MotoGP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692824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rgbClr val="0070C0"/>
                </a:solidFill>
              </a:rPr>
              <a:t>Part 2: </a:t>
            </a:r>
            <a:r>
              <a:rPr lang="fr-BE" dirty="0" err="1">
                <a:solidFill>
                  <a:srgbClr val="0070C0"/>
                </a:solidFill>
              </a:rPr>
              <a:t>using</a:t>
            </a:r>
            <a:r>
              <a:rPr lang="fr-BE" dirty="0">
                <a:solidFill>
                  <a:srgbClr val="0070C0"/>
                </a:solidFill>
              </a:rPr>
              <a:t> </a:t>
            </a:r>
            <a:r>
              <a:rPr lang="fr-BE" dirty="0" err="1">
                <a:solidFill>
                  <a:srgbClr val="0070C0"/>
                </a:solidFill>
              </a:rPr>
              <a:t>templates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2245" y="2285992"/>
            <a:ext cx="5904000" cy="3600000"/>
          </a:xfrm>
        </p:spPr>
        <p:txBody>
          <a:bodyPr/>
          <a:lstStyle/>
          <a:p>
            <a:r>
              <a:rPr lang="fr-BE" dirty="0" err="1"/>
              <a:t>With</a:t>
            </a:r>
            <a:r>
              <a:rPr lang="fr-BE" dirty="0"/>
              <a:t> Bootstrap</a:t>
            </a:r>
          </a:p>
          <a:p>
            <a:r>
              <a:rPr lang="fr-BE" dirty="0" err="1"/>
              <a:t>Scaffolding</a:t>
            </a:r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Example: </a:t>
            </a:r>
            <a:r>
              <a:rPr lang="fr-BE" dirty="0" err="1"/>
              <a:t>Contoso</a:t>
            </a:r>
            <a:r>
              <a:rPr lang="fr-BE" dirty="0"/>
              <a:t> </a:t>
            </a:r>
            <a:r>
              <a:rPr lang="fr-BE" dirty="0" err="1"/>
              <a:t>University</a:t>
            </a:r>
            <a:endParaRPr lang="fr-BE" dirty="0"/>
          </a:p>
          <a:p>
            <a:r>
              <a:rPr lang="fr-BE" dirty="0" err="1"/>
              <a:t>Exercise</a:t>
            </a:r>
            <a:r>
              <a:rPr lang="fr-BE" dirty="0"/>
              <a:t>: Music Store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1340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>
                <a:solidFill>
                  <a:srgbClr val="00A0AE"/>
                </a:solidFill>
              </a:rPr>
              <a:t>HTML </a:t>
            </a:r>
            <a:r>
              <a:rPr lang="fr-BE" dirty="0" err="1">
                <a:solidFill>
                  <a:srgbClr val="00A0AE"/>
                </a:solidFill>
              </a:rPr>
              <a:t>Helper</a:t>
            </a:r>
            <a:endParaRPr lang="fr-BE" dirty="0">
              <a:solidFill>
                <a:srgbClr val="00A0AE"/>
              </a:solidFill>
            </a:endParaRPr>
          </a:p>
          <a:p>
            <a:endParaRPr lang="fr-BE" dirty="0">
              <a:solidFill>
                <a:srgbClr val="C00000"/>
              </a:solidFill>
            </a:endParaRPr>
          </a:p>
          <a:p>
            <a:pPr marL="355600" lvl="1" indent="0">
              <a:buNone/>
            </a:pPr>
            <a:r>
              <a:rPr lang="en-US" dirty="0"/>
              <a:t>@</a:t>
            </a:r>
            <a:r>
              <a:rPr lang="en-US" dirty="0" err="1">
                <a:solidFill>
                  <a:srgbClr val="C00000"/>
                </a:solidFill>
              </a:rPr>
              <a:t>Html</a:t>
            </a:r>
            <a:r>
              <a:rPr lang="en-US" dirty="0" err="1"/>
              <a:t>.ActionLink</a:t>
            </a:r>
            <a:r>
              <a:rPr lang="en-US" dirty="0"/>
              <a:t>("Movies", "List", "Movies")</a:t>
            </a:r>
            <a:endParaRPr lang="fr-BE" dirty="0"/>
          </a:p>
          <a:p>
            <a:endParaRPr lang="fr-BE" dirty="0"/>
          </a:p>
          <a:p>
            <a:r>
              <a:rPr lang="fr-BE" dirty="0" err="1">
                <a:solidFill>
                  <a:srgbClr val="00A0AE"/>
                </a:solidFill>
              </a:rPr>
              <a:t>TagHelper</a:t>
            </a:r>
            <a:endParaRPr lang="fr-BE" dirty="0">
              <a:solidFill>
                <a:srgbClr val="00A0AE"/>
              </a:solidFill>
            </a:endParaRPr>
          </a:p>
          <a:p>
            <a:endParaRPr lang="fr-BE" dirty="0">
              <a:solidFill>
                <a:srgbClr val="00B050"/>
              </a:solidFill>
            </a:endParaRPr>
          </a:p>
          <a:p>
            <a:pPr marL="355600" lvl="1" indent="0">
              <a:buNone/>
            </a:pPr>
            <a:r>
              <a:rPr lang="en-US" dirty="0"/>
              <a:t>&lt;a asp-controller="Movies" asp-action="List"&gt;Movies&lt;/a&gt;</a:t>
            </a:r>
            <a:endParaRPr lang="fr-BE" dirty="0"/>
          </a:p>
          <a:p>
            <a:endParaRPr lang="fr-BE" dirty="0"/>
          </a:p>
          <a:p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endParaRPr lang="fr-BE" dirty="0">
              <a:solidFill>
                <a:srgbClr val="00A0AE"/>
              </a:solidFill>
            </a:endParaRPr>
          </a:p>
          <a:p>
            <a:pPr marL="355600" lvl="1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="/Movies/List"&gt;Movies&lt;/a&gt;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HTML &amp; TAG </a:t>
            </a:r>
            <a:r>
              <a:rPr lang="fr-BE" dirty="0" err="1"/>
              <a:t>Helpers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35177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1988968"/>
          </a:xfrm>
        </p:spPr>
        <p:txBody>
          <a:bodyPr>
            <a:normAutofit/>
          </a:bodyPr>
          <a:lstStyle/>
          <a:p>
            <a:pPr marL="355600" lvl="1" indent="0">
              <a:buNone/>
            </a:pPr>
            <a:r>
              <a:rPr lang="en-US" dirty="0"/>
              <a:t>@</a:t>
            </a:r>
            <a:r>
              <a:rPr lang="en-US" dirty="0" err="1">
                <a:solidFill>
                  <a:srgbClr val="C00000"/>
                </a:solidFill>
              </a:rPr>
              <a:t>Html</a:t>
            </a:r>
            <a:r>
              <a:rPr lang="en-US" dirty="0" err="1"/>
              <a:t>.ActionLink</a:t>
            </a:r>
            <a:r>
              <a:rPr lang="en-US" dirty="0"/>
              <a:t>("Movies", "List", "Movies")</a:t>
            </a:r>
            <a:endParaRPr lang="fr-BE" dirty="0">
              <a:solidFill>
                <a:srgbClr val="00A0AE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dirty="0">
                <a:solidFill>
                  <a:srgbClr val="00A0AE"/>
                </a:solidFill>
                <a:sym typeface="Wingdings" panose="05000000000000000000" pitchFamily="2" charset="2"/>
              </a:rPr>
              <a:t></a:t>
            </a:r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pPr marL="355600" lvl="1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="/Movies/List"&gt;Movies&lt;/a&gt;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URL Helper </a:t>
            </a:r>
            <a:r>
              <a:rPr lang="fr-BE" sz="2000" dirty="0"/>
              <a:t>(to </a:t>
            </a:r>
            <a:r>
              <a:rPr lang="fr-BE" sz="2000" dirty="0" err="1"/>
              <a:t>be</a:t>
            </a:r>
            <a:r>
              <a:rPr lang="fr-BE" sz="2000" dirty="0"/>
              <a:t> </a:t>
            </a:r>
            <a:r>
              <a:rPr lang="fr-BE" sz="2000" dirty="0" err="1"/>
              <a:t>used</a:t>
            </a:r>
            <a:r>
              <a:rPr lang="fr-BE" sz="2000" dirty="0"/>
              <a:t> in the </a:t>
            </a:r>
            <a:r>
              <a:rPr lang="fr-BE" sz="2000" dirty="0" err="1"/>
              <a:t>exercise</a:t>
            </a:r>
            <a:r>
              <a:rPr lang="fr-BE" sz="20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inhoud 1"/>
          <p:cNvSpPr txBox="1">
            <a:spLocks/>
          </p:cNvSpPr>
          <p:nvPr/>
        </p:nvSpPr>
        <p:spPr>
          <a:xfrm>
            <a:off x="-5207" y="3501008"/>
            <a:ext cx="12192000" cy="2088232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lvl="1" indent="0">
              <a:buFont typeface="Arial" pitchFamily="34" charset="0"/>
              <a:buNone/>
            </a:pPr>
            <a:r>
              <a:rPr lang="en-US" dirty="0"/>
              <a:t>@</a:t>
            </a:r>
            <a:r>
              <a:rPr lang="en-US" dirty="0" err="1">
                <a:solidFill>
                  <a:srgbClr val="C00000"/>
                </a:solidFill>
              </a:rPr>
              <a:t>Url</a:t>
            </a:r>
            <a:r>
              <a:rPr lang="en-US" dirty="0" err="1"/>
              <a:t>.Action</a:t>
            </a:r>
            <a:r>
              <a:rPr lang="en-US" dirty="0"/>
              <a:t>("Movies", "Detail", new { id = 6 })</a:t>
            </a:r>
            <a:endParaRPr lang="fr-BE" dirty="0">
              <a:solidFill>
                <a:srgbClr val="00A0AE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dirty="0">
                <a:solidFill>
                  <a:srgbClr val="00A0AE"/>
                </a:solidFill>
                <a:sym typeface="Wingdings" panose="05000000000000000000" pitchFamily="2" charset="2"/>
              </a:rPr>
              <a:t> </a:t>
            </a:r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pPr marL="355600" lvl="1" indent="0">
              <a:buFont typeface="Arial" pitchFamily="34" charset="0"/>
              <a:buNone/>
            </a:pPr>
            <a:r>
              <a:rPr lang="nl-BE" dirty="0"/>
              <a:t>/Movies/Detail/6</a:t>
            </a:r>
          </a:p>
        </p:txBody>
      </p:sp>
    </p:spTree>
    <p:extLst>
      <p:ext uri="{BB962C8B-B14F-4D97-AF65-F5344CB8AC3E}">
        <p14:creationId xmlns:p14="http://schemas.microsoft.com/office/powerpoint/2010/main" val="1745044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80264" y="1221140"/>
            <a:ext cx="9632159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@{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Menu"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Lesson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Introduction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="HelloWorld"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="Index"&gt;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="HelloWorld"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="Welcome"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asp-route-name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="Rick"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asp-route-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numTimes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="5"&gt;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Welcome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nl-BE" sz="4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MVCMOvie</a:t>
            </a:r>
            <a:r>
              <a:rPr lang="fr-BE" dirty="0"/>
              <a:t> Main Menu: Home/</a:t>
            </a:r>
            <a:r>
              <a:rPr lang="fr-BE" dirty="0" err="1"/>
              <a:t>Index.cshtml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623392" y="3461988"/>
            <a:ext cx="5832648" cy="4226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BC771ABE-961A-47D5-A8A9-D0D67502E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5" y="4281066"/>
            <a:ext cx="4584795" cy="239132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C4B33A42-2193-406A-A697-FAFC42D27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370" y="4276693"/>
            <a:ext cx="6350294" cy="2391324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8314658" y="4509120"/>
            <a:ext cx="2016224" cy="57606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525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HTML &amp; Tag Helpers (more to come)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412776"/>
            <a:ext cx="22574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3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MotoGP</a:t>
            </a:r>
            <a:r>
              <a:rPr lang="fr-BE" dirty="0"/>
              <a:t> Part 1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Exercise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6311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987A22DC-80F5-4EF0-A849-3782B47CA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2400834"/>
            <a:ext cx="6527675" cy="4334784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err="1"/>
              <a:t>Create</a:t>
            </a:r>
            <a:r>
              <a:rPr lang="fr-BE" sz="2800" dirty="0"/>
              <a:t> a folder </a:t>
            </a:r>
            <a:r>
              <a:rPr lang="fr-BE" sz="2800" i="1" dirty="0">
                <a:solidFill>
                  <a:srgbClr val="00A0AE"/>
                </a:solidFill>
              </a:rPr>
              <a:t>www</a:t>
            </a:r>
            <a:r>
              <a:rPr lang="fr-BE" sz="2800" dirty="0"/>
              <a:t> (</a:t>
            </a:r>
            <a:r>
              <a:rPr lang="fr-BE" sz="2800" dirty="0" err="1"/>
              <a:t>save</a:t>
            </a:r>
            <a:r>
              <a:rPr lang="fr-BE" sz="2800" dirty="0"/>
              <a:t> all </a:t>
            </a:r>
            <a:r>
              <a:rPr lang="fr-BE" sz="2800" dirty="0" err="1"/>
              <a:t>your</a:t>
            </a:r>
            <a:r>
              <a:rPr lang="fr-BE" sz="2800" dirty="0"/>
              <a:t> </a:t>
            </a:r>
            <a:r>
              <a:rPr lang="fr-BE" sz="2800" dirty="0" err="1"/>
              <a:t>webapplications</a:t>
            </a:r>
            <a:r>
              <a:rPr lang="fr-BE" sz="2800" dirty="0"/>
              <a:t> in </a:t>
            </a:r>
            <a:r>
              <a:rPr lang="fr-BE" sz="2800" dirty="0" err="1"/>
              <a:t>this</a:t>
            </a:r>
            <a:r>
              <a:rPr lang="fr-BE" sz="2800"/>
              <a:t> folder)</a:t>
            </a:r>
            <a:endParaRPr lang="fr-BE" sz="2800" dirty="0"/>
          </a:p>
          <a:p>
            <a:endParaRPr lang="fr-BE" sz="2800" dirty="0"/>
          </a:p>
          <a:p>
            <a:r>
              <a:rPr lang="fr-BE" sz="2800" dirty="0"/>
              <a:t>Visual Studio</a:t>
            </a:r>
          </a:p>
          <a:p>
            <a:r>
              <a:rPr lang="fr-BE" sz="2800" dirty="0" err="1"/>
              <a:t>Create</a:t>
            </a:r>
            <a:r>
              <a:rPr lang="fr-BE" sz="2800" dirty="0"/>
              <a:t> New Project</a:t>
            </a:r>
          </a:p>
          <a:p>
            <a:r>
              <a:rPr lang="fr-BE" sz="2800" dirty="0"/>
              <a:t>ASP.NET </a:t>
            </a:r>
            <a:r>
              <a:rPr lang="fr-BE" sz="2800" dirty="0" err="1"/>
              <a:t>Core</a:t>
            </a:r>
            <a:r>
              <a:rPr lang="fr-BE" sz="2800" dirty="0"/>
              <a:t> Web Application</a:t>
            </a:r>
          </a:p>
          <a:p>
            <a:r>
              <a:rPr lang="fr-BE" sz="2800" dirty="0"/>
              <a:t>Next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Getting</a:t>
            </a:r>
            <a:r>
              <a:rPr lang="fr-BE" dirty="0"/>
              <a:t> </a:t>
            </a:r>
            <a:r>
              <a:rPr lang="fr-BE" dirty="0" err="1"/>
              <a:t>started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8328248" y="4581128"/>
            <a:ext cx="3384376" cy="7920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095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>
                <a:solidFill>
                  <a:srgbClr val="00A0AE"/>
                </a:solidFill>
              </a:rPr>
              <a:t>MvcMovie</a:t>
            </a:r>
            <a:endParaRPr lang="fr-BE" dirty="0">
              <a:solidFill>
                <a:srgbClr val="00A0AE"/>
              </a:solidFill>
            </a:endParaRPr>
          </a:p>
          <a:p>
            <a:r>
              <a:rPr lang="fr-BE" dirty="0"/>
              <a:t>www folder</a:t>
            </a:r>
          </a:p>
          <a:p>
            <a:r>
              <a:rPr lang="fr-BE" dirty="0" err="1"/>
              <a:t>Create</a:t>
            </a:r>
            <a:endParaRPr lang="fr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Getting</a:t>
            </a:r>
            <a:r>
              <a:rPr lang="fr-BE" dirty="0"/>
              <a:t> </a:t>
            </a:r>
            <a:r>
              <a:rPr lang="fr-BE" dirty="0" err="1"/>
              <a:t>started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EC9D940-0F45-4637-B2A8-11EBE0F6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1484784"/>
            <a:ext cx="7804561" cy="5182716"/>
          </a:xfrm>
          <a:prstGeom prst="rect">
            <a:avLst/>
          </a:prstGeom>
          <a:ln w="6350">
            <a:solidFill>
              <a:schemeClr val="accent2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4511824" y="2564904"/>
            <a:ext cx="4752528" cy="115212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142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F979BEC-F943-4315-A5C1-39015269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5591945" cy="4428000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rgbClr val="C00000"/>
                </a:solidFill>
              </a:rPr>
              <a:t>ASP.NET </a:t>
            </a:r>
            <a:r>
              <a:rPr lang="nl-BE" sz="2400" dirty="0" err="1">
                <a:solidFill>
                  <a:srgbClr val="C00000"/>
                </a:solidFill>
              </a:rPr>
              <a:t>Core</a:t>
            </a:r>
            <a:r>
              <a:rPr lang="nl-BE" sz="2400" dirty="0">
                <a:solidFill>
                  <a:srgbClr val="C00000"/>
                </a:solidFill>
              </a:rPr>
              <a:t> 5.0</a:t>
            </a:r>
          </a:p>
          <a:p>
            <a:r>
              <a:rPr lang="nl-BE" sz="2400" dirty="0"/>
              <a:t>ASP.NET </a:t>
            </a:r>
            <a:r>
              <a:rPr lang="nl-BE" sz="2400" dirty="0" err="1"/>
              <a:t>Core</a:t>
            </a:r>
            <a:r>
              <a:rPr lang="nl-BE" sz="2400" dirty="0"/>
              <a:t> Web App (Model-View-Controller)</a:t>
            </a:r>
          </a:p>
          <a:p>
            <a:endParaRPr lang="nl-BE" sz="2400" dirty="0"/>
          </a:p>
          <a:p>
            <a:r>
              <a:rPr lang="nl-BE" sz="2400" dirty="0" err="1"/>
              <a:t>Authentication|Change</a:t>
            </a:r>
            <a:endParaRPr lang="nl-BE" sz="2400" dirty="0"/>
          </a:p>
          <a:p>
            <a:r>
              <a:rPr lang="nl-BE" sz="2400" dirty="0" err="1"/>
              <a:t>Indivual</a:t>
            </a:r>
            <a:r>
              <a:rPr lang="nl-BE" sz="2400" dirty="0"/>
              <a:t> User </a:t>
            </a:r>
            <a:r>
              <a:rPr lang="nl-BE" sz="2400" dirty="0" err="1"/>
              <a:t>Accounts|OK</a:t>
            </a:r>
            <a:endParaRPr lang="nl-BE" sz="2400" dirty="0"/>
          </a:p>
          <a:p>
            <a:r>
              <a:rPr lang="nl-BE" sz="2400" dirty="0" err="1"/>
              <a:t>Create</a:t>
            </a:r>
            <a:endParaRPr lang="nl-BE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87FF95-50F4-4624-AB47-CE961E0D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GETTING STARTED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E8AD46-1BCF-4965-9D4E-6E639ABD4E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7C883DC-6D1E-494D-96E2-A74489280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1772816"/>
            <a:ext cx="6795668" cy="4714495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E34D5035-AEB4-4C3A-AD1F-829CCC9C3B64}"/>
              </a:ext>
            </a:extLst>
          </p:cNvPr>
          <p:cNvSpPr/>
          <p:nvPr/>
        </p:nvSpPr>
        <p:spPr>
          <a:xfrm>
            <a:off x="5231904" y="4437112"/>
            <a:ext cx="4680520" cy="7920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4B5B22A-D8F1-4450-BF8B-69B83EE50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145721"/>
            <a:ext cx="4718508" cy="1852063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64B7BA6C-AFB1-49B4-87B2-67C9BF1B9457}"/>
              </a:ext>
            </a:extLst>
          </p:cNvPr>
          <p:cNvSpPr/>
          <p:nvPr/>
        </p:nvSpPr>
        <p:spPr>
          <a:xfrm>
            <a:off x="9984432" y="2996952"/>
            <a:ext cx="1008112" cy="68324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E5E7ED49-3CCF-4366-9575-1DB8F8AE9A51}"/>
              </a:ext>
            </a:extLst>
          </p:cNvPr>
          <p:cNvSpPr/>
          <p:nvPr/>
        </p:nvSpPr>
        <p:spPr>
          <a:xfrm>
            <a:off x="6600056" y="2574983"/>
            <a:ext cx="1584176" cy="49397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514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2564904"/>
            <a:ext cx="8207562" cy="3015096"/>
          </a:xfrm>
        </p:spPr>
        <p:txBody>
          <a:bodyPr>
            <a:normAutofit/>
          </a:bodyPr>
          <a:lstStyle/>
          <a:p>
            <a:r>
              <a:rPr lang="en-US" sz="2400" dirty="0"/>
              <a:t>The project also contains all the references to work with </a:t>
            </a:r>
            <a:r>
              <a:rPr lang="en-US" sz="2400" dirty="0">
                <a:solidFill>
                  <a:srgbClr val="00B0F0"/>
                </a:solidFill>
              </a:rPr>
              <a:t>Entity Framework</a:t>
            </a:r>
          </a:p>
          <a:p>
            <a:r>
              <a:rPr lang="en-US" sz="2400" dirty="0"/>
              <a:t>For now, we do not use scaffolding and bootstrap, but develop everything </a:t>
            </a:r>
            <a:r>
              <a:rPr lang="en-US" sz="2400" dirty="0">
                <a:solidFill>
                  <a:srgbClr val="00B0F0"/>
                </a:solidFill>
              </a:rPr>
              <a:t>from scratch</a:t>
            </a:r>
            <a:endParaRPr lang="nl-BE" sz="2400" dirty="0">
              <a:solidFill>
                <a:srgbClr val="00B0F0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Getting</a:t>
            </a:r>
            <a:r>
              <a:rPr lang="fr-BE" dirty="0"/>
              <a:t> </a:t>
            </a:r>
            <a:r>
              <a:rPr lang="fr-BE" dirty="0" err="1"/>
              <a:t>started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7" y="1410177"/>
            <a:ext cx="8020050" cy="990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hthoek 9"/>
          <p:cNvSpPr/>
          <p:nvPr/>
        </p:nvSpPr>
        <p:spPr>
          <a:xfrm>
            <a:off x="407368" y="1773511"/>
            <a:ext cx="6624736" cy="28739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307855A-E584-4CEE-AF1C-41E910008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296" y="769875"/>
            <a:ext cx="3133725" cy="48101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80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BACE402-C852-4156-A925-DE0C5649C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Just use http instead of https during development </a:t>
            </a:r>
            <a:r>
              <a:rPr lang="fr-BE" sz="2800" dirty="0"/>
              <a:t>(</a:t>
            </a:r>
            <a:r>
              <a:rPr lang="fr-BE" sz="2800" dirty="0" err="1"/>
              <a:t>disable</a:t>
            </a:r>
            <a:r>
              <a:rPr lang="fr-BE" sz="2800" dirty="0"/>
              <a:t> SSL)</a:t>
            </a:r>
          </a:p>
          <a:p>
            <a:endParaRPr lang="fr-BE" sz="2800" dirty="0"/>
          </a:p>
          <a:p>
            <a:r>
              <a:rPr lang="fr-BE" sz="2800" dirty="0" err="1"/>
              <a:t>MvcMovie</a:t>
            </a:r>
            <a:r>
              <a:rPr lang="fr-BE" sz="2800" dirty="0"/>
              <a:t> | Right-click</a:t>
            </a:r>
          </a:p>
          <a:p>
            <a:pPr marL="0" indent="0">
              <a:buNone/>
            </a:pPr>
            <a:r>
              <a:rPr lang="fr-BE" sz="2800" dirty="0"/>
              <a:t>| </a:t>
            </a:r>
            <a:r>
              <a:rPr lang="fr-BE" sz="2800" dirty="0" err="1"/>
              <a:t>Properties</a:t>
            </a:r>
            <a:r>
              <a:rPr lang="fr-BE" sz="2800" dirty="0"/>
              <a:t> | </a:t>
            </a:r>
            <a:r>
              <a:rPr lang="fr-BE" sz="2800" dirty="0" err="1"/>
              <a:t>Debug</a:t>
            </a:r>
            <a:endParaRPr lang="nl-BE" sz="2800" dirty="0"/>
          </a:p>
          <a:p>
            <a:endParaRPr lang="nl-BE" sz="2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003C73-2C02-459C-98EA-E5CD4E29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Disable</a:t>
            </a:r>
            <a:r>
              <a:rPr lang="fr-BE" dirty="0"/>
              <a:t> SLL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8C1E3EF-0619-462E-816C-BB47E1B88B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BEDF03-6390-4F33-9AAD-7C6A1BF7A9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1BADB66-6D9B-4EE4-B07B-257F6C9D9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4" t="10788" r="33379" b="30902"/>
          <a:stretch/>
        </p:blipFill>
        <p:spPr>
          <a:xfrm>
            <a:off x="5328166" y="1916832"/>
            <a:ext cx="6744498" cy="48098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9C817515-2C44-436B-B6AB-08B249C6D083}"/>
              </a:ext>
            </a:extLst>
          </p:cNvPr>
          <p:cNvSpPr/>
          <p:nvPr/>
        </p:nvSpPr>
        <p:spPr>
          <a:xfrm>
            <a:off x="5159896" y="2708920"/>
            <a:ext cx="1512168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BE67BB-6A65-49FD-8550-F27F89356493}"/>
              </a:ext>
            </a:extLst>
          </p:cNvPr>
          <p:cNvSpPr/>
          <p:nvPr/>
        </p:nvSpPr>
        <p:spPr>
          <a:xfrm>
            <a:off x="7859747" y="6057534"/>
            <a:ext cx="756533" cy="28729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7337921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0</TotalTime>
  <Words>1279</Words>
  <Application>Microsoft Office PowerPoint</Application>
  <PresentationFormat>Widescreen</PresentationFormat>
  <Paragraphs>309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Trebuchet MS</vt:lpstr>
      <vt:lpstr>Verdana</vt:lpstr>
      <vt:lpstr>TM_presentatie_eng</vt:lpstr>
      <vt:lpstr>ASP.NET MVC</vt:lpstr>
      <vt:lpstr>Introduction</vt:lpstr>
      <vt:lpstr>ASP.NET MVC</vt:lpstr>
      <vt:lpstr>HoW?</vt:lpstr>
      <vt:lpstr>Getting started</vt:lpstr>
      <vt:lpstr>Getting started</vt:lpstr>
      <vt:lpstr>GETTING STARTED</vt:lpstr>
      <vt:lpstr>Getting started</vt:lpstr>
      <vt:lpstr>Disable SLL</vt:lpstr>
      <vt:lpstr>Default Browser</vt:lpstr>
      <vt:lpstr>RunNING THE PROJECT</vt:lpstr>
      <vt:lpstr>Running the project</vt:lpstr>
      <vt:lpstr>Bootstrap</vt:lpstr>
      <vt:lpstr>MVC</vt:lpstr>
      <vt:lpstr>URL Segments</vt:lpstr>
      <vt:lpstr>Adding a controller</vt:lpstr>
      <vt:lpstr>Adding a Controller  Class</vt:lpstr>
      <vt:lpstr>Class methods  Actions</vt:lpstr>
      <vt:lpstr>Class mapping </vt:lpstr>
      <vt:lpstr>Parameters (1. query string  ?)</vt:lpstr>
      <vt:lpstr>Parameters (2. url segment)</vt:lpstr>
      <vt:lpstr>Adding a view</vt:lpstr>
      <vt:lpstr>Adding a view</vt:lpstr>
      <vt:lpstr>Adding a view</vt:lpstr>
      <vt:lpstr>Adding a View</vt:lpstr>
      <vt:lpstr>Layout Template</vt:lpstr>
      <vt:lpstr>Setting the Layout Template</vt:lpstr>
      <vt:lpstr>Change the template (No Bootstrap for now)</vt:lpstr>
      <vt:lpstr>Change the view</vt:lpstr>
      <vt:lpstr>Passing data from the controller to View</vt:lpstr>
      <vt:lpstr>Passing Data from Controller to View</vt:lpstr>
      <vt:lpstr>ASP.NET Razor Views</vt:lpstr>
      <vt:lpstr>@Razor</vt:lpstr>
      <vt:lpstr>What is razor?</vt:lpstr>
      <vt:lpstr>Razor Syntax</vt:lpstr>
      <vt:lpstr>Razor Expressions: @( expression )</vt:lpstr>
      <vt:lpstr>transitions</vt:lpstr>
      <vt:lpstr>Control structures</vt:lpstr>
      <vt:lpstr>Looping</vt:lpstr>
      <vt:lpstr>HTML &amp; TAG Helpers</vt:lpstr>
      <vt:lpstr>URL Helper (to be used in the exercise)</vt:lpstr>
      <vt:lpstr>MVCMOvie Main Menu: Home/Index.cshtml</vt:lpstr>
      <vt:lpstr>HTML &amp; Tag Helpers (more to come)</vt:lpstr>
      <vt:lpstr>Exercise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Sharon Maharjan</cp:lastModifiedBy>
  <cp:revision>175</cp:revision>
  <dcterms:created xsi:type="dcterms:W3CDTF">2015-09-10T12:21:13Z</dcterms:created>
  <dcterms:modified xsi:type="dcterms:W3CDTF">2022-02-17T15:54:29Z</dcterms:modified>
</cp:coreProperties>
</file>