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61" r:id="rId3"/>
    <p:sldId id="266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8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1B8A-F765-41C6-AECF-D6768B2D240E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C05E-8571-4D47-91A2-95FC418F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1B8A-F765-41C6-AECF-D6768B2D240E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C05E-8571-4D47-91A2-95FC418F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1B8A-F765-41C6-AECF-D6768B2D240E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C05E-8571-4D47-91A2-95FC418F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1B8A-F765-41C6-AECF-D6768B2D240E}" type="datetimeFigureOut">
              <a:rPr lang="en-US" smtClean="0"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C05E-8571-4D47-91A2-95FC418F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1B8A-F765-41C6-AECF-D6768B2D240E}" type="datetimeFigureOut">
              <a:rPr lang="en-US" smtClean="0"/>
              <a:t>2/5/15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C05E-8571-4D47-91A2-95FC418F336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1B8A-F765-41C6-AECF-D6768B2D240E}" type="datetimeFigureOut">
              <a:rPr lang="en-US" smtClean="0"/>
              <a:t>2/5/15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C05E-8571-4D47-91A2-95FC418F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1B8A-F765-41C6-AECF-D6768B2D240E}" type="datetimeFigureOut">
              <a:rPr lang="en-US" smtClean="0"/>
              <a:t>2/5/15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C05E-8571-4D47-91A2-95FC418F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1B8A-F765-41C6-AECF-D6768B2D240E}" type="datetimeFigureOut">
              <a:rPr lang="en-US" smtClean="0"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C05E-8571-4D47-91A2-95FC418F336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1B8A-F765-41C6-AECF-D6768B2D240E}" type="datetimeFigureOut">
              <a:rPr lang="en-US" smtClean="0"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C05E-8571-4D47-91A2-95FC418F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2EA1B8A-F765-41C6-AECF-D6768B2D240E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316C05E-8571-4D47-91A2-95FC418F33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cap="none" dirty="0" smtClean="0"/>
              <a:t>Impact Alert System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Team:</a:t>
            </a:r>
          </a:p>
          <a:p>
            <a:r>
              <a:rPr lang="en-US" dirty="0" smtClean="0"/>
              <a:t>David Goodman</a:t>
            </a:r>
          </a:p>
          <a:p>
            <a:r>
              <a:rPr lang="en-US" dirty="0" smtClean="0"/>
              <a:t>Sharon </a:t>
            </a:r>
            <a:r>
              <a:rPr lang="en-US" dirty="0" err="1" smtClean="0"/>
              <a:t>Rabinovich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Goal: Detect a ball moving towards the camera, and sound an alarm </a:t>
            </a:r>
            <a:r>
              <a:rPr lang="en-US" b="1" dirty="0"/>
              <a:t>before</a:t>
            </a:r>
            <a:r>
              <a:rPr lang="en-US" dirty="0"/>
              <a:t> the ball hits the camera.</a:t>
            </a:r>
          </a:p>
          <a:p>
            <a:endParaRPr lang="en-US" dirty="0" smtClean="0"/>
          </a:p>
          <a:p>
            <a:r>
              <a:rPr lang="en-US" dirty="0" smtClean="0"/>
              <a:t>References:</a:t>
            </a:r>
          </a:p>
          <a:p>
            <a:pPr lvl="1"/>
            <a:r>
              <a:rPr lang="en-US" b="1" dirty="0" smtClean="0"/>
              <a:t>Computer </a:t>
            </a:r>
            <a:r>
              <a:rPr lang="en-US" b="1" dirty="0"/>
              <a:t>Vision: Algorithms and Applications</a:t>
            </a:r>
            <a:r>
              <a:rPr lang="en-US" dirty="0"/>
              <a:t>, by R. </a:t>
            </a:r>
            <a:r>
              <a:rPr lang="en-US" dirty="0" err="1" smtClean="0"/>
              <a:t>Szeliski</a:t>
            </a:r>
            <a:endParaRPr lang="en-US" dirty="0" smtClean="0"/>
          </a:p>
          <a:p>
            <a:pPr lvl="2"/>
            <a:r>
              <a:rPr lang="en-US" dirty="0" smtClean="0"/>
              <a:t>Section [8.4] -  </a:t>
            </a:r>
            <a:r>
              <a:rPr lang="en-US" dirty="0"/>
              <a:t>Optical </a:t>
            </a:r>
            <a:r>
              <a:rPr lang="en-US" dirty="0" smtClean="0"/>
              <a:t>flow</a:t>
            </a:r>
          </a:p>
          <a:p>
            <a:pPr lvl="1"/>
            <a:r>
              <a:rPr lang="en-US" b="1" i="1" dirty="0"/>
              <a:t>Monocular distance estimation from optic flow during active landing </a:t>
            </a:r>
            <a:r>
              <a:rPr lang="en-US" b="1" i="1" dirty="0" smtClean="0"/>
              <a:t>maneuvers</a:t>
            </a:r>
            <a:r>
              <a:rPr lang="en-US" i="1" dirty="0" smtClean="0"/>
              <a:t>, by F. </a:t>
            </a:r>
            <a:r>
              <a:rPr lang="en-US" i="1" dirty="0" err="1" smtClean="0"/>
              <a:t>Breugel</a:t>
            </a:r>
            <a:r>
              <a:rPr lang="en-US" i="1" dirty="0" smtClean="0"/>
              <a:t> et al.</a:t>
            </a:r>
          </a:p>
          <a:p>
            <a:pPr lvl="1"/>
            <a:r>
              <a:rPr lang="en-US" b="1" i="1" dirty="0" err="1" smtClean="0"/>
              <a:t>Realtime</a:t>
            </a:r>
            <a:r>
              <a:rPr lang="en-US" b="1" i="1" dirty="0" smtClean="0"/>
              <a:t> Depth Estimation and Obstacle Detection from Monocular Video</a:t>
            </a:r>
            <a:r>
              <a:rPr lang="en-US" i="1" dirty="0" smtClean="0"/>
              <a:t>, By A. Wedel et al.</a:t>
            </a:r>
          </a:p>
          <a:p>
            <a:endParaRPr lang="en-US" b="1" dirty="0"/>
          </a:p>
        </p:txBody>
      </p:sp>
      <p:pic>
        <p:nvPicPr>
          <p:cNvPr id="7" name="Picture 6" descr="ball_traject_impac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81000"/>
            <a:ext cx="4419600" cy="16825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Algorithm: track focus of expansion from optical flow</a:t>
            </a:r>
          </a:p>
          <a:p>
            <a:r>
              <a:rPr lang="en-US" dirty="0" smtClean="0"/>
              <a:t>Real time</a:t>
            </a:r>
          </a:p>
          <a:p>
            <a:pPr lvl="1"/>
            <a:r>
              <a:rPr lang="en-US" dirty="0" smtClean="0"/>
              <a:t>Up to 30 frames per second</a:t>
            </a:r>
          </a:p>
          <a:p>
            <a:r>
              <a:rPr lang="en-US" dirty="0" smtClean="0"/>
              <a:t>Object detection and tracking</a:t>
            </a:r>
          </a:p>
          <a:p>
            <a:pPr lvl="1"/>
            <a:r>
              <a:rPr lang="en-US" dirty="0" smtClean="0"/>
              <a:t>Background subtraction</a:t>
            </a:r>
          </a:p>
          <a:p>
            <a:pPr lvl="1"/>
            <a:r>
              <a:rPr lang="en-US" dirty="0" smtClean="0"/>
              <a:t>Optical flow </a:t>
            </a:r>
            <a:endParaRPr lang="en-US" dirty="0" smtClean="0"/>
          </a:p>
          <a:p>
            <a:pPr lvl="1"/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 smtClean="0"/>
          </a:p>
          <a:p>
            <a:r>
              <a:rPr lang="en-US" dirty="0" smtClean="0"/>
              <a:t>Trajectory prediction</a:t>
            </a:r>
          </a:p>
          <a:p>
            <a:pPr lvl="1"/>
            <a:r>
              <a:rPr lang="en-US" dirty="0" smtClean="0"/>
              <a:t>Markov model</a:t>
            </a:r>
            <a:endParaRPr lang="en-US" dirty="0" smtClean="0"/>
          </a:p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Object size at known distances</a:t>
            </a:r>
          </a:p>
          <a:p>
            <a:pPr lvl="1"/>
            <a:r>
              <a:rPr lang="en-US" dirty="0" smtClean="0"/>
              <a:t>Object mass</a:t>
            </a:r>
          </a:p>
          <a:p>
            <a:pPr lvl="1"/>
            <a:r>
              <a:rPr lang="en-US" dirty="0" smtClean="0"/>
              <a:t>Camera size (for impact prediction)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</a:t>
            </a:r>
            <a:r>
              <a:rPr lang="en-US" i="1" dirty="0" smtClean="0"/>
              <a:t> </a:t>
            </a:r>
          </a:p>
          <a:p>
            <a:pPr lvl="1"/>
            <a:r>
              <a:rPr lang="en-US" dirty="0" err="1" smtClean="0"/>
              <a:t>Matlab</a:t>
            </a:r>
            <a:r>
              <a:rPr lang="en-US" dirty="0" smtClean="0"/>
              <a:t>/Simulink/</a:t>
            </a:r>
            <a:r>
              <a:rPr lang="en-US" dirty="0" err="1" smtClean="0"/>
              <a:t>OpenCV</a:t>
            </a:r>
            <a:endParaRPr lang="en-US" dirty="0" smtClean="0"/>
          </a:p>
          <a:p>
            <a:pPr lvl="1"/>
            <a:r>
              <a:rPr lang="en-US" dirty="0" smtClean="0"/>
              <a:t>Generated code to microcontroller or port to mobile</a:t>
            </a:r>
          </a:p>
          <a:p>
            <a:r>
              <a:rPr lang="en-US" dirty="0" smtClean="0"/>
              <a:t>Hardware</a:t>
            </a:r>
            <a:r>
              <a:rPr lang="en-US" i="1" dirty="0" smtClean="0"/>
              <a:t> </a:t>
            </a:r>
            <a:r>
              <a:rPr lang="en-US" dirty="0" smtClean="0"/>
              <a:t>(depends on performance of simulation)</a:t>
            </a:r>
          </a:p>
          <a:p>
            <a:pPr lvl="1"/>
            <a:r>
              <a:rPr lang="en-US" dirty="0" smtClean="0"/>
              <a:t>Camera </a:t>
            </a:r>
          </a:p>
          <a:p>
            <a:pPr lvl="1"/>
            <a:r>
              <a:rPr lang="en-US" dirty="0" smtClean="0"/>
              <a:t>PC/Mac or Microcontroller</a:t>
            </a:r>
          </a:p>
          <a:p>
            <a:pPr lvl="1"/>
            <a:r>
              <a:rPr lang="en-US" dirty="0" smtClean="0"/>
              <a:t>Power Supply</a:t>
            </a:r>
          </a:p>
          <a:p>
            <a:pPr lvl="1"/>
            <a:r>
              <a:rPr lang="en-US" dirty="0" smtClean="0"/>
              <a:t>Special ball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webcam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86" y="3200400"/>
            <a:ext cx="4125113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Implementation in real time </a:t>
            </a:r>
          </a:p>
          <a:p>
            <a:pPr lvl="1"/>
            <a:r>
              <a:rPr lang="en-US" dirty="0" smtClean="0"/>
              <a:t>Response time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Direction</a:t>
            </a:r>
          </a:p>
          <a:p>
            <a:pPr lvl="1"/>
            <a:r>
              <a:rPr lang="en-US" dirty="0" smtClean="0"/>
              <a:t> Predicted trajectory</a:t>
            </a:r>
          </a:p>
          <a:p>
            <a:endParaRPr lang="en-US" dirty="0"/>
          </a:p>
        </p:txBody>
      </p:sp>
      <p:pic>
        <p:nvPicPr>
          <p:cNvPr id="5" name="Picture 4" descr="real-time-lead-delivery-via-leadpro24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81000"/>
            <a:ext cx="2981490" cy="2972898"/>
          </a:xfrm>
          <a:prstGeom prst="rect">
            <a:avLst/>
          </a:prstGeom>
        </p:spPr>
      </p:pic>
      <p:pic>
        <p:nvPicPr>
          <p:cNvPr id="7" name="Picture 6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3924300"/>
            <a:ext cx="3009900" cy="2705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</a:t>
            </a:r>
            <a:r>
              <a:rPr lang="en-US" i="1" dirty="0" smtClean="0"/>
              <a:t>March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876800"/>
          </a:xfrm>
        </p:spPr>
        <p:txBody>
          <a:bodyPr>
            <a:normAutofit/>
          </a:bodyPr>
          <a:lstStyle/>
          <a:p>
            <a:r>
              <a:rPr lang="en-US" i="1" dirty="0" smtClean="0"/>
              <a:t>Presentation </a:t>
            </a:r>
          </a:p>
          <a:p>
            <a:pPr lvl="1"/>
            <a:r>
              <a:rPr lang="en-US" i="1" dirty="0" smtClean="0"/>
              <a:t>Demonstration of tested scenarios</a:t>
            </a:r>
          </a:p>
          <a:p>
            <a:pPr lvl="1"/>
            <a:endParaRPr lang="en-US" i="1" dirty="0"/>
          </a:p>
          <a:p>
            <a:pPr lvl="1"/>
            <a:endParaRPr lang="en-US" i="1" dirty="0" smtClean="0"/>
          </a:p>
          <a:p>
            <a:pPr lvl="1"/>
            <a:endParaRPr lang="en-US" i="1" dirty="0"/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r>
              <a:rPr lang="en-US" i="1" dirty="0" smtClean="0"/>
              <a:t>Live Demonstration</a:t>
            </a:r>
          </a:p>
          <a:p>
            <a:pPr lvl="1"/>
            <a:r>
              <a:rPr lang="en-US" i="1" dirty="0" smtClean="0"/>
              <a:t>Audience</a:t>
            </a:r>
          </a:p>
          <a:p>
            <a:endParaRPr lang="en-US" dirty="0"/>
          </a:p>
        </p:txBody>
      </p:sp>
      <p:pic>
        <p:nvPicPr>
          <p:cNvPr id="5" name="Picture 4" descr="Screen Shot 2015-02-04 at 7.01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71600"/>
            <a:ext cx="4419600" cy="292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Contingency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case of success</a:t>
            </a:r>
          </a:p>
          <a:p>
            <a:pPr lvl="1"/>
            <a:r>
              <a:rPr lang="en-US" dirty="0" smtClean="0"/>
              <a:t>Extension for moving camera with static </a:t>
            </a:r>
            <a:r>
              <a:rPr lang="en-US" dirty="0" smtClean="0"/>
              <a:t>scene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case of difficulties</a:t>
            </a:r>
          </a:p>
          <a:p>
            <a:pPr lvl="1"/>
            <a:r>
              <a:rPr lang="en-US" dirty="0" smtClean="0"/>
              <a:t>Algorithm in Simulated environment</a:t>
            </a:r>
          </a:p>
          <a:p>
            <a:pPr lvl="1"/>
            <a:r>
              <a:rPr lang="en-US" dirty="0" smtClean="0"/>
              <a:t>Port to mobile </a:t>
            </a:r>
            <a:r>
              <a:rPr lang="en-US" dirty="0" smtClean="0"/>
              <a:t>device</a:t>
            </a:r>
          </a:p>
          <a:p>
            <a:pPr lvl="1"/>
            <a:r>
              <a:rPr lang="en-US" dirty="0" smtClean="0"/>
              <a:t>Port to C# or C environment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1871</TotalTime>
  <Words>222</Words>
  <Application>Microsoft Macintosh PowerPoint</Application>
  <PresentationFormat>On-screen Show (4:3)</PresentationFormat>
  <Paragraphs>63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Impact Alert System</vt:lpstr>
      <vt:lpstr>Description</vt:lpstr>
      <vt:lpstr>Detailed Description</vt:lpstr>
      <vt:lpstr>Platform</vt:lpstr>
      <vt:lpstr>Challenges</vt:lpstr>
      <vt:lpstr>Demo - March 12</vt:lpstr>
      <vt:lpstr>Contingency plans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Alert System</dc:title>
  <dc:creator>User</dc:creator>
  <cp:lastModifiedBy>David Goodman</cp:lastModifiedBy>
  <cp:revision>26</cp:revision>
  <dcterms:created xsi:type="dcterms:W3CDTF">2015-02-03T03:13:58Z</dcterms:created>
  <dcterms:modified xsi:type="dcterms:W3CDTF">2015-02-06T01:14:37Z</dcterms:modified>
</cp:coreProperties>
</file>