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827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6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E32EA55-38DB-D84E-9DF1-FB8C49C00FFC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F0EFB9-43D7-3A4C-A9B5-29A2447B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52B25C-82F9-F147-BA7B-7BD595F250C3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1867F34-6E8D-5341-90D0-09D9B3599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4AAAB9-52D1-884A-A3EC-49C1840D7956}" type="slidenum">
              <a:rPr lang="en-US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D70E11-F3D7-6644-8423-2DF3A1720F50}" type="slidenum">
              <a:rPr lang="en-US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ea typeface="+mn-ea"/>
                <a:cs typeface="+mn-cs"/>
              </a:rPr>
              <a:t>Detection and Tracking: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* Assuming ball is only moving object in frame, we can detect the ball with optical flow.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Predict trajectory with dynamic model. Solve in real time.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ea typeface="+mn-ea"/>
              </a:rPr>
              <a:t>Difficult: Velocity is not directly observable, but TTC, which is proportional to the </a:t>
            </a:r>
            <a:r>
              <a:rPr lang="en-US" dirty="0" err="1" smtClean="0">
                <a:ea typeface="+mn-ea"/>
              </a:rPr>
              <a:t>enlargment</a:t>
            </a:r>
            <a:r>
              <a:rPr lang="en-US" dirty="0" smtClean="0">
                <a:ea typeface="+mn-ea"/>
              </a:rPr>
              <a:t>, is observable.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Calibration or system ID. Know: mass, actual diameter*. Calibrate: drag </a:t>
            </a:r>
            <a:r>
              <a:rPr lang="en-US" dirty="0" err="1" smtClean="0">
                <a:ea typeface="+mn-ea"/>
                <a:cs typeface="+mn-cs"/>
              </a:rPr>
              <a:t>coeffcient</a:t>
            </a:r>
            <a:r>
              <a:rPr lang="en-US" dirty="0" smtClean="0">
                <a:ea typeface="+mn-ea"/>
                <a:cs typeface="+mn-cs"/>
              </a:rPr>
              <a:t>, apparent diameter </a:t>
            </a:r>
            <a:r>
              <a:rPr lang="en-US" dirty="0" err="1" smtClean="0">
                <a:ea typeface="+mn-ea"/>
                <a:cs typeface="+mn-cs"/>
              </a:rPr>
              <a:t>vs</a:t>
            </a:r>
            <a:r>
              <a:rPr lang="en-US" dirty="0" smtClean="0">
                <a:ea typeface="+mn-ea"/>
                <a:cs typeface="+mn-cs"/>
              </a:rPr>
              <a:t> distance*.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ea typeface="+mn-ea"/>
                <a:cs typeface="+mn-cs"/>
              </a:rPr>
              <a:t>Impact prediction: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Bounding box. One possible approach, though could have issues due to curved trajectory.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Pixel area threshold. 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Only cases with positive slope (</a:t>
            </a:r>
            <a:r>
              <a:rPr lang="en-US" dirty="0" err="1" smtClean="0">
                <a:ea typeface="+mn-ea"/>
              </a:rPr>
              <a:t>vs</a:t>
            </a:r>
            <a:r>
              <a:rPr lang="en-US" dirty="0" smtClean="0">
                <a:ea typeface="+mn-ea"/>
              </a:rPr>
              <a:t> time) matter.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2070CC-D3AF-614E-A6B9-DF32B84D0102}" type="slidenum">
              <a:rPr lang="en-US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ea typeface="+mn-ea"/>
                <a:cs typeface="+mn-cs"/>
              </a:rPr>
              <a:t>Software: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First step: using MATLAB at development environment for design, analysis, system id, simulation.</a:t>
            </a:r>
          </a:p>
          <a:p>
            <a:pPr marL="628650" lvl="1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MATLAB will run pre-recorded video.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Eventually, move to </a:t>
            </a:r>
            <a:r>
              <a:rPr lang="en-US" dirty="0" err="1" smtClean="0">
                <a:ea typeface="+mn-ea"/>
                <a:cs typeface="+mn-cs"/>
              </a:rPr>
              <a:t>OpenCV</a:t>
            </a:r>
            <a:r>
              <a:rPr lang="en-US" dirty="0" smtClean="0">
                <a:ea typeface="+mn-ea"/>
                <a:cs typeface="+mn-cs"/>
              </a:rPr>
              <a:t> for performance.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Hardware: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Camera. Need to calibrate.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PC for running algorithm (real-time or simulation)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Special ball. Size, color.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9616AD-7EFE-0A41-A55F-A1A4991659AE}" type="slidenum">
              <a:rPr lang="en-US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ea typeface="+mn-ea"/>
                <a:cs typeface="+mn-cs"/>
              </a:rPr>
              <a:t>Real time challenges: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May work in simulation.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But given distance 10 m, </a:t>
            </a:r>
            <a:r>
              <a:rPr lang="en-US" dirty="0" err="1" smtClean="0">
                <a:ea typeface="+mn-ea"/>
                <a:cs typeface="+mn-cs"/>
              </a:rPr>
              <a:t>v_max</a:t>
            </a:r>
            <a:r>
              <a:rPr lang="en-US" dirty="0" smtClean="0">
                <a:ea typeface="+mn-ea"/>
                <a:cs typeface="+mn-cs"/>
              </a:rPr>
              <a:t> = 10 m/s, fps=30, we have only 1 second to decide, </a:t>
            </a:r>
            <a:r>
              <a:rPr lang="en-US" dirty="0" err="1" smtClean="0">
                <a:ea typeface="+mn-ea"/>
                <a:cs typeface="+mn-cs"/>
              </a:rPr>
              <a:t>ie</a:t>
            </a:r>
            <a:r>
              <a:rPr lang="en-US" dirty="0" smtClean="0">
                <a:ea typeface="+mn-ea"/>
                <a:cs typeface="+mn-cs"/>
              </a:rPr>
              <a:t>. 30 frames of information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soon should alert be sounded before impact? Depends on implementation and result.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Trajectory prediction:</a:t>
            </a:r>
            <a:endParaRPr lang="en-US" dirty="0" smtClean="0">
              <a:ea typeface="+mn-ea"/>
              <a:cs typeface="+mn-cs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Estimating distance. 3 dimensions into 2 dimensions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Estimating velocity. 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EA3117-22B1-7D45-B001-6E26FEF4EDE1}" type="slidenum">
              <a:rPr lang="en-US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Compare videos.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Contrast/color between background and object in optical flow.</a:t>
            </a:r>
          </a:p>
          <a:p>
            <a:pPr>
              <a:spcBef>
                <a:spcPct val="0"/>
              </a:spcBef>
            </a:pPr>
            <a:r>
              <a:rPr lang="en-US">
                <a:latin typeface="Calibri" charset="0"/>
              </a:rPr>
              <a:t>Trail behind object (fps).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1AA001-2938-CE49-BB1C-848E246AC94B}" type="slidenum">
              <a:rPr lang="en-US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0F9220-CAA4-8748-BCDB-A589C1FB5ABC}" type="slidenum">
              <a:rPr lang="en-US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DB3CC-F982-40F9-8DD6-BCC9AFBF44BD}" type="datetime1">
              <a:rPr lang="en-US"/>
              <a:pPr>
                <a:defRPr/>
              </a:pPr>
              <a:t>2/19/15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B37D-8DAB-CF49-A7FE-B316B9EEE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04931-F546-B840-92AA-3D6671466C4A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FBC7D-2694-184A-9BA4-C5556B477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1F788-10F5-0440-B6BD-95C1C1198BFB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6A7A-340B-FC49-9DC8-7570ABA0D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05EC7-95EE-D447-B993-9D5EF9C63130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379C-4CE7-8543-9C60-1A88F8CAB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DAE5B-B07C-441A-8026-C23A427A74DC}" type="datetime1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67C7-B6B3-2E4F-8D5B-A2CFCA9C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02C27-DF2C-D749-ADCF-6DE3C8010870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19F57-8716-294D-9ADC-B0BB83675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2FF47-3D08-2442-A801-BED9BF7B1095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CB044-E1E6-3E4F-9DAE-7D63F92C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046F-7033-174D-AC7A-691A1E290D51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90524-2B49-E74B-A80F-3F94BB796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F2A21-937D-1C49-826F-6EF5A2F6101A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4908A-1F52-2047-83D9-E57913156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9590E-5CEA-9A49-871A-9855B9DCBFA0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A61A3-95FD-AD4D-8F98-0BBF5EFF0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CD1DD-D2AE-3C4A-A098-FB405097455E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FA5EF-87D0-8A4E-9A30-CD8E9ACCD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B7E56E-CBC8-F84C-B9E5-5A82306CFE24}" type="datetimeFigureOut">
              <a:rPr lang="en-US"/>
              <a:pPr>
                <a:defRPr/>
              </a:pPr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92C559-61C4-F444-91E9-AA04C3A4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43" r:id="rId2"/>
    <p:sldLayoutId id="2147483851" r:id="rId3"/>
    <p:sldLayoutId id="2147483844" r:id="rId4"/>
    <p:sldLayoutId id="2147483852" r:id="rId5"/>
    <p:sldLayoutId id="2147483845" r:id="rId6"/>
    <p:sldLayoutId id="2147483846" r:id="rId7"/>
    <p:sldLayoutId id="2147483853" r:id="rId8"/>
    <p:sldLayoutId id="2147483847" r:id="rId9"/>
    <p:sldLayoutId id="2147483848" r:id="rId10"/>
    <p:sldLayoutId id="214748384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cap="none" dirty="0" smtClean="0">
                <a:ea typeface="+mj-ea"/>
                <a:cs typeface="+mj-cs"/>
              </a:rPr>
              <a:t>Impact Alert System</a:t>
            </a:r>
            <a:endParaRPr lang="en-US" cap="none" dirty="0"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Team: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David Goodman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Sharon </a:t>
            </a:r>
            <a:r>
              <a:rPr lang="en-US" dirty="0" err="1" smtClean="0">
                <a:ea typeface="+mn-ea"/>
                <a:cs typeface="+mn-cs"/>
              </a:rPr>
              <a:t>Rabinovich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Description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Goal: Detect a ball moving towards the camera, and sound an alarm </a:t>
            </a:r>
            <a:r>
              <a:rPr lang="en-US" b="1" dirty="0">
                <a:ea typeface="+mn-ea"/>
                <a:cs typeface="+mn-cs"/>
              </a:rPr>
              <a:t>before</a:t>
            </a:r>
            <a:r>
              <a:rPr lang="en-US" dirty="0">
                <a:ea typeface="+mn-ea"/>
                <a:cs typeface="+mn-cs"/>
              </a:rPr>
              <a:t> the ball hits the camera.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References: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Computer </a:t>
            </a:r>
            <a:r>
              <a:rPr lang="en-US" b="1" dirty="0">
                <a:ea typeface="+mn-ea"/>
              </a:rPr>
              <a:t>Vision: Algorithms and Applications</a:t>
            </a:r>
            <a:r>
              <a:rPr lang="en-US" dirty="0">
                <a:ea typeface="+mn-ea"/>
              </a:rPr>
              <a:t>, by R. </a:t>
            </a:r>
            <a:r>
              <a:rPr lang="en-US" dirty="0" err="1" smtClean="0">
                <a:ea typeface="+mn-ea"/>
              </a:rPr>
              <a:t>Szeliski</a:t>
            </a:r>
            <a:endParaRPr lang="en-US" dirty="0" smtClean="0">
              <a:ea typeface="+mn-ea"/>
            </a:endParaRPr>
          </a:p>
          <a:p>
            <a:pPr marL="731520" lvl="2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Section [8.4] -  </a:t>
            </a:r>
            <a:r>
              <a:rPr lang="en-US" dirty="0">
                <a:ea typeface="+mn-ea"/>
              </a:rPr>
              <a:t>Optical </a:t>
            </a:r>
            <a:r>
              <a:rPr lang="en-US" dirty="0" smtClean="0">
                <a:ea typeface="+mn-ea"/>
              </a:rPr>
              <a:t>flow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i="1" dirty="0">
                <a:ea typeface="+mn-ea"/>
              </a:rPr>
              <a:t>Monocular distance estimation from optic flow during active landing </a:t>
            </a:r>
            <a:r>
              <a:rPr lang="en-US" b="1" i="1" dirty="0" smtClean="0">
                <a:ea typeface="+mn-ea"/>
              </a:rPr>
              <a:t>maneuvers</a:t>
            </a:r>
            <a:r>
              <a:rPr lang="en-US" i="1" dirty="0" smtClean="0">
                <a:ea typeface="+mn-ea"/>
              </a:rPr>
              <a:t>, by F. </a:t>
            </a:r>
            <a:r>
              <a:rPr lang="en-US" i="1" dirty="0" err="1" smtClean="0">
                <a:ea typeface="+mn-ea"/>
              </a:rPr>
              <a:t>Breugel</a:t>
            </a:r>
            <a:r>
              <a:rPr lang="en-US" i="1" dirty="0" smtClean="0">
                <a:ea typeface="+mn-ea"/>
              </a:rPr>
              <a:t> et al.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i="1" dirty="0" err="1" smtClean="0">
                <a:ea typeface="+mn-ea"/>
              </a:rPr>
              <a:t>Realtime</a:t>
            </a:r>
            <a:r>
              <a:rPr lang="en-US" b="1" i="1" dirty="0" smtClean="0">
                <a:ea typeface="+mn-ea"/>
              </a:rPr>
              <a:t> Depth Estimation and Obstacle Detection from Monocular Video</a:t>
            </a:r>
            <a:r>
              <a:rPr lang="en-US" i="1" dirty="0" smtClean="0">
                <a:ea typeface="+mn-ea"/>
              </a:rPr>
              <a:t>, By A. Wedel et al.</a:t>
            </a: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1" dirty="0">
              <a:ea typeface="+mn-ea"/>
              <a:cs typeface="+mn-cs"/>
            </a:endParaRPr>
          </a:p>
        </p:txBody>
      </p:sp>
      <p:pic>
        <p:nvPicPr>
          <p:cNvPr id="7171" name="Picture 6" descr="ball_traject_impac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000"/>
            <a:ext cx="44196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Detailed Description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14400"/>
          </a:xfrm>
        </p:spPr>
        <p:txBody>
          <a:bodyPr/>
          <a:lstStyle/>
          <a:p>
            <a:r>
              <a:rPr lang="en-US">
                <a:latin typeface="Arial" charset="0"/>
              </a:rPr>
              <a:t>Algorithm: use optic flow, a dynamical model of the ball, and focus of expansion to detect impact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pic>
        <p:nvPicPr>
          <p:cNvPr id="8195" name="Picture 4" descr="330px-Trajectory_for_changing_launch_angl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54400"/>
            <a:ext cx="4191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457200" y="2819400"/>
            <a:ext cx="4572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400"/>
              <a:t>Real time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Up to 30 frames per second</a:t>
            </a:r>
          </a:p>
          <a:p>
            <a:pPr>
              <a:buFont typeface="Arial" charset="0"/>
              <a:buChar char="•"/>
            </a:pPr>
            <a:r>
              <a:rPr lang="en-US" sz="2400"/>
              <a:t>Object detection and tracking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Background subtraction with optical flow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Trajectory model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Calibration at known distances</a:t>
            </a:r>
          </a:p>
          <a:p>
            <a:pPr>
              <a:buFont typeface="Arial" charset="0"/>
              <a:buChar char="•"/>
            </a:pPr>
            <a:r>
              <a:rPr lang="en-US" sz="2400"/>
              <a:t>Impact prediction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Bounding box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Pixel area threshold</a:t>
            </a:r>
          </a:p>
        </p:txBody>
      </p:sp>
      <p:pic>
        <p:nvPicPr>
          <p:cNvPr id="8197" name="Picture 8" descr="camera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38869">
            <a:off x="7970838" y="5776913"/>
            <a:ext cx="8366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 rot="18341898">
            <a:off x="7727919" y="5622746"/>
            <a:ext cx="381000" cy="76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isometricRightUp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7400" y="6629400"/>
            <a:ext cx="2407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Wikimedia Commons: </a:t>
            </a:r>
            <a:r>
              <a:rPr lang="en-US" sz="1200" dirty="0" err="1" smtClean="0"/>
              <a:t>Skorkmaz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Platform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Software</a:t>
            </a:r>
            <a:r>
              <a:rPr lang="en-US" i="1" dirty="0" smtClean="0">
                <a:ea typeface="+mn-ea"/>
                <a:cs typeface="+mn-cs"/>
              </a:rPr>
              <a:t> 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</a:rPr>
              <a:t>Matlab</a:t>
            </a:r>
            <a:r>
              <a:rPr lang="en-US" dirty="0" smtClean="0">
                <a:ea typeface="+mn-ea"/>
              </a:rPr>
              <a:t>/Simulink or </a:t>
            </a:r>
            <a:r>
              <a:rPr lang="en-US" dirty="0" err="1" smtClean="0">
                <a:ea typeface="+mn-ea"/>
              </a:rPr>
              <a:t>OpenCV</a:t>
            </a:r>
            <a:endParaRPr lang="en-US" dirty="0" smtClean="0">
              <a:ea typeface="+mn-ea"/>
            </a:endParaRPr>
          </a:p>
          <a:p>
            <a:pPr marL="27432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</a:endParaRPr>
          </a:p>
          <a:p>
            <a:pPr marL="27432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Hardware</a:t>
            </a:r>
            <a:r>
              <a:rPr lang="en-US" i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(depends on performance of simulation)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Camera 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PC/Mac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Power Supply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Special ball (brightly colored)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9219" name="Picture 3" descr="webcam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581400"/>
            <a:ext cx="3695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6546076"/>
            <a:ext cx="195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Google.com</a:t>
            </a:r>
            <a:r>
              <a:rPr lang="en-US" sz="1200" dirty="0" smtClean="0"/>
              <a:t>/images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Challenges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Implementation in real time 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Alert before impact (distance threshold)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Velocity of projectile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Frame rate of camera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Trajectory prediction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Distance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Velocity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Direction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10243" name="Picture 4" descr="real-time-lead-delivery-via-leadpro2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2981325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924300"/>
            <a:ext cx="30099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98418" y="6581001"/>
            <a:ext cx="195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Google.com</a:t>
            </a:r>
            <a:r>
              <a:rPr lang="en-US" sz="1200" dirty="0" smtClean="0"/>
              <a:t>/images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46018" y="3276600"/>
            <a:ext cx="195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Google.com</a:t>
            </a:r>
            <a:r>
              <a:rPr lang="en-US" sz="1200" dirty="0" smtClean="0"/>
              <a:t>/images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Demo - </a:t>
            </a:r>
            <a:r>
              <a:rPr lang="en-US" i="1" dirty="0" smtClean="0">
                <a:ea typeface="+mj-ea"/>
                <a:cs typeface="+mj-cs"/>
              </a:rPr>
              <a:t>March 12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i="1">
                <a:latin typeface="Arial" charset="0"/>
              </a:rPr>
              <a:t>Presentation </a:t>
            </a:r>
          </a:p>
          <a:p>
            <a:pPr lvl="1"/>
            <a:r>
              <a:rPr lang="en-US" i="1">
                <a:latin typeface="Arial" charset="0"/>
              </a:rPr>
              <a:t>Demonstration of tested scenarios</a:t>
            </a: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pPr lvl="1"/>
            <a:endParaRPr lang="en-US" i="1">
              <a:latin typeface="Arial" charset="0"/>
            </a:endParaRPr>
          </a:p>
          <a:p>
            <a:r>
              <a:rPr lang="en-US" i="1">
                <a:latin typeface="Arial" charset="0"/>
              </a:rPr>
              <a:t>Live Demonstration</a:t>
            </a:r>
          </a:p>
          <a:p>
            <a:pPr lvl="1"/>
            <a:r>
              <a:rPr lang="en-US" i="1">
                <a:latin typeface="Arial" charset="0"/>
              </a:rPr>
              <a:t>Audience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4" name="soccer_ball4_orig-sameq.avi">
            <a:hlinkClick r:id="" action="ppaction://media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occer_ball4_thresh.avi">
            <a:hlinkClick r:id="" action="ppaction://media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3" descr="Screen Shot 2015-02-16 at 10.0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0"/>
            <a:ext cx="9144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Contingency plans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case of success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Extension for moving camera with static scene</a:t>
            </a:r>
          </a:p>
          <a:p>
            <a:pPr marL="27432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</a:endParaRP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marL="182880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case of difficulties</a:t>
            </a:r>
          </a:p>
          <a:p>
            <a:pPr lvl="1" indent="-18288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Run algorithm offline</a:t>
            </a:r>
            <a:endParaRPr lang="en-US" dirty="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504801"/>
            <a:ext cx="8567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Adapted from MATLAB Simulink Computer Vision Toolbox example: Tracking Cars Using Optical Flow (</a:t>
            </a:r>
            <a:r>
              <a:rPr lang="en-US" sz="1200" dirty="0" err="1" smtClean="0"/>
              <a:t>vip_trafficof_all.slx</a:t>
            </a:r>
            <a:r>
              <a:rPr lang="en-US" sz="1200" dirty="0" smtClean="0"/>
              <a:t>).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3554</TotalTime>
  <Words>527</Words>
  <Application>Microsoft Macintosh PowerPoint</Application>
  <PresentationFormat>On-screen Show (4:3)</PresentationFormat>
  <Paragraphs>108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ＭＳ Ｐゴシック</vt:lpstr>
      <vt:lpstr>Calibri</vt:lpstr>
      <vt:lpstr>Clarity</vt:lpstr>
      <vt:lpstr>Impact Alert System</vt:lpstr>
      <vt:lpstr>Description</vt:lpstr>
      <vt:lpstr>Detailed Description</vt:lpstr>
      <vt:lpstr>Platform</vt:lpstr>
      <vt:lpstr>Challenges</vt:lpstr>
      <vt:lpstr>Demo - March 12</vt:lpstr>
      <vt:lpstr>Contingency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Alert System</dc:title>
  <dc:creator>User</dc:creator>
  <cp:lastModifiedBy>David Goodman</cp:lastModifiedBy>
  <cp:revision>44</cp:revision>
  <cp:lastPrinted>2015-02-17T06:07:00Z</cp:lastPrinted>
  <dcterms:created xsi:type="dcterms:W3CDTF">2015-02-03T03:13:58Z</dcterms:created>
  <dcterms:modified xsi:type="dcterms:W3CDTF">2015-02-19T19:59:32Z</dcterms:modified>
</cp:coreProperties>
</file>