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13"/>
  </p:notesMasterIdLst>
  <p:sldIdLst>
    <p:sldId id="256" r:id="rId2"/>
    <p:sldId id="267" r:id="rId3"/>
    <p:sldId id="288" r:id="rId4"/>
    <p:sldId id="295" r:id="rId5"/>
    <p:sldId id="296" r:id="rId6"/>
    <p:sldId id="293" r:id="rId7"/>
    <p:sldId id="290" r:id="rId8"/>
    <p:sldId id="268" r:id="rId9"/>
    <p:sldId id="282" r:id="rId10"/>
    <p:sldId id="294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59FAF8-97AC-4E1A-8880-1BECAD830438}">
          <p14:sldIdLst>
            <p14:sldId id="256"/>
            <p14:sldId id="267"/>
            <p14:sldId id="288"/>
            <p14:sldId id="295"/>
            <p14:sldId id="296"/>
            <p14:sldId id="293"/>
            <p14:sldId id="290"/>
            <p14:sldId id="268"/>
            <p14:sldId id="282"/>
            <p14:sldId id="294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19" autoAdjust="0"/>
  </p:normalViewPr>
  <p:slideViewPr>
    <p:cSldViewPr snapToGrid="0">
      <p:cViewPr>
        <p:scale>
          <a:sx n="67" d="100"/>
          <a:sy n="67" d="100"/>
        </p:scale>
        <p:origin x="64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EC7AB4-8224-439D-B66C-9ECC0EE264A0}" type="doc">
      <dgm:prSet loTypeId="urn:microsoft.com/office/officeart/2005/8/layout/process4" loCatId="process" qsTypeId="urn:microsoft.com/office/officeart/2005/8/quickstyle/3d5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598249D-4EF1-4532-9BC5-EDDDFC1441A6}">
      <dgm:prSet phldrT="[Text]"/>
      <dgm:spPr/>
      <dgm:t>
        <a:bodyPr/>
        <a:lstStyle/>
        <a:p>
          <a:r>
            <a:rPr lang="en-US" dirty="0"/>
            <a:t>Twitter and Music Dataset</a:t>
          </a:r>
        </a:p>
      </dgm:t>
    </dgm:pt>
    <dgm:pt modelId="{DE8B4168-12AB-4357-8E82-15655BCCC826}" type="parTrans" cxnId="{6A03F050-EEC5-4755-AAB8-5507F82E82F5}">
      <dgm:prSet/>
      <dgm:spPr/>
      <dgm:t>
        <a:bodyPr/>
        <a:lstStyle/>
        <a:p>
          <a:endParaRPr lang="en-US"/>
        </a:p>
      </dgm:t>
    </dgm:pt>
    <dgm:pt modelId="{59C47E04-9525-4A38-B3C2-AB7B85748DFE}" type="sibTrans" cxnId="{6A03F050-EEC5-4755-AAB8-5507F82E82F5}">
      <dgm:prSet/>
      <dgm:spPr/>
      <dgm:t>
        <a:bodyPr/>
        <a:lstStyle/>
        <a:p>
          <a:endParaRPr lang="en-US"/>
        </a:p>
      </dgm:t>
    </dgm:pt>
    <dgm:pt modelId="{1093DD6B-41EF-4BD4-904A-CC2542E96312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B0A2DDE7-E1B8-4B15-A82C-A8E9AE3EEAB4}" type="parTrans" cxnId="{AD0A89B5-364A-4DEA-A4BA-ABE496F269F8}">
      <dgm:prSet/>
      <dgm:spPr/>
      <dgm:t>
        <a:bodyPr/>
        <a:lstStyle/>
        <a:p>
          <a:endParaRPr lang="en-US"/>
        </a:p>
      </dgm:t>
    </dgm:pt>
    <dgm:pt modelId="{3BA510D2-E574-4917-96FC-9F0B2C2EFC26}" type="sibTrans" cxnId="{AD0A89B5-364A-4DEA-A4BA-ABE496F269F8}">
      <dgm:prSet/>
      <dgm:spPr/>
      <dgm:t>
        <a:bodyPr/>
        <a:lstStyle/>
        <a:p>
          <a:endParaRPr lang="en-US"/>
        </a:p>
      </dgm:t>
    </dgm:pt>
    <dgm:pt modelId="{86D99E2F-F818-4BBE-9034-A690E8AFCF23}">
      <dgm:prSet phldrT="[Text]"/>
      <dgm:spPr/>
      <dgm:t>
        <a:bodyPr/>
        <a:lstStyle/>
        <a:p>
          <a:r>
            <a:rPr lang="en-US" dirty="0"/>
            <a:t>Tokenizer</a:t>
          </a:r>
        </a:p>
      </dgm:t>
    </dgm:pt>
    <dgm:pt modelId="{191FEC32-FC92-433E-81B2-C6F929C47DB4}" type="parTrans" cxnId="{28F31B6E-2232-48E6-9145-11506F2D761C}">
      <dgm:prSet/>
      <dgm:spPr/>
      <dgm:t>
        <a:bodyPr/>
        <a:lstStyle/>
        <a:p>
          <a:endParaRPr lang="en-US"/>
        </a:p>
      </dgm:t>
    </dgm:pt>
    <dgm:pt modelId="{21099686-A614-4A79-962E-10ABAD7CFBE9}" type="sibTrans" cxnId="{28F31B6E-2232-48E6-9145-11506F2D761C}">
      <dgm:prSet/>
      <dgm:spPr/>
      <dgm:t>
        <a:bodyPr/>
        <a:lstStyle/>
        <a:p>
          <a:endParaRPr lang="en-US"/>
        </a:p>
      </dgm:t>
    </dgm:pt>
    <dgm:pt modelId="{FC90EE74-8074-4D28-93B2-2DA22E1794CE}">
      <dgm:prSet/>
      <dgm:spPr/>
      <dgm:t>
        <a:bodyPr/>
        <a:lstStyle/>
        <a:p>
          <a:r>
            <a:rPr lang="en-US" dirty="0"/>
            <a:t>Extracting features and doing word Matching and Score analysis</a:t>
          </a:r>
        </a:p>
      </dgm:t>
    </dgm:pt>
    <dgm:pt modelId="{5D02DB42-6BDE-4791-9008-52F98E06757B}" type="parTrans" cxnId="{BBB364BB-1EE5-4D6F-81F0-702905653148}">
      <dgm:prSet/>
      <dgm:spPr/>
      <dgm:t>
        <a:bodyPr/>
        <a:lstStyle/>
        <a:p>
          <a:endParaRPr lang="en-US"/>
        </a:p>
      </dgm:t>
    </dgm:pt>
    <dgm:pt modelId="{FE01B202-3E4B-41F1-82DD-1B59AD32D9DF}" type="sibTrans" cxnId="{BBB364BB-1EE5-4D6F-81F0-702905653148}">
      <dgm:prSet/>
      <dgm:spPr/>
      <dgm:t>
        <a:bodyPr/>
        <a:lstStyle/>
        <a:p>
          <a:endParaRPr lang="en-US"/>
        </a:p>
      </dgm:t>
    </dgm:pt>
    <dgm:pt modelId="{D96C6197-E38E-4DE2-80BA-947C229E6B42}">
      <dgm:prSet/>
      <dgm:spPr/>
      <dgm:t>
        <a:bodyPr/>
        <a:lstStyle/>
        <a:p>
          <a:r>
            <a:rPr lang="en-US" dirty="0"/>
            <a:t>Emotion Classification, Song Suggestion</a:t>
          </a:r>
        </a:p>
      </dgm:t>
    </dgm:pt>
    <dgm:pt modelId="{13F93703-8F38-4EF0-A9B7-00C771BFC86A}" type="parTrans" cxnId="{45387D35-F240-4EF8-8AFC-6762A5039671}">
      <dgm:prSet/>
      <dgm:spPr/>
      <dgm:t>
        <a:bodyPr/>
        <a:lstStyle/>
        <a:p>
          <a:endParaRPr lang="en-US"/>
        </a:p>
      </dgm:t>
    </dgm:pt>
    <dgm:pt modelId="{AE2EA2A6-26ED-4A10-AD64-A24F2012A026}" type="sibTrans" cxnId="{45387D35-F240-4EF8-8AFC-6762A5039671}">
      <dgm:prSet/>
      <dgm:spPr/>
      <dgm:t>
        <a:bodyPr/>
        <a:lstStyle/>
        <a:p>
          <a:endParaRPr lang="en-US"/>
        </a:p>
      </dgm:t>
    </dgm:pt>
    <dgm:pt modelId="{B7DDB6A8-7BB0-45FA-857C-868A589D4B69}" type="pres">
      <dgm:prSet presAssocID="{C3EC7AB4-8224-439D-B66C-9ECC0EE264A0}" presName="Name0" presStyleCnt="0">
        <dgm:presLayoutVars>
          <dgm:dir/>
          <dgm:animLvl val="lvl"/>
          <dgm:resizeHandles val="exact"/>
        </dgm:presLayoutVars>
      </dgm:prSet>
      <dgm:spPr/>
    </dgm:pt>
    <dgm:pt modelId="{669FC322-FE65-4027-A23A-D17A1F7ED978}" type="pres">
      <dgm:prSet presAssocID="{D96C6197-E38E-4DE2-80BA-947C229E6B42}" presName="boxAndChildren" presStyleCnt="0"/>
      <dgm:spPr/>
    </dgm:pt>
    <dgm:pt modelId="{D1DA6FE2-ACD9-4AFD-AB99-E9936B23962D}" type="pres">
      <dgm:prSet presAssocID="{D96C6197-E38E-4DE2-80BA-947C229E6B42}" presName="parentTextBox" presStyleLbl="node1" presStyleIdx="0" presStyleCnt="5"/>
      <dgm:spPr/>
    </dgm:pt>
    <dgm:pt modelId="{829CEEF2-DDC5-4244-843E-760B83FE473D}" type="pres">
      <dgm:prSet presAssocID="{FE01B202-3E4B-41F1-82DD-1B59AD32D9DF}" presName="sp" presStyleCnt="0"/>
      <dgm:spPr/>
    </dgm:pt>
    <dgm:pt modelId="{D2A91C4B-497E-4743-B37F-25B907D48164}" type="pres">
      <dgm:prSet presAssocID="{FC90EE74-8074-4D28-93B2-2DA22E1794CE}" presName="arrowAndChildren" presStyleCnt="0"/>
      <dgm:spPr/>
    </dgm:pt>
    <dgm:pt modelId="{E6CA93B5-0AAD-4DCD-8B71-BCF9C8253E8E}" type="pres">
      <dgm:prSet presAssocID="{FC90EE74-8074-4D28-93B2-2DA22E1794CE}" presName="parentTextArrow" presStyleLbl="node1" presStyleIdx="1" presStyleCnt="5"/>
      <dgm:spPr/>
    </dgm:pt>
    <dgm:pt modelId="{5AA869E0-15A2-49DA-BDBF-E78EBB63DFAE}" type="pres">
      <dgm:prSet presAssocID="{21099686-A614-4A79-962E-10ABAD7CFBE9}" presName="sp" presStyleCnt="0"/>
      <dgm:spPr/>
    </dgm:pt>
    <dgm:pt modelId="{CC12ED13-5837-4DEC-AA56-C8BBB0AD16E2}" type="pres">
      <dgm:prSet presAssocID="{86D99E2F-F818-4BBE-9034-A690E8AFCF23}" presName="arrowAndChildren" presStyleCnt="0"/>
      <dgm:spPr/>
    </dgm:pt>
    <dgm:pt modelId="{3ADA6F99-D577-4893-BE37-E27B6024B6D5}" type="pres">
      <dgm:prSet presAssocID="{86D99E2F-F818-4BBE-9034-A690E8AFCF23}" presName="parentTextArrow" presStyleLbl="node1" presStyleIdx="2" presStyleCnt="5"/>
      <dgm:spPr/>
    </dgm:pt>
    <dgm:pt modelId="{F4CC8F17-56FE-489C-9A44-C53112742310}" type="pres">
      <dgm:prSet presAssocID="{3BA510D2-E574-4917-96FC-9F0B2C2EFC26}" presName="sp" presStyleCnt="0"/>
      <dgm:spPr/>
    </dgm:pt>
    <dgm:pt modelId="{0B161FA5-2802-412E-9DBD-86FF73352C8D}" type="pres">
      <dgm:prSet presAssocID="{1093DD6B-41EF-4BD4-904A-CC2542E96312}" presName="arrowAndChildren" presStyleCnt="0"/>
      <dgm:spPr/>
    </dgm:pt>
    <dgm:pt modelId="{FD89EF1C-EC83-4E73-934A-FDD5CFCB2A02}" type="pres">
      <dgm:prSet presAssocID="{1093DD6B-41EF-4BD4-904A-CC2542E96312}" presName="parentTextArrow" presStyleLbl="node1" presStyleIdx="3" presStyleCnt="5"/>
      <dgm:spPr/>
    </dgm:pt>
    <dgm:pt modelId="{5E9CBBE9-A423-40AC-97BF-8E9CE7269FB8}" type="pres">
      <dgm:prSet presAssocID="{59C47E04-9525-4A38-B3C2-AB7B85748DFE}" presName="sp" presStyleCnt="0"/>
      <dgm:spPr/>
    </dgm:pt>
    <dgm:pt modelId="{CACFEEC1-3241-4A48-A0F0-C2DD0E8524F3}" type="pres">
      <dgm:prSet presAssocID="{7598249D-4EF1-4532-9BC5-EDDDFC1441A6}" presName="arrowAndChildren" presStyleCnt="0"/>
      <dgm:spPr/>
    </dgm:pt>
    <dgm:pt modelId="{6A33B268-A075-481D-98CE-CA33C9CBCB26}" type="pres">
      <dgm:prSet presAssocID="{7598249D-4EF1-4532-9BC5-EDDDFC1441A6}" presName="parentTextArrow" presStyleLbl="node1" presStyleIdx="4" presStyleCnt="5"/>
      <dgm:spPr/>
    </dgm:pt>
  </dgm:ptLst>
  <dgm:cxnLst>
    <dgm:cxn modelId="{45387D35-F240-4EF8-8AFC-6762A5039671}" srcId="{C3EC7AB4-8224-439D-B66C-9ECC0EE264A0}" destId="{D96C6197-E38E-4DE2-80BA-947C229E6B42}" srcOrd="4" destOrd="0" parTransId="{13F93703-8F38-4EF0-A9B7-00C771BFC86A}" sibTransId="{AE2EA2A6-26ED-4A10-AD64-A24F2012A026}"/>
    <dgm:cxn modelId="{491D0A5E-0672-4462-B448-7DB08AF27782}" type="presOf" srcId="{1093DD6B-41EF-4BD4-904A-CC2542E96312}" destId="{FD89EF1C-EC83-4E73-934A-FDD5CFCB2A02}" srcOrd="0" destOrd="0" presId="urn:microsoft.com/office/officeart/2005/8/layout/process4"/>
    <dgm:cxn modelId="{28F31B6E-2232-48E6-9145-11506F2D761C}" srcId="{C3EC7AB4-8224-439D-B66C-9ECC0EE264A0}" destId="{86D99E2F-F818-4BBE-9034-A690E8AFCF23}" srcOrd="2" destOrd="0" parTransId="{191FEC32-FC92-433E-81B2-C6F929C47DB4}" sibTransId="{21099686-A614-4A79-962E-10ABAD7CFBE9}"/>
    <dgm:cxn modelId="{6A03F050-EEC5-4755-AAB8-5507F82E82F5}" srcId="{C3EC7AB4-8224-439D-B66C-9ECC0EE264A0}" destId="{7598249D-4EF1-4532-9BC5-EDDDFC1441A6}" srcOrd="0" destOrd="0" parTransId="{DE8B4168-12AB-4357-8E82-15655BCCC826}" sibTransId="{59C47E04-9525-4A38-B3C2-AB7B85748DFE}"/>
    <dgm:cxn modelId="{50F45489-7F29-4F9B-B9DF-F108CC8B6F30}" type="presOf" srcId="{86D99E2F-F818-4BBE-9034-A690E8AFCF23}" destId="{3ADA6F99-D577-4893-BE37-E27B6024B6D5}" srcOrd="0" destOrd="0" presId="urn:microsoft.com/office/officeart/2005/8/layout/process4"/>
    <dgm:cxn modelId="{F26F378E-91CC-4764-AC3D-74AFC02E2E5E}" type="presOf" srcId="{7598249D-4EF1-4532-9BC5-EDDDFC1441A6}" destId="{6A33B268-A075-481D-98CE-CA33C9CBCB26}" srcOrd="0" destOrd="0" presId="urn:microsoft.com/office/officeart/2005/8/layout/process4"/>
    <dgm:cxn modelId="{AD0A89B5-364A-4DEA-A4BA-ABE496F269F8}" srcId="{C3EC7AB4-8224-439D-B66C-9ECC0EE264A0}" destId="{1093DD6B-41EF-4BD4-904A-CC2542E96312}" srcOrd="1" destOrd="0" parTransId="{B0A2DDE7-E1B8-4B15-A82C-A8E9AE3EEAB4}" sibTransId="{3BA510D2-E574-4917-96FC-9F0B2C2EFC26}"/>
    <dgm:cxn modelId="{BBB364BB-1EE5-4D6F-81F0-702905653148}" srcId="{C3EC7AB4-8224-439D-B66C-9ECC0EE264A0}" destId="{FC90EE74-8074-4D28-93B2-2DA22E1794CE}" srcOrd="3" destOrd="0" parTransId="{5D02DB42-6BDE-4791-9008-52F98E06757B}" sibTransId="{FE01B202-3E4B-41F1-82DD-1B59AD32D9DF}"/>
    <dgm:cxn modelId="{4138BBC3-6432-40AD-88BB-02057FCCA905}" type="presOf" srcId="{C3EC7AB4-8224-439D-B66C-9ECC0EE264A0}" destId="{B7DDB6A8-7BB0-45FA-857C-868A589D4B69}" srcOrd="0" destOrd="0" presId="urn:microsoft.com/office/officeart/2005/8/layout/process4"/>
    <dgm:cxn modelId="{3B7099DC-526D-424B-BBAE-8BE39EA43665}" type="presOf" srcId="{D96C6197-E38E-4DE2-80BA-947C229E6B42}" destId="{D1DA6FE2-ACD9-4AFD-AB99-E9936B23962D}" srcOrd="0" destOrd="0" presId="urn:microsoft.com/office/officeart/2005/8/layout/process4"/>
    <dgm:cxn modelId="{2CE55DF8-83B8-4DA7-9720-B114D3C69EAD}" type="presOf" srcId="{FC90EE74-8074-4D28-93B2-2DA22E1794CE}" destId="{E6CA93B5-0AAD-4DCD-8B71-BCF9C8253E8E}" srcOrd="0" destOrd="0" presId="urn:microsoft.com/office/officeart/2005/8/layout/process4"/>
    <dgm:cxn modelId="{833BCB04-3304-429C-A3B5-ADE126793B3E}" type="presParOf" srcId="{B7DDB6A8-7BB0-45FA-857C-868A589D4B69}" destId="{669FC322-FE65-4027-A23A-D17A1F7ED978}" srcOrd="0" destOrd="0" presId="urn:microsoft.com/office/officeart/2005/8/layout/process4"/>
    <dgm:cxn modelId="{AE2A614D-610F-459B-AB71-63314FCE4B0E}" type="presParOf" srcId="{669FC322-FE65-4027-A23A-D17A1F7ED978}" destId="{D1DA6FE2-ACD9-4AFD-AB99-E9936B23962D}" srcOrd="0" destOrd="0" presId="urn:microsoft.com/office/officeart/2005/8/layout/process4"/>
    <dgm:cxn modelId="{37778834-8DAE-488D-9994-7D8A41BB0A9D}" type="presParOf" srcId="{B7DDB6A8-7BB0-45FA-857C-868A589D4B69}" destId="{829CEEF2-DDC5-4244-843E-760B83FE473D}" srcOrd="1" destOrd="0" presId="urn:microsoft.com/office/officeart/2005/8/layout/process4"/>
    <dgm:cxn modelId="{48B742CB-3033-4224-B818-FB13C39EAFF2}" type="presParOf" srcId="{B7DDB6A8-7BB0-45FA-857C-868A589D4B69}" destId="{D2A91C4B-497E-4743-B37F-25B907D48164}" srcOrd="2" destOrd="0" presId="urn:microsoft.com/office/officeart/2005/8/layout/process4"/>
    <dgm:cxn modelId="{F4DCC779-E029-4CC1-A1B8-54FC9A8FC622}" type="presParOf" srcId="{D2A91C4B-497E-4743-B37F-25B907D48164}" destId="{E6CA93B5-0AAD-4DCD-8B71-BCF9C8253E8E}" srcOrd="0" destOrd="0" presId="urn:microsoft.com/office/officeart/2005/8/layout/process4"/>
    <dgm:cxn modelId="{EF8CAB63-9547-402E-8D4C-0268847A465D}" type="presParOf" srcId="{B7DDB6A8-7BB0-45FA-857C-868A589D4B69}" destId="{5AA869E0-15A2-49DA-BDBF-E78EBB63DFAE}" srcOrd="3" destOrd="0" presId="urn:microsoft.com/office/officeart/2005/8/layout/process4"/>
    <dgm:cxn modelId="{9B4FDA5D-925B-4F59-8AC7-281EF5092F5A}" type="presParOf" srcId="{B7DDB6A8-7BB0-45FA-857C-868A589D4B69}" destId="{CC12ED13-5837-4DEC-AA56-C8BBB0AD16E2}" srcOrd="4" destOrd="0" presId="urn:microsoft.com/office/officeart/2005/8/layout/process4"/>
    <dgm:cxn modelId="{CFED95F8-3E7B-4917-9390-1DD16E467802}" type="presParOf" srcId="{CC12ED13-5837-4DEC-AA56-C8BBB0AD16E2}" destId="{3ADA6F99-D577-4893-BE37-E27B6024B6D5}" srcOrd="0" destOrd="0" presId="urn:microsoft.com/office/officeart/2005/8/layout/process4"/>
    <dgm:cxn modelId="{87D72707-7D51-4215-97EF-A45533D8D9C1}" type="presParOf" srcId="{B7DDB6A8-7BB0-45FA-857C-868A589D4B69}" destId="{F4CC8F17-56FE-489C-9A44-C53112742310}" srcOrd="5" destOrd="0" presId="urn:microsoft.com/office/officeart/2005/8/layout/process4"/>
    <dgm:cxn modelId="{A55D5A59-32B4-4455-ADB0-C73043FDF3B9}" type="presParOf" srcId="{B7DDB6A8-7BB0-45FA-857C-868A589D4B69}" destId="{0B161FA5-2802-412E-9DBD-86FF73352C8D}" srcOrd="6" destOrd="0" presId="urn:microsoft.com/office/officeart/2005/8/layout/process4"/>
    <dgm:cxn modelId="{AE434BA0-5BD2-4694-8838-3C6C2C23101E}" type="presParOf" srcId="{0B161FA5-2802-412E-9DBD-86FF73352C8D}" destId="{FD89EF1C-EC83-4E73-934A-FDD5CFCB2A02}" srcOrd="0" destOrd="0" presId="urn:microsoft.com/office/officeart/2005/8/layout/process4"/>
    <dgm:cxn modelId="{3D666873-9CB1-4BE8-8766-216BA0BC66FC}" type="presParOf" srcId="{B7DDB6A8-7BB0-45FA-857C-868A589D4B69}" destId="{5E9CBBE9-A423-40AC-97BF-8E9CE7269FB8}" srcOrd="7" destOrd="0" presId="urn:microsoft.com/office/officeart/2005/8/layout/process4"/>
    <dgm:cxn modelId="{AF2562F8-7055-43C2-B041-C40EC54A1D28}" type="presParOf" srcId="{B7DDB6A8-7BB0-45FA-857C-868A589D4B69}" destId="{CACFEEC1-3241-4A48-A0F0-C2DD0E8524F3}" srcOrd="8" destOrd="0" presId="urn:microsoft.com/office/officeart/2005/8/layout/process4"/>
    <dgm:cxn modelId="{042072A0-FD7E-4808-852F-7F29E4767868}" type="presParOf" srcId="{CACFEEC1-3241-4A48-A0F0-C2DD0E8524F3}" destId="{6A33B268-A075-481D-98CE-CA33C9CBCB2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A6FE2-ACD9-4AFD-AB99-E9936B23962D}">
      <dsp:nvSpPr>
        <dsp:cNvPr id="0" name=""/>
        <dsp:cNvSpPr/>
      </dsp:nvSpPr>
      <dsp:spPr>
        <a:xfrm>
          <a:off x="0" y="4580054"/>
          <a:ext cx="8524240" cy="75139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Emotion Classification, Song Suggestion</a:t>
          </a:r>
        </a:p>
      </dsp:txBody>
      <dsp:txXfrm>
        <a:off x="0" y="4580054"/>
        <a:ext cx="8524240" cy="751395"/>
      </dsp:txXfrm>
    </dsp:sp>
    <dsp:sp modelId="{E6CA93B5-0AAD-4DCD-8B71-BCF9C8253E8E}">
      <dsp:nvSpPr>
        <dsp:cNvPr id="0" name=""/>
        <dsp:cNvSpPr/>
      </dsp:nvSpPr>
      <dsp:spPr>
        <a:xfrm rot="10800000">
          <a:off x="0" y="3435678"/>
          <a:ext cx="8524240" cy="1155647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Extracting features and doing word Matching and Score analysis</a:t>
          </a:r>
        </a:p>
      </dsp:txBody>
      <dsp:txXfrm rot="10800000">
        <a:off x="0" y="3435678"/>
        <a:ext cx="8524240" cy="750905"/>
      </dsp:txXfrm>
    </dsp:sp>
    <dsp:sp modelId="{3ADA6F99-D577-4893-BE37-E27B6024B6D5}">
      <dsp:nvSpPr>
        <dsp:cNvPr id="0" name=""/>
        <dsp:cNvSpPr/>
      </dsp:nvSpPr>
      <dsp:spPr>
        <a:xfrm rot="10800000">
          <a:off x="0" y="2291302"/>
          <a:ext cx="8524240" cy="1155647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Tokenizer</a:t>
          </a:r>
        </a:p>
      </dsp:txBody>
      <dsp:txXfrm rot="10800000">
        <a:off x="0" y="2291302"/>
        <a:ext cx="8524240" cy="750905"/>
      </dsp:txXfrm>
    </dsp:sp>
    <dsp:sp modelId="{FD89EF1C-EC83-4E73-934A-FDD5CFCB2A02}">
      <dsp:nvSpPr>
        <dsp:cNvPr id="0" name=""/>
        <dsp:cNvSpPr/>
      </dsp:nvSpPr>
      <dsp:spPr>
        <a:xfrm rot="10800000">
          <a:off x="0" y="1146925"/>
          <a:ext cx="8524240" cy="1155647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Preprocessing</a:t>
          </a:r>
        </a:p>
      </dsp:txBody>
      <dsp:txXfrm rot="10800000">
        <a:off x="0" y="1146925"/>
        <a:ext cx="8524240" cy="750905"/>
      </dsp:txXfrm>
    </dsp:sp>
    <dsp:sp modelId="{6A33B268-A075-481D-98CE-CA33C9CBCB26}">
      <dsp:nvSpPr>
        <dsp:cNvPr id="0" name=""/>
        <dsp:cNvSpPr/>
      </dsp:nvSpPr>
      <dsp:spPr>
        <a:xfrm rot="10800000">
          <a:off x="0" y="2549"/>
          <a:ext cx="8524240" cy="1155647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Twitter and Music Dataset</a:t>
          </a:r>
        </a:p>
      </dsp:txBody>
      <dsp:txXfrm rot="10800000">
        <a:off x="0" y="2549"/>
        <a:ext cx="8524240" cy="7509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659AD-CE2F-484A-A084-67DEC4FA3BC7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C85E0-EC59-4534-93EA-2509047A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85E0-EC59-4534-93EA-2509047A47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29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85E0-EC59-4534-93EA-2509047A47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85E0-EC59-4534-93EA-2509047A47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8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85E0-EC59-4534-93EA-2509047A47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202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0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807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02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7098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67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57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7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5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1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1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28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2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7C792-5BC2-433C-8E6B-F0385862CF5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5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binDuke/Sentiment-Analysis-of-songs-by-lyrics/tree/master/FullDataSet" TargetMode="Externa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DEE4-E409-4AF4-A84F-928A7B902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0351" y="728278"/>
            <a:ext cx="7855974" cy="88716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Bell MT" panose="02020503060305020303" pitchFamily="18" charset="0"/>
              </a:rPr>
              <a:t>Tweet Analysis_ Song Suggestion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F5EEC2-3EA9-42DD-874A-65CCECDDC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8480" y="5113722"/>
            <a:ext cx="3952240" cy="1137920"/>
          </a:xfrm>
        </p:spPr>
        <p:txBody>
          <a:bodyPr>
            <a:noAutofit/>
          </a:bodyPr>
          <a:lstStyle/>
          <a:p>
            <a:pPr marL="571500" indent="-571500">
              <a:buFont typeface="Bell MT" panose="02020503060305020303" pitchFamily="18" charset="0"/>
              <a:buChar char="ˉ"/>
            </a:pPr>
            <a:r>
              <a:rPr lang="en-US" sz="2800" b="1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Eli</a:t>
            </a:r>
          </a:p>
          <a:p>
            <a:pPr marL="571500" indent="-571500">
              <a:buFont typeface="Bell MT" panose="02020503060305020303" pitchFamily="18" charset="0"/>
              <a:buChar char="ˉ"/>
            </a:pPr>
            <a:r>
              <a:rPr lang="en-US" sz="2800" b="1" dirty="0" err="1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Valar</a:t>
            </a:r>
            <a:endParaRPr lang="en-US" sz="2800" b="1" dirty="0">
              <a:solidFill>
                <a:schemeClr val="tx1"/>
              </a:solidFill>
              <a:latin typeface="Bell MT" panose="02020503060305020303" pitchFamily="18" charset="0"/>
              <a:ea typeface="+mj-ea"/>
              <a:cs typeface="+mj-cs"/>
            </a:endParaRPr>
          </a:p>
          <a:p>
            <a:pPr marL="571500" indent="-571500">
              <a:buFont typeface="Bell MT" panose="02020503060305020303" pitchFamily="18" charset="0"/>
              <a:buChar char="ˉ"/>
            </a:pPr>
            <a:r>
              <a:rPr lang="en-US" sz="2800" b="1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Sharon </a:t>
            </a:r>
          </a:p>
        </p:txBody>
      </p:sp>
    </p:spTree>
    <p:extLst>
      <p:ext uri="{BB962C8B-B14F-4D97-AF65-F5344CB8AC3E}">
        <p14:creationId xmlns:p14="http://schemas.microsoft.com/office/powerpoint/2010/main" val="3932072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0A5DC1-32F6-42AB-8A6F-8DDA727764BC}"/>
              </a:ext>
            </a:extLst>
          </p:cNvPr>
          <p:cNvSpPr txBox="1">
            <a:spLocks/>
          </p:cNvSpPr>
          <p:nvPr/>
        </p:nvSpPr>
        <p:spPr>
          <a:xfrm>
            <a:off x="531971" y="238760"/>
            <a:ext cx="11128057" cy="741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FUTURE LEARNINGS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40254-1A2F-492A-9A9F-4377199C2A6E}"/>
              </a:ext>
            </a:extLst>
          </p:cNvPr>
          <p:cNvSpPr txBox="1"/>
          <p:nvPr/>
        </p:nvSpPr>
        <p:spPr>
          <a:xfrm>
            <a:off x="531971" y="1407753"/>
            <a:ext cx="8378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Bell MT" panose="020205030603050203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Bell MT" panose="020205030603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C9070-431C-47D8-A20D-250C2C6E8ADE}"/>
              </a:ext>
            </a:extLst>
          </p:cNvPr>
          <p:cNvSpPr txBox="1"/>
          <p:nvPr/>
        </p:nvSpPr>
        <p:spPr>
          <a:xfrm>
            <a:off x="531971" y="1490008"/>
            <a:ext cx="8378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Bell MT" panose="02020503060305020303" pitchFamily="18" charset="0"/>
              </a:rPr>
              <a:t>Recursive Deep Model Development on </a:t>
            </a:r>
            <a:r>
              <a:rPr lang="en-US" sz="2400" dirty="0" err="1">
                <a:latin typeface="Bell MT" panose="02020503060305020303" pitchFamily="18" charset="0"/>
              </a:rPr>
              <a:t>multilanguages</a:t>
            </a:r>
            <a:endParaRPr lang="en-US" sz="2400" dirty="0">
              <a:latin typeface="Bell MT" panose="020205030603050203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26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1994A9F-9E9D-4DEE-BD70-3076F75DC964}"/>
              </a:ext>
            </a:extLst>
          </p:cNvPr>
          <p:cNvSpPr txBox="1"/>
          <p:nvPr/>
        </p:nvSpPr>
        <p:spPr>
          <a:xfrm>
            <a:off x="4239885" y="5410045"/>
            <a:ext cx="4148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1356C-295E-4ACE-B24F-153DCFC0A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7315200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DB631-501C-43F7-BB3E-93FF3F83A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24" y="1868424"/>
            <a:ext cx="3121152" cy="31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0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3E2B2F-3B3F-4C27-86B9-5393B300F169}"/>
              </a:ext>
            </a:extLst>
          </p:cNvPr>
          <p:cNvSpPr txBox="1">
            <a:spLocks/>
          </p:cNvSpPr>
          <p:nvPr/>
        </p:nvSpPr>
        <p:spPr>
          <a:xfrm>
            <a:off x="739038" y="2388324"/>
            <a:ext cx="11227990" cy="171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Can we Analyze and decide, whether the Tweet is positive(happy) or negative(sad) and Suggest song to uplift their current emotion?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866BFE-14C1-48A3-8B97-D83BEE94DB95}"/>
              </a:ext>
            </a:extLst>
          </p:cNvPr>
          <p:cNvSpPr txBox="1">
            <a:spLocks/>
          </p:cNvSpPr>
          <p:nvPr/>
        </p:nvSpPr>
        <p:spPr>
          <a:xfrm>
            <a:off x="1066525" y="67494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HYPOTHESIS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D72E12-6EE0-4B67-8121-86A066B41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40" y="4343400"/>
            <a:ext cx="2499360" cy="24793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10FB93-04FB-44A4-AB5C-E07607F4C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01" y="4343400"/>
            <a:ext cx="246742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0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9A9B-4ED7-49C5-9043-F89F33BD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909" y="146605"/>
            <a:ext cx="4705331" cy="67635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Data Source and Contents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DB23D-54EB-4142-9C03-97A9B6E5BA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814" y="944693"/>
            <a:ext cx="11613506" cy="3007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Bell MT" panose="02020503060305020303" pitchFamily="18" charset="0"/>
              </a:rPr>
              <a:t>KaaGle</a:t>
            </a:r>
            <a:r>
              <a:rPr lang="en-US" sz="2400" dirty="0">
                <a:latin typeface="Bell MT" panose="02020503060305020303" pitchFamily="18" charset="0"/>
              </a:rPr>
              <a:t>-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solidFill>
                  <a:srgbClr val="FF0000"/>
                </a:solidFill>
                <a:latin typeface="Bell MT" panose="02020503060305020303" pitchFamily="18" charset="0"/>
              </a:rPr>
              <a:t>Twitter dataset-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solidFill>
                <a:srgbClr val="FF0000"/>
              </a:solidFill>
              <a:latin typeface="Bell MT" panose="020205030603050203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Bell MT" panose="02020503060305020303" pitchFamily="18" charset="0"/>
              </a:rPr>
              <a:t>Github</a:t>
            </a:r>
            <a:r>
              <a:rPr lang="en-US" sz="2400" dirty="0">
                <a:latin typeface="Bell MT" panose="02020503060305020303" pitchFamily="18" charset="0"/>
              </a:rPr>
              <a:t>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solidFill>
                  <a:srgbClr val="FF0000"/>
                </a:solidFill>
                <a:latin typeface="Bell MT" panose="02020503060305020303" pitchFamily="18" charset="0"/>
              </a:rPr>
              <a:t>Music dataset- </a:t>
            </a:r>
            <a:r>
              <a:rPr lang="en-US" sz="1900" dirty="0">
                <a:solidFill>
                  <a:srgbClr val="FF0000"/>
                </a:solidFill>
                <a:latin typeface="Bell MT" panose="020205030603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https://github.com/SebinDuke/Sentiment-Analysis-of-songs-by-lyrics/tree/master/FullDataSet</a:t>
            </a:r>
            <a:endParaRPr lang="en-US" sz="1900" dirty="0">
              <a:solidFill>
                <a:srgbClr val="FF0000"/>
              </a:solidFill>
              <a:latin typeface="Bell MT" panose="020205030603050203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2400" dirty="0">
                <a:latin typeface="Bell MT" panose="02020503060305020303" pitchFamily="18" charset="0"/>
              </a:rPr>
            </a:br>
            <a:r>
              <a:rPr lang="en-US" sz="2400" dirty="0">
                <a:effectLst/>
                <a:latin typeface="Bell MT" panose="02020503060305020303" pitchFamily="18" charset="0"/>
              </a:rPr>
              <a:t>Dataset consists of </a:t>
            </a:r>
            <a:r>
              <a:rPr lang="en-US" sz="2400" dirty="0" err="1">
                <a:effectLst/>
                <a:latin typeface="Bell MT" panose="02020503060305020303" pitchFamily="18" charset="0"/>
              </a:rPr>
              <a:t>xxxx</a:t>
            </a:r>
            <a:r>
              <a:rPr lang="en-US" sz="2400" dirty="0">
                <a:effectLst/>
                <a:latin typeface="Bell MT" panose="02020503060305020303" pitchFamily="18" charset="0"/>
              </a:rPr>
              <a:t> and </a:t>
            </a:r>
            <a:r>
              <a:rPr lang="en-US" sz="2400" dirty="0" err="1">
                <a:effectLst/>
                <a:latin typeface="Bell MT" panose="02020503060305020303" pitchFamily="18" charset="0"/>
              </a:rPr>
              <a:t>xxxx</a:t>
            </a:r>
            <a:r>
              <a:rPr lang="en-US" sz="2400" dirty="0">
                <a:effectLst/>
                <a:latin typeface="Bell MT" panose="02020503060305020303" pitchFamily="18" charset="0"/>
              </a:rPr>
              <a:t> observations</a:t>
            </a:r>
            <a:endParaRPr lang="en-US" sz="2400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5AC9E-03F3-44AC-B641-7173D995A415}"/>
              </a:ext>
            </a:extLst>
          </p:cNvPr>
          <p:cNvSpPr txBox="1"/>
          <p:nvPr/>
        </p:nvSpPr>
        <p:spPr>
          <a:xfrm>
            <a:off x="233054" y="3952240"/>
            <a:ext cx="933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Twitter dataset- Tweet, Category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Music dataset- Title, Artist, Word count, Category, Lyrics</a:t>
            </a:r>
          </a:p>
        </p:txBody>
      </p:sp>
    </p:spTree>
    <p:extLst>
      <p:ext uri="{BB962C8B-B14F-4D97-AF65-F5344CB8AC3E}">
        <p14:creationId xmlns:p14="http://schemas.microsoft.com/office/powerpoint/2010/main" val="171883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0AC281-ECD6-4AD9-9008-AD4BECFFBA6B}"/>
              </a:ext>
            </a:extLst>
          </p:cNvPr>
          <p:cNvSpPr txBox="1">
            <a:spLocks/>
          </p:cNvSpPr>
          <p:nvPr/>
        </p:nvSpPr>
        <p:spPr>
          <a:xfrm>
            <a:off x="2335549" y="189426"/>
            <a:ext cx="9003011" cy="7373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Programming Language and Libraries Used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E396CFD6-EA29-41A8-BA30-F1D5F31066A1}"/>
              </a:ext>
            </a:extLst>
          </p:cNvPr>
          <p:cNvSpPr/>
          <p:nvPr/>
        </p:nvSpPr>
        <p:spPr>
          <a:xfrm>
            <a:off x="194580" y="1088101"/>
            <a:ext cx="3695160" cy="1911530"/>
          </a:xfrm>
          <a:prstGeom prst="verticalScroll">
            <a:avLst>
              <a:gd name="adj" fmla="val 25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40AF4993-7534-48B0-935A-D8CD657E28B2}"/>
              </a:ext>
            </a:extLst>
          </p:cNvPr>
          <p:cNvSpPr/>
          <p:nvPr/>
        </p:nvSpPr>
        <p:spPr>
          <a:xfrm>
            <a:off x="3889739" y="1088101"/>
            <a:ext cx="3495455" cy="2661920"/>
          </a:xfrm>
          <a:prstGeom prst="verticalScroll">
            <a:avLst>
              <a:gd name="adj" fmla="val 2166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FAD68-E56A-4354-9662-C687423F1DD4}"/>
              </a:ext>
            </a:extLst>
          </p:cNvPr>
          <p:cNvSpPr txBox="1"/>
          <p:nvPr/>
        </p:nvSpPr>
        <p:spPr>
          <a:xfrm>
            <a:off x="758461" y="1804478"/>
            <a:ext cx="211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croll: Vertical 16">
            <a:extLst>
              <a:ext uri="{FF2B5EF4-FFF2-40B4-BE49-F238E27FC236}">
                <a16:creationId xmlns:a16="http://schemas.microsoft.com/office/drawing/2014/main" id="{79CE65C1-69C1-4588-A5BC-F0704C8B01DC}"/>
              </a:ext>
            </a:extLst>
          </p:cNvPr>
          <p:cNvSpPr/>
          <p:nvPr/>
        </p:nvSpPr>
        <p:spPr>
          <a:xfrm>
            <a:off x="7644943" y="1002604"/>
            <a:ext cx="3982720" cy="3863171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200150" lvl="2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A98635-CA34-4556-9DB7-FDC4C4962E74}"/>
              </a:ext>
            </a:extLst>
          </p:cNvPr>
          <p:cNvSpPr txBox="1"/>
          <p:nvPr/>
        </p:nvSpPr>
        <p:spPr>
          <a:xfrm>
            <a:off x="758460" y="1163324"/>
            <a:ext cx="339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Reading and Cleaning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56582F-6217-4A6E-BD94-6331430EDCAE}"/>
              </a:ext>
            </a:extLst>
          </p:cNvPr>
          <p:cNvSpPr txBox="1"/>
          <p:nvPr/>
        </p:nvSpPr>
        <p:spPr>
          <a:xfrm>
            <a:off x="4036351" y="1201264"/>
            <a:ext cx="440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and Data Base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944A06-CBA1-44B9-ADA8-32F37FC6B37C}"/>
              </a:ext>
            </a:extLst>
          </p:cNvPr>
          <p:cNvSpPr txBox="1"/>
          <p:nvPr/>
        </p:nvSpPr>
        <p:spPr>
          <a:xfrm>
            <a:off x="4357308" y="1636887"/>
            <a:ext cx="29187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Nltk.corpus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4ADB22-56ED-4744-A3B9-A727026EF251}"/>
              </a:ext>
            </a:extLst>
          </p:cNvPr>
          <p:cNvSpPr txBox="1"/>
          <p:nvPr/>
        </p:nvSpPr>
        <p:spPr>
          <a:xfrm>
            <a:off x="8341067" y="1163324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Machine Learning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7562CA-EAB0-4399-9C73-5266AFC82FB9}"/>
              </a:ext>
            </a:extLst>
          </p:cNvPr>
          <p:cNvSpPr txBox="1"/>
          <p:nvPr/>
        </p:nvSpPr>
        <p:spPr>
          <a:xfrm>
            <a:off x="7754037" y="1449455"/>
            <a:ext cx="3017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Gensim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Tokenizer</a:t>
            </a:r>
          </a:p>
          <a:p>
            <a:pPr marL="1200150" lvl="2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Pad_sequences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</a:p>
          <a:p>
            <a:pPr marL="1200150" lvl="2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</a:p>
          <a:p>
            <a:pPr marL="1200150" lvl="2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</a:p>
          <a:p>
            <a:pPr marL="1200150" lvl="2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  <a:p>
            <a:pPr marL="1200150" lvl="2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marL="1200150" lvl="2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  <a:p>
            <a:pPr marL="1200150" lvl="2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To_Categorical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croll: Vertical 25">
            <a:extLst>
              <a:ext uri="{FF2B5EF4-FFF2-40B4-BE49-F238E27FC236}">
                <a16:creationId xmlns:a16="http://schemas.microsoft.com/office/drawing/2014/main" id="{B38CEC82-BB05-49B2-9BCD-747F76CC4B9C}"/>
              </a:ext>
            </a:extLst>
          </p:cNvPr>
          <p:cNvSpPr/>
          <p:nvPr/>
        </p:nvSpPr>
        <p:spPr>
          <a:xfrm>
            <a:off x="2527403" y="4097275"/>
            <a:ext cx="4218400" cy="2183273"/>
          </a:xfrm>
          <a:prstGeom prst="verticalScroll">
            <a:avLst>
              <a:gd name="adj" fmla="val 25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C2013A-DAFD-44AA-AEE1-55624DC09F1A}"/>
              </a:ext>
            </a:extLst>
          </p:cNvPr>
          <p:cNvSpPr txBox="1"/>
          <p:nvPr/>
        </p:nvSpPr>
        <p:spPr>
          <a:xfrm>
            <a:off x="3395397" y="4304705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1155D-7A89-4EA6-AF73-898D156D3F1D}"/>
              </a:ext>
            </a:extLst>
          </p:cNvPr>
          <p:cNvSpPr txBox="1"/>
          <p:nvPr/>
        </p:nvSpPr>
        <p:spPr>
          <a:xfrm>
            <a:off x="3321299" y="4727341"/>
            <a:ext cx="2918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Flask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 Strap/HTML/CSS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D3.js</a:t>
            </a:r>
          </a:p>
        </p:txBody>
      </p:sp>
    </p:spTree>
    <p:extLst>
      <p:ext uri="{BB962C8B-B14F-4D97-AF65-F5344CB8AC3E}">
        <p14:creationId xmlns:p14="http://schemas.microsoft.com/office/powerpoint/2010/main" val="166505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1B9141-ADDC-4F52-9F4E-B2845E02C14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63743051"/>
              </p:ext>
            </p:extLst>
          </p:nvPr>
        </p:nvGraphicFramePr>
        <p:xfrm>
          <a:off x="2722880" y="762000"/>
          <a:ext cx="852424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F8E2D1F8-6D21-41C5-8FCB-6FB0097A18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7508" y="126048"/>
            <a:ext cx="8912225" cy="12811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Flow Chart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88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9918BF-C0BF-4252-8722-86AA2836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56000" cy="69088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Packages Used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014DFB-FB1A-4584-8FE8-9844E83D14F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4050">
            <a:off x="5260591" y="1945178"/>
            <a:ext cx="3731877" cy="21952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0F48A5-8022-4DF9-AE44-BCFA841B0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98875">
            <a:off x="4306884" y="312898"/>
            <a:ext cx="2362088" cy="1825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3D1AF0-6D7F-4A69-A8D7-A39D0BD8C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661" y="4226462"/>
            <a:ext cx="2143125" cy="2143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67577E-8B76-430A-B9B8-877264A19C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058" y="488413"/>
            <a:ext cx="2876824" cy="18231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E358DF-F904-49CB-9045-1AED014C3F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69168">
            <a:off x="906623" y="4105274"/>
            <a:ext cx="2143126" cy="21431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0FB468-CD09-4B80-81CB-7790242D9E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01806">
            <a:off x="468693" y="1061015"/>
            <a:ext cx="2145116" cy="19382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D9AF5DC-6BAC-4782-A9AB-868AAC1745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8846">
            <a:off x="3565292" y="4333875"/>
            <a:ext cx="2705100" cy="16859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404D22-7941-4F56-9310-22C65EBB05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786" y="3110105"/>
            <a:ext cx="2263075" cy="15483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459D45A-0035-4E77-821D-3A0256C4FF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1739">
            <a:off x="2394669" y="1947300"/>
            <a:ext cx="2103120" cy="21031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4538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557B-F113-403B-A3F4-FA556259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74" y="396240"/>
            <a:ext cx="11280986" cy="70104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DATASET GRAPHICAL ANALYSIS USING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Bell MT" panose="02020503060305020303" pitchFamily="18" charset="0"/>
              </a:rPr>
              <a:t>PLOTLY</a:t>
            </a:r>
          </a:p>
        </p:txBody>
      </p:sp>
    </p:spTree>
    <p:extLst>
      <p:ext uri="{BB962C8B-B14F-4D97-AF65-F5344CB8AC3E}">
        <p14:creationId xmlns:p14="http://schemas.microsoft.com/office/powerpoint/2010/main" val="323889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1D1E-78E2-4D24-9FCE-13D57DC6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07288" y="618518"/>
            <a:ext cx="10364451" cy="771872"/>
          </a:xfrm>
        </p:spPr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C808BE-A6B1-447B-BB3A-A760D7F49D77}"/>
              </a:ext>
            </a:extLst>
          </p:cNvPr>
          <p:cNvSpPr txBox="1">
            <a:spLocks/>
          </p:cNvSpPr>
          <p:nvPr/>
        </p:nvSpPr>
        <p:spPr>
          <a:xfrm>
            <a:off x="531971" y="238760"/>
            <a:ext cx="11128057" cy="741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DATASET GRAPHICAL ANALYSIS USING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Bell MT" panose="02020503060305020303" pitchFamily="18" charset="0"/>
              </a:rPr>
              <a:t>PLOTLY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1DC58-2A3B-41F2-BCB8-C6DEC5F85EB3}"/>
              </a:ext>
            </a:extLst>
          </p:cNvPr>
          <p:cNvSpPr txBox="1"/>
          <p:nvPr/>
        </p:nvSpPr>
        <p:spPr>
          <a:xfrm>
            <a:off x="3454400" y="3044279"/>
            <a:ext cx="1838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ell MT" panose="02020503060305020303" pitchFamily="18" charset="0"/>
              </a:rPr>
              <a:t>LINK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E410A0-834F-4680-9068-F7758C570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760" y="980440"/>
            <a:ext cx="5354320" cy="595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3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0A5DC1-32F6-42AB-8A6F-8DDA727764BC}"/>
              </a:ext>
            </a:extLst>
          </p:cNvPr>
          <p:cNvSpPr txBox="1">
            <a:spLocks/>
          </p:cNvSpPr>
          <p:nvPr/>
        </p:nvSpPr>
        <p:spPr>
          <a:xfrm>
            <a:off x="531971" y="238760"/>
            <a:ext cx="11128057" cy="741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CHALLENGES ON ANALYSIS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40254-1A2F-492A-9A9F-4377199C2A6E}"/>
              </a:ext>
            </a:extLst>
          </p:cNvPr>
          <p:cNvSpPr txBox="1"/>
          <p:nvPr/>
        </p:nvSpPr>
        <p:spPr>
          <a:xfrm>
            <a:off x="531971" y="1407753"/>
            <a:ext cx="83783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Bell MT" panose="02020503060305020303" pitchFamily="18" charset="0"/>
              </a:rPr>
              <a:t>Searching Problem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Bell MT" panose="02020503060305020303" pitchFamily="18" charset="0"/>
              </a:rPr>
              <a:t>Tokenization and Classification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Bell MT" panose="02020503060305020303" pitchFamily="18" charset="0"/>
              </a:rPr>
              <a:t>Reliable Content identification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Bell MT" panose="02020503060305020303" pitchFamily="18" charset="0"/>
              </a:rPr>
              <a:t>Stop words- as, a, is the, asap, Lol, @ #$&amp;# does not indicate any sentiment.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Bell MT" panose="02020503060305020303" pitchFamily="18" charset="0"/>
              </a:rPr>
              <a:t>Non-English Slang words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Bell MT" panose="02020503060305020303" pitchFamily="18" charset="0"/>
              </a:rPr>
              <a:t>Repeated letters like </a:t>
            </a:r>
            <a:r>
              <a:rPr lang="en-US" sz="2400" dirty="0" err="1">
                <a:latin typeface="Bell MT" panose="02020503060305020303" pitchFamily="18" charset="0"/>
              </a:rPr>
              <a:t>aaaannnngggrrry</a:t>
            </a:r>
            <a:r>
              <a:rPr lang="en-US" sz="2400" dirty="0">
                <a:latin typeface="Bell MT" panose="02020503060305020303" pitchFamily="18" charset="0"/>
              </a:rPr>
              <a:t> , </a:t>
            </a:r>
            <a:r>
              <a:rPr lang="en-US" sz="2400" dirty="0" err="1">
                <a:latin typeface="Bell MT" panose="02020503060305020303" pitchFamily="18" charset="0"/>
              </a:rPr>
              <a:t>aaaaaangry</a:t>
            </a:r>
            <a:endParaRPr lang="en-US" sz="2400" dirty="0">
              <a:latin typeface="Bell MT" panose="020205030603050203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Bell MT" panose="020205030603050203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8459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6637</TotalTime>
  <Words>228</Words>
  <Application>Microsoft Office PowerPoint</Application>
  <PresentationFormat>Widescreen</PresentationFormat>
  <Paragraphs>69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Bell MT</vt:lpstr>
      <vt:lpstr>Calibri</vt:lpstr>
      <vt:lpstr>Century Gothic</vt:lpstr>
      <vt:lpstr>Times New Roman</vt:lpstr>
      <vt:lpstr>Wingdings</vt:lpstr>
      <vt:lpstr>Wingdings 3</vt:lpstr>
      <vt:lpstr>Wisp</vt:lpstr>
      <vt:lpstr>Tweet Analysis_ Song Suggestion</vt:lpstr>
      <vt:lpstr>PowerPoint Presentation</vt:lpstr>
      <vt:lpstr>Data Source and Contents </vt:lpstr>
      <vt:lpstr>PowerPoint Presentation</vt:lpstr>
      <vt:lpstr>Flow Chart</vt:lpstr>
      <vt:lpstr>Packages Used </vt:lpstr>
      <vt:lpstr>DATASET GRAPHICAL ANALYSIS USING PLOTLY</vt:lpstr>
      <vt:lpstr>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</dc:title>
  <dc:creator>lester strouse</dc:creator>
  <cp:lastModifiedBy>John Samuel Sukumar Palukuri</cp:lastModifiedBy>
  <cp:revision>89</cp:revision>
  <dcterms:created xsi:type="dcterms:W3CDTF">2019-03-30T20:22:03Z</dcterms:created>
  <dcterms:modified xsi:type="dcterms:W3CDTF">2019-07-27T20:22:05Z</dcterms:modified>
</cp:coreProperties>
</file>