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67" r:id="rId4"/>
    <p:sldId id="286" r:id="rId5"/>
    <p:sldId id="28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4" r:id="rId17"/>
    <p:sldId id="280" r:id="rId18"/>
    <p:sldId id="281" r:id="rId19"/>
    <p:sldId id="282" r:id="rId20"/>
    <p:sldId id="28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59FAF8-97AC-4E1A-8880-1BECAD830438}">
          <p14:sldIdLst>
            <p14:sldId id="256"/>
            <p14:sldId id="266"/>
            <p14:sldId id="267"/>
            <p14:sldId id="286"/>
            <p14:sldId id="28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4"/>
            <p14:sldId id="280"/>
            <p14:sldId id="281"/>
            <p14:sldId id="282"/>
            <p14:sldId id="283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0719" autoAdjust="0"/>
  </p:normalViewPr>
  <p:slideViewPr>
    <p:cSldViewPr snapToGrid="0">
      <p:cViewPr>
        <p:scale>
          <a:sx n="74" d="100"/>
          <a:sy n="74" d="100"/>
        </p:scale>
        <p:origin x="376" y="-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59AD-CE2F-484A-A084-67DEC4FA3BC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85E0-EC59-4534-93EA-2509047A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2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agle.com/c/titani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986" y="283778"/>
            <a:ext cx="4422227" cy="19339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RMS Titanic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Prediction on people likely to survive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2303" y="5979396"/>
            <a:ext cx="4330262" cy="14418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Team: Lester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Shiny</a:t>
            </a:r>
          </a:p>
        </p:txBody>
      </p: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78A8-E3A3-4A25-A087-57E78AFC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 between Male and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90B6-862F-4528-BAAD-BC658509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72000" cy="3424107"/>
          </a:xfrm>
        </p:spPr>
        <p:txBody>
          <a:bodyPr/>
          <a:lstStyle/>
          <a:p>
            <a:r>
              <a:rPr lang="en-US" dirty="0"/>
              <a:t>Male- 0</a:t>
            </a:r>
          </a:p>
          <a:p>
            <a:r>
              <a:rPr lang="en-US" dirty="0" err="1"/>
              <a:t>fEmale</a:t>
            </a:r>
            <a:r>
              <a:rPr lang="en-US" dirty="0"/>
              <a:t>- 1</a:t>
            </a:r>
          </a:p>
          <a:p>
            <a:r>
              <a:rPr lang="en-US" dirty="0"/>
              <a:t>Shows that higher percentage of women have taken higher price compared to men, which explains next graph of survival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297B4-9950-40CB-928F-9C4C2011C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04" y="1962031"/>
            <a:ext cx="6237961" cy="4024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86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7A0-FAA2-4313-A0A5-161F1454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Sex Analysis</a:t>
            </a:r>
            <a:br>
              <a:rPr lang="en-US" dirty="0"/>
            </a:br>
            <a:r>
              <a:rPr lang="en-US" dirty="0"/>
              <a:t>Men to Women, Survival to Death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E9E-5F57-4DF4-B858-2D27260E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84526" cy="3424107"/>
          </a:xfrm>
        </p:spPr>
        <p:txBody>
          <a:bodyPr/>
          <a:lstStyle/>
          <a:p>
            <a:r>
              <a:rPr lang="en-US" dirty="0"/>
              <a:t>Dead=0</a:t>
            </a:r>
          </a:p>
          <a:p>
            <a:r>
              <a:rPr lang="en-US" dirty="0"/>
              <a:t>Survived=1 </a:t>
            </a:r>
          </a:p>
          <a:p>
            <a:r>
              <a:rPr lang="en-US" dirty="0"/>
              <a:t>Women survived more than men, higher fare may be one of the reason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3D083-19EF-43A7-8A2E-3E327193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78" y="1981989"/>
            <a:ext cx="6202018" cy="4194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357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864-71AB-4E11-8139-DA865953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308" y="130002"/>
            <a:ext cx="10364451" cy="1596177"/>
          </a:xfrm>
        </p:spPr>
        <p:txBody>
          <a:bodyPr/>
          <a:lstStyle/>
          <a:p>
            <a:r>
              <a:rPr lang="en-US" dirty="0"/>
              <a:t>4. Class Analysis</a:t>
            </a:r>
            <a:br>
              <a:rPr lang="en-US" dirty="0"/>
            </a:br>
            <a:r>
              <a:rPr lang="en-US" dirty="0"/>
              <a:t>Overall Population Distribution in different  Passenger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45E-9156-41D7-8DD7-2B6E40E1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1" y="2214694"/>
            <a:ext cx="4096636" cy="3424107"/>
          </a:xfrm>
        </p:spPr>
        <p:txBody>
          <a:bodyPr/>
          <a:lstStyle/>
          <a:p>
            <a:r>
              <a:rPr lang="en-US" dirty="0"/>
              <a:t>Higher (P1)- Orange- 55.11%</a:t>
            </a:r>
          </a:p>
          <a:p>
            <a:r>
              <a:rPr lang="en-US" dirty="0"/>
              <a:t>Middle (P2)- green- 24.24%</a:t>
            </a:r>
          </a:p>
          <a:p>
            <a:r>
              <a:rPr lang="en-US" dirty="0"/>
              <a:t>Deck and Bottom-red(P3)- 20.65%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6AA84-F42E-45AC-93B7-81D2BD62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1" y="4079147"/>
            <a:ext cx="6350741" cy="2296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4EC5A-C79F-4FE4-BB11-1135AD92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32" y="1726179"/>
            <a:ext cx="4763396" cy="4019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07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9D0C-7365-487F-B796-AA662FE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based on Passenger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2A01-B027-4364-9D52-54847E26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282444" cy="3424107"/>
          </a:xfrm>
        </p:spPr>
        <p:txBody>
          <a:bodyPr/>
          <a:lstStyle/>
          <a:p>
            <a:r>
              <a:rPr lang="en-US" dirty="0"/>
              <a:t>Blue- dead</a:t>
            </a:r>
          </a:p>
          <a:p>
            <a:r>
              <a:rPr lang="en-US" dirty="0"/>
              <a:t>Red- Survived</a:t>
            </a:r>
          </a:p>
          <a:p>
            <a:r>
              <a:rPr lang="en-US" dirty="0"/>
              <a:t>P1- survived more </a:t>
            </a:r>
          </a:p>
          <a:p>
            <a:r>
              <a:rPr lang="en-US" dirty="0"/>
              <a:t>P3- Death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0A251-F090-41B6-B2B7-6EDE6F60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2" y="1938137"/>
            <a:ext cx="7764134" cy="4698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47DA7-D5FE-4549-B2FB-46D443AAEF46}"/>
              </a:ext>
            </a:extLst>
          </p:cNvPr>
          <p:cNvSpPr txBox="1"/>
          <p:nvPr/>
        </p:nvSpPr>
        <p:spPr>
          <a:xfrm>
            <a:off x="6340642" y="4102665"/>
            <a:ext cx="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33659-23B4-4351-B5BD-905A7AA2510B}"/>
              </a:ext>
            </a:extLst>
          </p:cNvPr>
          <p:cNvSpPr txBox="1"/>
          <p:nvPr/>
        </p:nvSpPr>
        <p:spPr>
          <a:xfrm>
            <a:off x="7768390" y="4471997"/>
            <a:ext cx="42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9D1D5-E3AF-417B-8217-A4A8F2291723}"/>
              </a:ext>
            </a:extLst>
          </p:cNvPr>
          <p:cNvSpPr txBox="1"/>
          <p:nvPr/>
        </p:nvSpPr>
        <p:spPr>
          <a:xfrm>
            <a:off x="9224211" y="2974013"/>
            <a:ext cx="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89865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E814-4EED-471A-8A06-B92C3C77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Embarked Station Analysis</a:t>
            </a:r>
            <a:br>
              <a:rPr lang="en-US" dirty="0"/>
            </a:br>
            <a:r>
              <a:rPr lang="en-US" dirty="0"/>
              <a:t>Survived to Death analysis for stations(C = Cherbourg, Q = Queenstown, S = Southampton)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13BD-0B8B-4D4E-9D02-29D341D6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420230" cy="3424107"/>
          </a:xfrm>
        </p:spPr>
        <p:txBody>
          <a:bodyPr/>
          <a:lstStyle/>
          <a:p>
            <a:r>
              <a:rPr lang="en-US" dirty="0"/>
              <a:t>Green-Q</a:t>
            </a:r>
          </a:p>
          <a:p>
            <a:r>
              <a:rPr lang="en-US" dirty="0"/>
              <a:t>Pink-C</a:t>
            </a:r>
          </a:p>
          <a:p>
            <a:r>
              <a:rPr lang="en-US" dirty="0"/>
              <a:t>Blue-S- Survived More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0FFB8-466C-4619-A6CF-88EB46D2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50" y="2367093"/>
            <a:ext cx="7340306" cy="4206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137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C473-899D-4EBF-A31D-42B5E4F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Relationship analysis</a:t>
            </a:r>
            <a:br>
              <a:rPr lang="en-US" dirty="0"/>
            </a:br>
            <a:r>
              <a:rPr lang="en-US" dirty="0"/>
              <a:t>-Survival to Death for </a:t>
            </a:r>
            <a:r>
              <a:rPr lang="en-US" dirty="0" err="1"/>
              <a:t>SIbSp</a:t>
            </a:r>
            <a:r>
              <a:rPr lang="en-US" dirty="0"/>
              <a:t> and Parch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40E0-0C2B-459D-84DE-E41E02DD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53" y="1964010"/>
            <a:ext cx="11061107" cy="501367"/>
          </a:xfrm>
        </p:spPr>
        <p:txBody>
          <a:bodyPr/>
          <a:lstStyle/>
          <a:p>
            <a:r>
              <a:rPr lang="en-US" dirty="0"/>
              <a:t>Survival chances less for loners who board in 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4BB2-AC60-4F98-B735-53F258EAB65C}"/>
              </a:ext>
            </a:extLst>
          </p:cNvPr>
          <p:cNvSpPr txBox="1"/>
          <p:nvPr/>
        </p:nvSpPr>
        <p:spPr>
          <a:xfrm>
            <a:off x="7891397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SibSP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9DF4B-299D-47F7-A2A7-04AE02470827}"/>
              </a:ext>
            </a:extLst>
          </p:cNvPr>
          <p:cNvSpPr txBox="1"/>
          <p:nvPr/>
        </p:nvSpPr>
        <p:spPr>
          <a:xfrm>
            <a:off x="2031304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C0F9A-2C81-4E3B-B7FC-FE0708DF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3" y="2436613"/>
            <a:ext cx="5148000" cy="3802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F3665-DB1C-49AB-9382-CC662F564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85" y="2436613"/>
            <a:ext cx="4573042" cy="3646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321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522-0C19-46C0-B0C7-25FF6715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9186-9A3E-4990-ABB9-2486A74B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Pearsons</a:t>
            </a:r>
            <a:r>
              <a:rPr lang="en-US" dirty="0"/>
              <a:t> correlation coefficient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estimated reliability via p-value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Good correlation with all variables except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cleaned data</a:t>
            </a:r>
          </a:p>
        </p:txBody>
      </p:sp>
    </p:spTree>
    <p:extLst>
      <p:ext uri="{BB962C8B-B14F-4D97-AF65-F5344CB8AC3E}">
        <p14:creationId xmlns:p14="http://schemas.microsoft.com/office/powerpoint/2010/main" val="35424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277C-F481-4858-8D59-1ACB6CEA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41937-5823-4813-9F5D-DAB67300B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609064"/>
              </p:ext>
            </p:extLst>
          </p:nvPr>
        </p:nvGraphicFramePr>
        <p:xfrm>
          <a:off x="0" y="2070340"/>
          <a:ext cx="11970325" cy="4502986"/>
        </p:xfrm>
        <a:graphic>
          <a:graphicData uri="http://schemas.openxmlformats.org/drawingml/2006/table">
            <a:tbl>
              <a:tblPr/>
              <a:tblGrid>
                <a:gridCol w="1330037">
                  <a:extLst>
                    <a:ext uri="{9D8B030D-6E8A-4147-A177-3AD203B41FA5}">
                      <a16:colId xmlns:a16="http://schemas.microsoft.com/office/drawing/2014/main" val="143301994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2050084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5419379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591779053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89897772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24651130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39152978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0255635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187693792"/>
                    </a:ext>
                  </a:extLst>
                </a:gridCol>
              </a:tblGrid>
              <a:tr h="738037"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Fare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SibSp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Embarked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8798"/>
                  </a:ext>
                </a:extLst>
              </a:tr>
              <a:tr h="2214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5.415849e-01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2.552905e-01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-0.082446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0.083151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-3.355489e-01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-0.034040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0.108669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99849"/>
                  </a:ext>
                </a:extLst>
              </a:tr>
              <a:tr h="15502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6.682012e-69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1.079789e-14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0.013934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0.013137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7.776916e-25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0.310675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0.001174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7324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D4A0CC-3496-4F80-A0B6-C31C1142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5762" y="-63000"/>
            <a:ext cx="1408273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Correlations: </a:t>
            </a: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8431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Out[32]: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32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8F37-B423-4186-819E-7CD1D0F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76E-3A76-4EC8-B2FD-7D909C2A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We ran a logistic regression on the data using the </a:t>
            </a:r>
            <a:r>
              <a:rPr lang="en-US" cap="none" dirty="0" err="1"/>
              <a:t>sklearn</a:t>
            </a:r>
            <a:r>
              <a:rPr lang="en-US" cap="none" dirty="0"/>
              <a:t>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The accuracy of the regression was. 80.54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We generated a prediction array for the data without survivors – approximately 400 passengers</a:t>
            </a:r>
          </a:p>
        </p:txBody>
      </p:sp>
    </p:spTree>
    <p:extLst>
      <p:ext uri="{BB962C8B-B14F-4D97-AF65-F5344CB8AC3E}">
        <p14:creationId xmlns:p14="http://schemas.microsoft.com/office/powerpoint/2010/main" val="108211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BD18-A413-4C4D-A4AD-9C1B4969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C8F7-65A4-4580-BB2B-1CD765D8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4695"/>
            <a:ext cx="10861288" cy="4643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predict survival given the information given!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Performed various criteria analysis, to achieve at the reliable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Mean method to fill in the missing 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used several prediction algorithms in python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According to Pearson Correlation and our plots, there is significance in most of the fields that we were given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predict the contribution of factors via regression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Due to the fact that our dependent variable is binary, it is necessary to use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A743-FE95-4CF2-B8CB-7D0B4869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0362" y="288790"/>
            <a:ext cx="10364451" cy="69092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AC9B8-C3AD-4ED6-AA77-FDABCF9D8948}"/>
              </a:ext>
            </a:extLst>
          </p:cNvPr>
          <p:cNvSpPr txBox="1">
            <a:spLocks/>
          </p:cNvSpPr>
          <p:nvPr/>
        </p:nvSpPr>
        <p:spPr>
          <a:xfrm>
            <a:off x="336331" y="1125656"/>
            <a:ext cx="10363826" cy="2057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RMS Titanic Collision with Iceberg on 15</a:t>
            </a:r>
            <a:r>
              <a:rPr lang="en-US" baseline="30000" dirty="0"/>
              <a:t>th</a:t>
            </a:r>
            <a:r>
              <a:rPr lang="en-US" dirty="0"/>
              <a:t> April 1912</a:t>
            </a:r>
          </a:p>
          <a:p>
            <a:pPr lvl="1"/>
            <a:r>
              <a:rPr lang="en-US" dirty="0"/>
              <a:t>Total boarded- 2224 Passengers + Crew</a:t>
            </a:r>
          </a:p>
          <a:p>
            <a:pPr lvl="1"/>
            <a:r>
              <a:rPr lang="en-US" dirty="0"/>
              <a:t>Survived- 1502</a:t>
            </a:r>
          </a:p>
          <a:p>
            <a:r>
              <a:rPr lang="en-US" dirty="0"/>
              <a:t>Most reliable cause for deaths</a:t>
            </a:r>
          </a:p>
          <a:p>
            <a:pPr lvl="1"/>
            <a:r>
              <a:rPr lang="en-US" dirty="0"/>
              <a:t>Lack of Lifeboats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60FAA-5DAC-4AF8-B325-60A51F84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89" y="4090340"/>
            <a:ext cx="5117911" cy="276766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67549B-DAC0-4053-A2E1-9E72BB0DFD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31" y="3429000"/>
            <a:ext cx="8371114" cy="3581399"/>
          </a:xfrm>
        </p:spPr>
        <p:txBody>
          <a:bodyPr>
            <a:normAutofit/>
          </a:bodyPr>
          <a:lstStyle/>
          <a:p>
            <a:r>
              <a:rPr lang="en-US" sz="1800" dirty="0"/>
              <a:t>According to Encyclopedia,</a:t>
            </a:r>
          </a:p>
          <a:p>
            <a:pPr lvl="1"/>
            <a:r>
              <a:rPr lang="en-US" dirty="0"/>
              <a:t>712 Survivors</a:t>
            </a:r>
          </a:p>
          <a:p>
            <a:pPr lvl="2"/>
            <a:r>
              <a:rPr lang="en-US" sz="1800" dirty="0"/>
              <a:t>500-Passengers (369- Women &amp; Children + 131- Men)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212 Crew</a:t>
            </a:r>
          </a:p>
          <a:p>
            <a:pPr lvl="2"/>
            <a:r>
              <a:rPr lang="en-US" sz="1800" dirty="0"/>
              <a:t>20- Women</a:t>
            </a:r>
          </a:p>
          <a:p>
            <a:pPr lvl="2"/>
            <a:r>
              <a:rPr lang="en-US" sz="1800" dirty="0"/>
              <a:t>192-Men</a:t>
            </a:r>
          </a:p>
        </p:txBody>
      </p:sp>
    </p:spTree>
    <p:extLst>
      <p:ext uri="{BB962C8B-B14F-4D97-AF65-F5344CB8AC3E}">
        <p14:creationId xmlns:p14="http://schemas.microsoft.com/office/powerpoint/2010/main" val="93082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88C-CF3D-44ED-80AC-AD70FC20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6BAA-B933-438A-9C3F-ED18A7D3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great way to Use data for predicting given outcomes is a machine learning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Different Ways to Evaluate Data – all should be used in order to find the best Model – this can be used to find the best model: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 Nearest neighbor</a:t>
            </a:r>
          </a:p>
          <a:p>
            <a:pPr lvl="1"/>
            <a:r>
              <a:rPr lang="en-US" dirty="0"/>
              <a:t>Gaussian 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/>
              <a:t>Decision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8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2FBEA-0FB8-425F-BB88-EC010698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2" y="412902"/>
            <a:ext cx="6087532" cy="3424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D6395-A43F-4800-B4ED-FF3B57E9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5" y="3670126"/>
            <a:ext cx="6228297" cy="3018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94A9F-9E9D-4DEE-BD70-3076F75DC964}"/>
              </a:ext>
            </a:extLst>
          </p:cNvPr>
          <p:cNvSpPr txBox="1"/>
          <p:nvPr/>
        </p:nvSpPr>
        <p:spPr>
          <a:xfrm>
            <a:off x="951978" y="4459266"/>
            <a:ext cx="820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94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E2B2F-3B3F-4C27-86B9-5393B300F169}"/>
              </a:ext>
            </a:extLst>
          </p:cNvPr>
          <p:cNvSpPr txBox="1">
            <a:spLocks/>
          </p:cNvSpPr>
          <p:nvPr/>
        </p:nvSpPr>
        <p:spPr>
          <a:xfrm>
            <a:off x="789838" y="2906484"/>
            <a:ext cx="11227990" cy="171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can predict which passengers survived the tragedy.</a:t>
            </a:r>
          </a:p>
          <a:p>
            <a:r>
              <a:rPr lang="en-US" sz="2800" dirty="0"/>
              <a:t>Sources claim that women, children and Upper Category people Survived the most</a:t>
            </a:r>
          </a:p>
          <a:p>
            <a:r>
              <a:rPr lang="en-US" sz="2800" dirty="0"/>
              <a:t>To see if the Factors Contributing to increase the Survival rate of a Particular Passenger is per the mentioned claim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866BFE-14C1-48A3-8B97-D83BEE94DB95}"/>
              </a:ext>
            </a:extLst>
          </p:cNvPr>
          <p:cNvSpPr txBox="1">
            <a:spLocks/>
          </p:cNvSpPr>
          <p:nvPr/>
        </p:nvSpPr>
        <p:spPr>
          <a:xfrm>
            <a:off x="-447315" y="46158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A1F17-71E7-4C43-A3D5-9A0BA7AB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22" y="0"/>
            <a:ext cx="3941378" cy="20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559-49FA-4E27-871A-E715FAE7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93"/>
            <a:ext cx="9663222" cy="838198"/>
          </a:xfrm>
        </p:spPr>
        <p:txBody>
          <a:bodyPr/>
          <a:lstStyle/>
          <a:p>
            <a:r>
              <a:rPr lang="en-US" dirty="0"/>
              <a:t>Data Acquisition &amp;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4FDC-89E1-404A-9416-135FF6A7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97" y="1164771"/>
            <a:ext cx="11398931" cy="475705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Source: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KaaGle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https://www.kaagle.com/c/titanic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Processing Steps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Cleaning to remove the Nan and filled in few data points without altering the main data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Converted the data into float and changed few columns into 1 and 0 for easy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 analysis on different factors, supporting charts were drawn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Correlation analysis to determine significance and relationship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Regression analysis was carried out as a part of conclusion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B09663-A877-4D53-BA83-9489FBA89715}"/>
              </a:ext>
            </a:extLst>
          </p:cNvPr>
          <p:cNvSpPr txBox="1">
            <a:spLocks/>
          </p:cNvSpPr>
          <p:nvPr/>
        </p:nvSpPr>
        <p:spPr>
          <a:xfrm>
            <a:off x="913775" y="217714"/>
            <a:ext cx="10364451" cy="642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Titanic – Data Dictionary and Problems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C56C30-BB2B-4310-A55F-C9AED7517369}"/>
              </a:ext>
            </a:extLst>
          </p:cNvPr>
          <p:cNvSpPr txBox="1">
            <a:spLocks/>
          </p:cNvSpPr>
          <p:nvPr/>
        </p:nvSpPr>
        <p:spPr>
          <a:xfrm>
            <a:off x="6422321" y="859972"/>
            <a:ext cx="5693479" cy="55625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The Data had missing input in fields: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There were 812 passengers in total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Cabin was missing in 1014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Age was missing in 263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Embarked Location in 2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Fare in 1 item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Disposition: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Cabin dropped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Age filled with mean for given    sex and 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Embarkation and Fare missing Secs dropped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E9CCD-7651-42B4-86FA-4BED9C572D11}"/>
              </a:ext>
            </a:extLst>
          </p:cNvPr>
          <p:cNvSpPr txBox="1"/>
          <p:nvPr/>
        </p:nvSpPr>
        <p:spPr>
          <a:xfrm>
            <a:off x="445689" y="859972"/>
            <a:ext cx="48338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Dictionary</a:t>
            </a:r>
          </a:p>
          <a:p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Passenger ID- A column added by Kaggle to identify each row and make submissions easier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Survived- expressed in terms of 0(dead) and 1(survived)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Pclass</a:t>
            </a:r>
            <a:r>
              <a:rPr lang="en-US" dirty="0"/>
              <a:t>- Passenger class, based on location of their seating arrangement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Sex- passenger’s Sex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Age- Passenger 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SibSp</a:t>
            </a:r>
            <a:r>
              <a:rPr lang="en-US" dirty="0"/>
              <a:t>- No. of Sibling or Spouses, passenger had in titanic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Parch- No. Of Children or Parents, the passenger had in titanic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Ticket- Passengers ticket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Fare- Passenger Paid to buy ticket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Cabin- Passenger’s Cabin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Embarked- Port where the passenger embarked(C=</a:t>
            </a:r>
            <a:r>
              <a:rPr lang="en-US" dirty="0" err="1"/>
              <a:t>Cherbour</a:t>
            </a:r>
            <a:r>
              <a:rPr lang="en-US" dirty="0"/>
              <a:t>, Q=Queenstown, S-Southampton)</a:t>
            </a:r>
          </a:p>
        </p:txBody>
      </p:sp>
    </p:spTree>
    <p:extLst>
      <p:ext uri="{BB962C8B-B14F-4D97-AF65-F5344CB8AC3E}">
        <p14:creationId xmlns:p14="http://schemas.microsoft.com/office/powerpoint/2010/main" val="110624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D1E-78E2-4D24-9FCE-13D57DC6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7288" y="618518"/>
            <a:ext cx="10364451" cy="77187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8D2C-34F0-4469-A455-D9A140B9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4"/>
            <a:ext cx="3545491" cy="2017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Overall Survived to Death</a:t>
            </a:r>
          </a:p>
          <a:p>
            <a:pPr marL="0" indent="0">
              <a:buNone/>
            </a:pPr>
            <a:r>
              <a:rPr lang="en-US" dirty="0"/>
              <a:t>Survived- 38.38%</a:t>
            </a:r>
          </a:p>
          <a:p>
            <a:pPr marL="0" indent="0">
              <a:buNone/>
            </a:pPr>
            <a:r>
              <a:rPr lang="en-US" dirty="0"/>
              <a:t>Death- 61.62%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E36F-4B96-417E-BE39-BAE9408A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36" y="1390390"/>
            <a:ext cx="6330088" cy="4747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983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FB99-1AA3-478D-80DF-47A37DA3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75" y="0"/>
            <a:ext cx="10364451" cy="1596177"/>
          </a:xfrm>
        </p:spPr>
        <p:txBody>
          <a:bodyPr/>
          <a:lstStyle/>
          <a:p>
            <a:r>
              <a:rPr lang="en-US" dirty="0"/>
              <a:t>1. Age Analysis</a:t>
            </a:r>
            <a:br>
              <a:rPr lang="en-US" dirty="0"/>
            </a:br>
            <a:r>
              <a:rPr lang="en-US" dirty="0"/>
              <a:t>-Total Boarded People with respect to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4684A-8B87-4130-B06D-035026804AC3}"/>
              </a:ext>
            </a:extLst>
          </p:cNvPr>
          <p:cNvSpPr txBox="1"/>
          <p:nvPr/>
        </p:nvSpPr>
        <p:spPr>
          <a:xfrm>
            <a:off x="312526" y="2782669"/>
            <a:ext cx="4434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 Group between 25 to 35 reaches the peak per the chart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E650610-87EA-4CE2-8AC6-D6A81C45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65" y="1596177"/>
            <a:ext cx="6189390" cy="3957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683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DAD7-9213-436F-9BC4-74CB573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Plot per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9595-E108-4023-8DC0-FA756FD8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5182225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Significant points</a:t>
            </a:r>
          </a:p>
          <a:p>
            <a:r>
              <a:rPr lang="en-US" dirty="0"/>
              <a:t>Count of Survival is more for Children  and age group between 25 to 35, where death is very much higher so is survival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C0CF9-D55D-4193-A9BF-F20053BB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8068"/>
            <a:ext cx="5372621" cy="4301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717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52D6-C077-4B79-A6D4-BD62E37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Fare Analysis</a:t>
            </a:r>
            <a:br>
              <a:rPr lang="en-US" dirty="0"/>
            </a:br>
            <a:r>
              <a:rPr lang="en-US" dirty="0"/>
              <a:t>Survival Per Age Group Depending on 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AA0C-4B89-42EB-A81F-0B1F58B3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484943" cy="3424107"/>
          </a:xfrm>
        </p:spPr>
        <p:txBody>
          <a:bodyPr/>
          <a:lstStyle/>
          <a:p>
            <a:r>
              <a:rPr lang="en-US" dirty="0"/>
              <a:t>Red- Dead</a:t>
            </a:r>
          </a:p>
          <a:p>
            <a:r>
              <a:rPr lang="en-US" dirty="0"/>
              <a:t>Green- Survived</a:t>
            </a:r>
          </a:p>
          <a:p>
            <a:r>
              <a:rPr lang="en-US" dirty="0"/>
              <a:t>Bigger Circle- More Price</a:t>
            </a:r>
          </a:p>
          <a:p>
            <a:r>
              <a:rPr lang="en-US" dirty="0"/>
              <a:t>More Price Better chance of Survival, highest fare group is between 30-40, only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74513-CE96-4ED7-92B2-7C9322B5D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26" y="2139234"/>
            <a:ext cx="6609457" cy="4424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65981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5999</TotalTime>
  <Words>796</Words>
  <Application>Microsoft Office PowerPoint</Application>
  <PresentationFormat>Widescreen</PresentationFormat>
  <Paragraphs>152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Helvetica Neue</vt:lpstr>
      <vt:lpstr>Tw Cen MT</vt:lpstr>
      <vt:lpstr>Wingdings</vt:lpstr>
      <vt:lpstr>Droplet</vt:lpstr>
      <vt:lpstr> RMS Titanic Prediction on people likely to survive </vt:lpstr>
      <vt:lpstr>Background</vt:lpstr>
      <vt:lpstr>PowerPoint Presentation</vt:lpstr>
      <vt:lpstr>Data Acquisition &amp; Processing</vt:lpstr>
      <vt:lpstr>PowerPoint Presentation</vt:lpstr>
      <vt:lpstr>analysis</vt:lpstr>
      <vt:lpstr>1. Age Analysis -Total Boarded People with respect to age</vt:lpstr>
      <vt:lpstr>Survival to Death Plot per Age</vt:lpstr>
      <vt:lpstr>2. Fare Analysis Survival Per Age Group Depending on Fare</vt:lpstr>
      <vt:lpstr>Fare between Male and Female</vt:lpstr>
      <vt:lpstr>3. Sex Analysis Men to Women, Survival to Death Prediction</vt:lpstr>
      <vt:lpstr>4. Class Analysis Overall Population Distribution in different  Passenger classes </vt:lpstr>
      <vt:lpstr>Survival to death based on Passenger Class</vt:lpstr>
      <vt:lpstr>5. Embarked Station Analysis Survived to Death analysis for stations(C = Cherbourg, Q = Queenstown, S = Southampton)</vt:lpstr>
      <vt:lpstr>6. Relationship analysis -Survival to Death for SIbSp and Parch</vt:lpstr>
      <vt:lpstr>Correlation</vt:lpstr>
      <vt:lpstr>Correlations</vt:lpstr>
      <vt:lpstr>Logistic regression</vt:lpstr>
      <vt:lpstr>Lessons Learnt and Conclusion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John Samuel Sukumar Palukuri</cp:lastModifiedBy>
  <cp:revision>40</cp:revision>
  <dcterms:created xsi:type="dcterms:W3CDTF">2019-03-30T20:22:03Z</dcterms:created>
  <dcterms:modified xsi:type="dcterms:W3CDTF">2019-04-06T19:10:08Z</dcterms:modified>
</cp:coreProperties>
</file>