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97" r:id="rId4"/>
    <p:sldId id="263" r:id="rId5"/>
    <p:sldId id="264" r:id="rId6"/>
    <p:sldId id="265" r:id="rId7"/>
    <p:sldId id="266" r:id="rId8"/>
    <p:sldId id="267" r:id="rId9"/>
    <p:sldId id="299" r:id="rId10"/>
    <p:sldId id="298" r:id="rId11"/>
    <p:sldId id="270" r:id="rId12"/>
    <p:sldId id="381" r:id="rId13"/>
    <p:sldId id="272" r:id="rId14"/>
    <p:sldId id="380" r:id="rId15"/>
    <p:sldId id="260" r:id="rId16"/>
    <p:sldId id="275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87" r:id="rId33"/>
    <p:sldId id="288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3478"/>
  </p:normalViewPr>
  <p:slideViewPr>
    <p:cSldViewPr snapToGrid="0" snapToObjects="1">
      <p:cViewPr varScale="1">
        <p:scale>
          <a:sx n="107" d="100"/>
          <a:sy n="107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2D9-BC91-8643-972A-980AA9DDDE8D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9C32-5BF5-BB4C-AF0E-D2E374D6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b="1" i="1" kern="3000" dirty="0"/>
              <a:t>Big data</a:t>
            </a:r>
            <a:r>
              <a:rPr lang="en-US" sz="1200" i="1" kern="3000" dirty="0"/>
              <a:t> is an evolving term that describes any voluminous amount of structured, semi-structured and unstructured data that has the potential to be mined for information.</a:t>
            </a:r>
          </a:p>
          <a:p>
            <a:endParaRPr lang="en-US" dirty="0"/>
          </a:p>
          <a:p>
            <a:r>
              <a:rPr lang="en-US" dirty="0"/>
              <a:t>The Cloud</a:t>
            </a:r>
            <a:r>
              <a:rPr lang="en-US" baseline="0" dirty="0"/>
              <a:t> is just a rebranding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62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Kirk</a:t>
            </a:r>
            <a:r>
              <a:rPr lang="en-US" baseline="0" dirty="0"/>
              <a:t> Borne – George Mason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9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How-To:</a:t>
            </a:r>
            <a:r>
              <a:rPr lang="en-US" baseline="0" dirty="0"/>
              <a:t> </a:t>
            </a:r>
            <a:r>
              <a:rPr lang="en-US" dirty="0"/>
              <a:t>Workshops</a:t>
            </a:r>
            <a:r>
              <a:rPr lang="en-US" baseline="0" dirty="0"/>
              <a:t> are by and large unaffected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90B3C6-2E59-9E46-B671-384F9E302B09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1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9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D0E6-7BA8-1C4C-B47E-9DE2F9DD3776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7FE-7936-A745-83E7-3ED15683F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UHw22hBpA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HCJ8PtYCFc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24873" y="1316299"/>
            <a:ext cx="8197341" cy="53674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903" dirty="0">
                <a:latin typeface="Arial" charset="0"/>
                <a:cs typeface="Arial Unicode MS" charset="0"/>
              </a:rPr>
              <a:t>Bioinformatics: A perspective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903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Dr. Matthew L. Settles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endParaRPr lang="en-CA" sz="2177" dirty="0">
              <a:latin typeface="Arial" charset="0"/>
              <a:cs typeface="Arial Unicode MS" charset="0"/>
            </a:endParaRP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Genome Center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 marL="0" indent="0" algn="ctr" eaLnBrk="1"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sz="2177" dirty="0" err="1">
                <a:latin typeface="Arial" charset="0"/>
                <a:cs typeface="Arial Unicode MS" charset="0"/>
              </a:rPr>
              <a:t>settles@ucdavis.edu</a:t>
            </a:r>
            <a:endParaRPr lang="en-CA" sz="2177" dirty="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Oxford Nanopore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– Another 3</a:t>
            </a:r>
            <a:r>
              <a:rPr lang="en-US" baseline="30000" dirty="0"/>
              <a:t>rd</a:t>
            </a:r>
            <a:r>
              <a:rPr lang="en-US" dirty="0"/>
              <a:t> generation sequencer, founded in 2005 and currently in beta testing. The sequencer uses </a:t>
            </a:r>
            <a:r>
              <a:rPr lang="en-US" dirty="0" err="1"/>
              <a:t>nanopore</a:t>
            </a:r>
            <a:r>
              <a:rPr lang="en-US" dirty="0"/>
              <a:t> technology developed in the 90’s to sequence single molecules. Throughput is about 500Mb per </a:t>
            </a:r>
            <a:r>
              <a:rPr lang="en-US" dirty="0" err="1"/>
              <a:t>flowcell</a:t>
            </a:r>
            <a:r>
              <a:rPr lang="en-US" dirty="0"/>
              <a:t>, capable </a:t>
            </a:r>
            <a:r>
              <a:rPr lang="en-US" dirty="0" err="1"/>
              <a:t>ofnear</a:t>
            </a:r>
            <a:r>
              <a:rPr lang="en-US" dirty="0"/>
              <a:t> 200kb reads.</a:t>
            </a:r>
          </a:p>
        </p:txBody>
      </p:sp>
      <p:pic>
        <p:nvPicPr>
          <p:cNvPr id="5" name="Picture 4" descr="mini_ion_300_open-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70" y="4001294"/>
            <a:ext cx="3917211" cy="2592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289" y="6019555"/>
            <a:ext cx="4769781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FYI: 4</a:t>
            </a:r>
            <a:r>
              <a:rPr lang="en-US" sz="1814" baseline="30000" dirty="0"/>
              <a:t>th</a:t>
            </a:r>
            <a:r>
              <a:rPr lang="en-US" sz="1814" dirty="0"/>
              <a:t> generation sequencing is being described as In-situ 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6464" y="3912891"/>
            <a:ext cx="4738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 to play with but results are highly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00" y="3237747"/>
            <a:ext cx="3242200" cy="2781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4584" y="230188"/>
            <a:ext cx="554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SmidgION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nanopore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sensing for use with mobile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8400" y="5080000"/>
            <a:ext cx="29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Nanopore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Flexibility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94001" y="5088055"/>
            <a:ext cx="6253378" cy="1534234"/>
            <a:chOff x="2068512" y="3094037"/>
            <a:chExt cx="6893191" cy="1691208"/>
          </a:xfrm>
        </p:grpSpPr>
        <p:sp>
          <p:nvSpPr>
            <p:cNvPr id="5" name="Rectangle 4"/>
            <p:cNvSpPr/>
            <p:nvPr/>
          </p:nvSpPr>
          <p:spPr>
            <a:xfrm>
              <a:off x="7521205" y="3648242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6522" y="3648120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8512" y="4108606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6445" y="4106494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61762" y="4105524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5300" y="3651049"/>
              <a:ext cx="2286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>
                <a:solidFill>
                  <a:srgbClr val="008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68512" y="3649295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11878" y="3644945"/>
              <a:ext cx="3185200" cy="684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08018" y="4106494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6549" y="3749824"/>
              <a:ext cx="3958910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DNA Sequence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95922" y="4107039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62632" y="3648481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61402" y="4106494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5712" y="3647877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947" y="4106494"/>
              <a:ext cx="457200" cy="640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53185" y="3647877"/>
              <a:ext cx="457200" cy="640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97078" y="4106494"/>
              <a:ext cx="457200" cy="6400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98403" y="3647877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982555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40112" y="4254703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36215" y="4363691"/>
              <a:ext cx="209056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1 (50- 300bp)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64112" y="3192889"/>
              <a:ext cx="1784616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(50-300bp)</a:t>
              </a:r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4769602" y="3481616"/>
              <a:ext cx="22860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7059452" y="3481616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6976" y="3094037"/>
              <a:ext cx="130142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Read 2 primer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7527922" y="4254703"/>
              <a:ext cx="228600" cy="91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7062842" y="4254703"/>
              <a:ext cx="457200" cy="9144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19961" y="4314134"/>
              <a:ext cx="154174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9" dirty="0"/>
                <a:t>Barcode (8bp)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82064" y="4498706"/>
              <a:ext cx="1758648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9" dirty="0"/>
                <a:t>Barcode Read primer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 bwMode="auto">
          <a:xfrm>
            <a:off x="10190924" y="1934278"/>
            <a:ext cx="0" cy="2629301"/>
          </a:xfrm>
          <a:prstGeom prst="straightConnector1">
            <a:avLst/>
          </a:prstGeom>
          <a:solidFill>
            <a:srgbClr val="00B8FF"/>
          </a:solidFill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 rot="5400000">
            <a:off x="9465426" y="3178484"/>
            <a:ext cx="1982549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>
                <a:solidFill>
                  <a:srgbClr val="FF0000"/>
                </a:solidFill>
              </a:rPr>
              <a:t>Depth of Coverage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72552" y="1631692"/>
            <a:ext cx="483891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2" b="1" dirty="0"/>
              <a:t>1X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97999" y="4604164"/>
            <a:ext cx="854284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b="1" dirty="0"/>
              <a:t>100000X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 flipV="1">
            <a:off x="5065220" y="1934278"/>
            <a:ext cx="4874445" cy="2588218"/>
          </a:xfrm>
          <a:prstGeom prst="straightConnector1">
            <a:avLst/>
          </a:prstGeom>
          <a:solidFill>
            <a:srgbClr val="00B8FF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789448" y="2269633"/>
            <a:ext cx="130655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Whole Genome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75854" y="4604661"/>
            <a:ext cx="69127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1KB</a:t>
            </a:r>
            <a:endParaRPr lang="en-US" sz="1270" dirty="0"/>
          </a:p>
        </p:txBody>
      </p:sp>
      <p:sp>
        <p:nvSpPr>
          <p:cNvPr id="42" name="TextBox 41"/>
          <p:cNvSpPr txBox="1"/>
          <p:nvPr/>
        </p:nvSpPr>
        <p:spPr>
          <a:xfrm>
            <a:off x="7340291" y="2806855"/>
            <a:ext cx="221207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Reduction Techniques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50364" y="3290745"/>
            <a:ext cx="1865126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Capture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72509" y="3865171"/>
            <a:ext cx="2362106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33" dirty="0" err="1"/>
              <a:t>Fluidigm</a:t>
            </a:r>
            <a:r>
              <a:rPr lang="en-US" sz="1633" dirty="0"/>
              <a:t> Access Array</a:t>
            </a:r>
          </a:p>
          <a:p>
            <a:pPr algn="ctr"/>
            <a:r>
              <a:rPr lang="en-US" sz="1633" dirty="0"/>
              <a:t>Amplicons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94499" y="4358164"/>
            <a:ext cx="2015232" cy="315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52" dirty="0"/>
              <a:t>Few or Single Amplicons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1358" y="1677676"/>
            <a:ext cx="2412097" cy="3163302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14" b="1" dirty="0"/>
              <a:t>Genomic reduction allows for greater coverage and multiplexing of samples.</a:t>
            </a:r>
          </a:p>
          <a:p>
            <a:pPr algn="ctr"/>
            <a:endParaRPr lang="en-US" sz="1814" b="1" dirty="0"/>
          </a:p>
          <a:p>
            <a:pPr algn="ctr"/>
            <a:r>
              <a:rPr lang="en-US" sz="1814" b="1" dirty="0"/>
              <a:t>You can fine tune your depth of coverage needs and sample size </a:t>
            </a:r>
          </a:p>
          <a:p>
            <a:pPr algn="ctr"/>
            <a:r>
              <a:rPr lang="en-US" sz="1814" b="1" dirty="0"/>
              <a:t>with the reduction technique</a:t>
            </a:r>
            <a:endParaRPr lang="en-US" sz="1452" dirty="0"/>
          </a:p>
        </p:txBody>
      </p:sp>
      <p:sp>
        <p:nvSpPr>
          <p:cNvPr id="47" name="TextBox 46"/>
          <p:cNvSpPr txBox="1"/>
          <p:nvPr/>
        </p:nvSpPr>
        <p:spPr>
          <a:xfrm>
            <a:off x="8377199" y="3290746"/>
            <a:ext cx="103690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RADseq</a:t>
            </a:r>
            <a:endParaRPr lang="en-US" sz="1633" dirty="0"/>
          </a:p>
        </p:txBody>
      </p:sp>
      <p:sp>
        <p:nvSpPr>
          <p:cNvPr id="48" name="TextBox 47"/>
          <p:cNvSpPr txBox="1"/>
          <p:nvPr/>
        </p:nvSpPr>
        <p:spPr>
          <a:xfrm>
            <a:off x="8930218" y="5018928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Greater Multiplexing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2982" y="1493437"/>
            <a:ext cx="1589927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>
                <a:solidFill>
                  <a:srgbClr val="FF0000"/>
                </a:solidFill>
              </a:rPr>
              <a:t>Single Multiplexing</a:t>
            </a:r>
          </a:p>
        </p:txBody>
      </p:sp>
    </p:spTree>
    <p:extLst>
      <p:ext uri="{BB962C8B-B14F-4D97-AF65-F5344CB8AC3E}">
        <p14:creationId xmlns:p14="http://schemas.microsoft.com/office/powerpoint/2010/main" val="142566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50" y="353172"/>
            <a:ext cx="7887528" cy="1325563"/>
          </a:xfrm>
        </p:spPr>
        <p:txBody>
          <a:bodyPr>
            <a:normAutofit/>
          </a:bodyPr>
          <a:lstStyle/>
          <a:p>
            <a:r>
              <a:rPr lang="en-US" sz="4355" dirty="0"/>
              <a:t>Sequencing Libraries : MLA-</a:t>
            </a:r>
            <a:r>
              <a:rPr lang="en-US" sz="4355" dirty="0" err="1"/>
              <a:t>seq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49" y="1469848"/>
            <a:ext cx="2259597" cy="39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3" dirty="0"/>
              <a:t>DNA-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RNA-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Amplicons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CHiP-seq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MeDiP-seq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/>
              <a:t>RAD-</a:t>
            </a:r>
            <a:r>
              <a:rPr lang="en-US" sz="2903" dirty="0" err="1"/>
              <a:t>seq</a:t>
            </a:r>
            <a:endParaRPr lang="en-US" sz="2903" dirty="0"/>
          </a:p>
          <a:p>
            <a:pPr marL="0" indent="0">
              <a:buNone/>
            </a:pPr>
            <a:r>
              <a:rPr lang="en-US" sz="2903" dirty="0" err="1"/>
              <a:t>ddRAD-seq</a:t>
            </a:r>
            <a:endParaRPr lang="en-US" sz="2903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791422" y="1469847"/>
            <a:ext cx="2259597" cy="5190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DNase-seq</a:t>
            </a:r>
            <a:endParaRPr lang="en-US" sz="2903" dirty="0"/>
          </a:p>
          <a:p>
            <a:r>
              <a:rPr lang="en-US" sz="2903" dirty="0"/>
              <a:t>ATAC-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MNase-seq</a:t>
            </a:r>
            <a:endParaRPr lang="en-US" sz="2903" dirty="0"/>
          </a:p>
          <a:p>
            <a:r>
              <a:rPr lang="en-US" sz="2903" dirty="0"/>
              <a:t>FAIRE-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Ribose-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smRNA-seq</a:t>
            </a:r>
            <a:endParaRPr lang="en-US" sz="2903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62695" y="1469845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tagRNA-seq</a:t>
            </a:r>
            <a:endParaRPr lang="en-US" sz="2903" dirty="0"/>
          </a:p>
          <a:p>
            <a:r>
              <a:rPr lang="en-US" sz="2903" dirty="0"/>
              <a:t>PAT-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Structure-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MPE-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STARR-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Mod-</a:t>
            </a:r>
            <a:r>
              <a:rPr lang="en-US" sz="2903" dirty="0" err="1"/>
              <a:t>seq</a:t>
            </a:r>
            <a:endParaRPr lang="en-US" sz="290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AB59B-B9CB-A147-82E9-B3A275C7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49" y="5417915"/>
            <a:ext cx="8705929" cy="1116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78A65D-5BA5-9644-A7EE-6E215C16E2C5}"/>
              </a:ext>
            </a:extLst>
          </p:cNvPr>
          <p:cNvSpPr txBox="1">
            <a:spLocks/>
          </p:cNvSpPr>
          <p:nvPr/>
        </p:nvSpPr>
        <p:spPr bwMode="auto">
          <a:xfrm>
            <a:off x="8122292" y="1469844"/>
            <a:ext cx="2259597" cy="4733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BC8609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152E55"/>
              </a:buClr>
              <a:buSzPct val="100000"/>
              <a:buFont typeface="Wingdings" charset="2"/>
              <a:buChar char="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BC8609"/>
              </a:buClr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3" dirty="0" err="1"/>
              <a:t>EnD-seq</a:t>
            </a:r>
            <a:endParaRPr lang="en-US" sz="2903" dirty="0"/>
          </a:p>
          <a:p>
            <a:r>
              <a:rPr lang="en-US" sz="2903" dirty="0"/>
              <a:t>Pool-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G&amp;T-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/>
              <a:t>Tn-</a:t>
            </a:r>
            <a:r>
              <a:rPr lang="en-US" sz="2903" dirty="0" err="1"/>
              <a:t>Seq</a:t>
            </a:r>
            <a:endParaRPr lang="en-US" sz="2903" dirty="0"/>
          </a:p>
          <a:p>
            <a:r>
              <a:rPr lang="en-US" sz="2903" dirty="0" err="1"/>
              <a:t>BrAD-seq</a:t>
            </a:r>
            <a:endParaRPr lang="en-US" sz="2903" dirty="0"/>
          </a:p>
          <a:p>
            <a:r>
              <a:rPr lang="en-US" sz="2903" dirty="0"/>
              <a:t>SLAF-</a:t>
            </a:r>
            <a:r>
              <a:rPr lang="en-US" sz="2903" dirty="0" err="1"/>
              <a:t>seq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381238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068664" cy="1143480"/>
          </a:xfrm>
        </p:spPr>
        <p:txBody>
          <a:bodyPr/>
          <a:lstStyle/>
          <a:p>
            <a:r>
              <a:rPr lang="en-US" dirty="0" err="1"/>
              <a:t>omicsmaps.com</a:t>
            </a:r>
            <a:endParaRPr lang="en-US" dirty="0"/>
          </a:p>
        </p:txBody>
      </p:sp>
      <p:pic>
        <p:nvPicPr>
          <p:cNvPr id="4" name="Content Placeholder 3" descr="omics-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28" y="1839073"/>
            <a:ext cx="8072122" cy="4527478"/>
          </a:xfrm>
        </p:spPr>
      </p:pic>
    </p:spTree>
    <p:extLst>
      <p:ext uri="{BB962C8B-B14F-4D97-AF65-F5344CB8AC3E}">
        <p14:creationId xmlns:p14="http://schemas.microsoft.com/office/powerpoint/2010/main" val="85526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49" y="5566907"/>
            <a:ext cx="8195901" cy="1244291"/>
          </a:xfrm>
        </p:spPr>
        <p:txBody>
          <a:bodyPr>
            <a:normAutofit fontScale="92500" lnSpcReduction="10000"/>
          </a:bodyPr>
          <a:lstStyle/>
          <a:p>
            <a:r>
              <a:rPr lang="en-US" sz="2177" dirty="0"/>
              <a:t>Includes: labor, administration, management, utilities, reagents, consumables, instruments (amortized over 3 years), informatics related to sequence productions, submission, indirect costs.</a:t>
            </a:r>
          </a:p>
          <a:p>
            <a:r>
              <a:rPr lang="en-US" sz="2177" dirty="0"/>
              <a:t>http://</a:t>
            </a:r>
            <a:r>
              <a:rPr lang="en-US" sz="2177" dirty="0" err="1"/>
              <a:t>www.genome.gov</a:t>
            </a:r>
            <a:r>
              <a:rPr lang="en-US" sz="2177" dirty="0"/>
              <a:t>/</a:t>
            </a:r>
            <a:r>
              <a:rPr lang="en-US" sz="2177" dirty="0" err="1"/>
              <a:t>sequencingcosts</a:t>
            </a:r>
            <a:r>
              <a:rPr lang="en-US" sz="2177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5200" y="1908200"/>
            <a:ext cx="13825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$0.012/Mb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5454" y="1908201"/>
            <a:ext cx="1520800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33" dirty="0"/>
              <a:t>$1,121 per Human sized (30x) genome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15454" y="668804"/>
            <a:ext cx="290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240148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Growth in Public Sequence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718" y="4550386"/>
            <a:ext cx="8195901" cy="933219"/>
          </a:xfrm>
        </p:spPr>
        <p:txBody>
          <a:bodyPr/>
          <a:lstStyle/>
          <a:p>
            <a:r>
              <a:rPr lang="en-US" sz="2177" dirty="0"/>
              <a:t>http://www.ncbi.nlm.nih.gov/genbank/statistics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2803" y="2024924"/>
            <a:ext cx="1866436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0" dirty="0"/>
              <a:t>WGS &gt; 1 trillion </a:t>
            </a:r>
            <a:r>
              <a:rPr lang="en-US" sz="1270" dirty="0" err="1"/>
              <a:t>bp</a:t>
            </a:r>
            <a:endParaRPr lang="en-US" sz="12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33" y="1347982"/>
            <a:ext cx="6305532" cy="315276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0E5055C-47B1-5241-8C66-0A7D7EEF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3545"/>
            <a:ext cx="4153921" cy="33231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D39E1-1F94-B04C-8C10-44847587BC89}"/>
              </a:ext>
            </a:extLst>
          </p:cNvPr>
          <p:cNvSpPr/>
          <p:nvPr/>
        </p:nvSpPr>
        <p:spPr>
          <a:xfrm>
            <a:off x="1580350" y="3341892"/>
            <a:ext cx="1680268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&gt; 1 quadrillion </a:t>
            </a:r>
            <a:r>
              <a:rPr lang="en-US" sz="1633" dirty="0" err="1"/>
              <a:t>bp</a:t>
            </a:r>
            <a:endParaRPr lang="en-US" sz="163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34555-6BC8-9547-93B6-2CA065C3E838}"/>
              </a:ext>
            </a:extLst>
          </p:cNvPr>
          <p:cNvSpPr/>
          <p:nvPr/>
        </p:nvSpPr>
        <p:spPr>
          <a:xfrm>
            <a:off x="1132684" y="5996682"/>
            <a:ext cx="3683701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http://</a:t>
            </a:r>
            <a:r>
              <a:rPr lang="en-US" sz="1633" dirty="0" err="1"/>
              <a:t>www.ncbi.nlm.nih.gov</a:t>
            </a:r>
            <a:r>
              <a:rPr lang="en-US" sz="1633" dirty="0"/>
              <a:t>/Traces/</a:t>
            </a:r>
            <a:r>
              <a:rPr lang="en-US" sz="1633" dirty="0" err="1"/>
              <a:t>sra</a:t>
            </a:r>
            <a:r>
              <a:rPr lang="en-US" sz="1633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3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real cost of sequencing</a:t>
            </a:r>
          </a:p>
        </p:txBody>
      </p:sp>
      <p:pic>
        <p:nvPicPr>
          <p:cNvPr id="4" name="Content Placeholder 3" descr="gb-2011-12-8-125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1" y="1631691"/>
            <a:ext cx="7143148" cy="4285890"/>
          </a:xfrm>
        </p:spPr>
      </p:pic>
      <p:sp>
        <p:nvSpPr>
          <p:cNvPr id="5" name="TextBox 4"/>
          <p:cNvSpPr txBox="1"/>
          <p:nvPr/>
        </p:nvSpPr>
        <p:spPr>
          <a:xfrm>
            <a:off x="2086619" y="6470599"/>
            <a:ext cx="74657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 err="1"/>
              <a:t>Sboner</a:t>
            </a:r>
            <a:r>
              <a:rPr lang="en-US" sz="1633" dirty="0"/>
              <a:t> et al. Genome Biology 2011 12:125   doi:10.1186/gb-2011-12-8-125</a:t>
            </a:r>
          </a:p>
        </p:txBody>
      </p:sp>
    </p:spTree>
    <p:extLst>
      <p:ext uri="{BB962C8B-B14F-4D97-AF65-F5344CB8AC3E}">
        <p14:creationId xmlns:p14="http://schemas.microsoft.com/office/powerpoint/2010/main" val="185243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The data deluge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Plucking the biology from the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52" y="1908200"/>
            <a:ext cx="6855120" cy="38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Reality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1"/>
          </p:nvPr>
        </p:nvSpPr>
        <p:spPr>
          <a:xfrm>
            <a:off x="2177349" y="5986709"/>
            <a:ext cx="81959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Its much more difficult than we may first think</a:t>
            </a:r>
          </a:p>
        </p:txBody>
      </p:sp>
      <p:pic>
        <p:nvPicPr>
          <p:cNvPr id="4" name="Picture 3" descr="AssemblyisH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15" y="1562564"/>
            <a:ext cx="6391649" cy="43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022182" y="3290746"/>
            <a:ext cx="2737439" cy="273743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4989964" y="1769946"/>
            <a:ext cx="2737439" cy="2737439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957746" y="3318397"/>
            <a:ext cx="2737439" cy="2737439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633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21265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Bioinformatics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7346" y="2769765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509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Computer</a:t>
            </a:r>
          </a:p>
          <a:p>
            <a:pPr algn="ctr"/>
            <a:r>
              <a:rPr lang="en-US" sz="2540" dirty="0"/>
              <a:t>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1310" y="4410925"/>
            <a:ext cx="2281199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/>
              <a:t>Math</a:t>
            </a:r>
          </a:p>
          <a:p>
            <a:pPr algn="ctr"/>
            <a:r>
              <a:rPr lang="en-US" sz="2540" dirty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5747" y="5295436"/>
            <a:ext cx="2281199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Biostatistics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328" y="1248965"/>
            <a:ext cx="3456363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40" dirty="0">
                <a:solidFill>
                  <a:srgbClr val="008000"/>
                </a:solidFill>
              </a:rPr>
              <a:t>Computational Biology</a:t>
            </a:r>
          </a:p>
        </p:txBody>
      </p:sp>
      <p:pic>
        <p:nvPicPr>
          <p:cNvPr id="19" name="Picture 1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7" y="1940062"/>
            <a:ext cx="1901000" cy="1627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6619" y="6193018"/>
            <a:ext cx="8018762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dirty="0"/>
              <a:t>‘The data scientist role has been described as “part analyst, part artist.”’</a:t>
            </a:r>
          </a:p>
          <a:p>
            <a:r>
              <a:rPr lang="en-US" sz="1633" dirty="0" err="1"/>
              <a:t>Anjul</a:t>
            </a:r>
            <a:r>
              <a:rPr lang="en-US" sz="1633" dirty="0"/>
              <a:t> </a:t>
            </a:r>
            <a:r>
              <a:rPr lang="en-US" sz="1633" dirty="0" err="1"/>
              <a:t>Bhambhri</a:t>
            </a:r>
            <a:r>
              <a:rPr lang="en-US" sz="1633" dirty="0"/>
              <a:t>, vice president of big data products at IBM</a:t>
            </a:r>
          </a:p>
        </p:txBody>
      </p:sp>
      <p:pic>
        <p:nvPicPr>
          <p:cNvPr id="18" name="Picture 1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99" y="2080888"/>
            <a:ext cx="2051797" cy="134811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815701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Bioinformatics is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520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Advances in DNA Sequencing</a:t>
            </a:r>
          </a:p>
          <a:p>
            <a:pPr marL="414772" indent="-414772"/>
            <a:r>
              <a:rPr lang="en-US" sz="2903" dirty="0"/>
              <a:t>The World we are presented with</a:t>
            </a:r>
          </a:p>
          <a:p>
            <a:pPr marL="414772" indent="-414772"/>
            <a:r>
              <a:rPr lang="en-US" sz="2903" dirty="0"/>
              <a:t>Bioinformatics as Data Science</a:t>
            </a:r>
          </a:p>
          <a:p>
            <a:pPr marL="414772" indent="-414772"/>
            <a:r>
              <a:rPr lang="en-US" sz="2903" dirty="0"/>
              <a:t>Training</a:t>
            </a:r>
          </a:p>
          <a:p>
            <a:pPr marL="414772" indent="-414772"/>
            <a:r>
              <a:rPr lang="en-US" sz="2903" dirty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val="19037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256" y="273630"/>
            <a:ext cx="7743693" cy="1143480"/>
          </a:xfrm>
        </p:spPr>
        <p:txBody>
          <a:bodyPr>
            <a:normAutofit/>
          </a:bodyPr>
          <a:lstStyle/>
          <a:p>
            <a:r>
              <a:rPr lang="en-US" sz="4355" dirty="0"/>
              <a:t>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2255" y="2250103"/>
            <a:ext cx="7673126" cy="2624484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is the process of formulating a quantitative question that can be answered with data, collecting and cleaning the data, analyzing the data, and communicating the answer to the question to a relevant audience.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747" y="6123890"/>
            <a:ext cx="8236225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/>
              <a:t>Five Fundamental Concepts of Data Science</a:t>
            </a:r>
          </a:p>
          <a:p>
            <a:r>
              <a:rPr lang="en-US" sz="1633" b="1" dirty="0" err="1"/>
              <a:t>statisticsviews.com</a:t>
            </a:r>
            <a:r>
              <a:rPr lang="en-US" sz="1633" b="1" dirty="0"/>
              <a:t> November 11, 2013 by Kirk Borne</a:t>
            </a:r>
          </a:p>
        </p:txBody>
      </p:sp>
    </p:spTree>
    <p:extLst>
      <p:ext uri="{BB962C8B-B14F-4D97-AF65-F5344CB8AC3E}">
        <p14:creationId xmlns:p14="http://schemas.microsoft.com/office/powerpoint/2010/main" val="101361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01" y="273630"/>
            <a:ext cx="7881949" cy="1143480"/>
          </a:xfrm>
        </p:spPr>
        <p:txBody>
          <a:bodyPr>
            <a:normAutofit/>
          </a:bodyPr>
          <a:lstStyle/>
          <a:p>
            <a:r>
              <a:rPr lang="en-US" sz="4355" dirty="0"/>
              <a:t>7 Stages to Data Science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4001" y="2088735"/>
            <a:ext cx="6083199" cy="455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  <a:p>
            <a:pPr marL="466618" indent="-466618">
              <a:buFont typeface="+mj-lt"/>
              <a:buAutoNum type="arabicPeriod"/>
            </a:pPr>
            <a:endParaRPr lang="en-US" sz="2903" dirty="0"/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</p:spTree>
    <p:extLst>
      <p:ext uri="{BB962C8B-B14F-4D97-AF65-F5344CB8AC3E}">
        <p14:creationId xmlns:p14="http://schemas.microsoft.com/office/powerpoint/2010/main" val="90482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77892" y="1977327"/>
            <a:ext cx="5286447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/>
            </a:pPr>
            <a:r>
              <a:rPr lang="en-US" sz="2903" dirty="0">
                <a:solidFill>
                  <a:srgbClr val="0000FF"/>
                </a:solidFill>
              </a:rPr>
              <a:t>Define the question of interest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7019" y="2806855"/>
            <a:ext cx="5530181" cy="361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Begin with the end in mind!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is the question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how are we to know we are successful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what are our expectations</a:t>
            </a:r>
          </a:p>
          <a:p>
            <a:endParaRPr lang="en-US" sz="2177" dirty="0">
              <a:solidFill>
                <a:srgbClr val="000000"/>
              </a:solidFill>
            </a:endParaRPr>
          </a:p>
          <a:p>
            <a:r>
              <a:rPr lang="en-US" sz="2177" b="1" dirty="0">
                <a:solidFill>
                  <a:srgbClr val="000000"/>
                </a:solidFill>
              </a:rPr>
              <a:t>	dictates 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data that should be collected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the features being analyzed</a:t>
            </a:r>
          </a:p>
          <a:p>
            <a:r>
              <a:rPr lang="en-US" sz="2177" dirty="0">
                <a:solidFill>
                  <a:srgbClr val="000000"/>
                </a:solidFill>
              </a:rPr>
              <a:t>	which algorithms should be use</a:t>
            </a:r>
            <a:r>
              <a:rPr lang="en-US" sz="1633" dirty="0"/>
              <a:t>		</a:t>
            </a:r>
          </a:p>
          <a:p>
            <a:r>
              <a:rPr lang="en-US" sz="1633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096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765" y="273630"/>
            <a:ext cx="7467184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3" name="Rectangle 2"/>
          <p:cNvSpPr/>
          <p:nvPr/>
        </p:nvSpPr>
        <p:spPr>
          <a:xfrm>
            <a:off x="2708765" y="1908201"/>
            <a:ext cx="4571040" cy="14325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 startAt="2"/>
            </a:pPr>
            <a:r>
              <a:rPr lang="en-US" sz="2903" dirty="0">
                <a:solidFill>
                  <a:srgbClr val="008000"/>
                </a:solidFill>
              </a:rPr>
              <a:t>Explore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8764" y="3498127"/>
            <a:ext cx="4700654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Know your data!</a:t>
            </a:r>
          </a:p>
          <a:p>
            <a:pPr marL="368686" indent="-368686"/>
            <a:r>
              <a:rPr lang="en-US" sz="2177" dirty="0"/>
              <a:t>	know what the source was</a:t>
            </a:r>
          </a:p>
          <a:p>
            <a:pPr marL="368686" indent="-368686"/>
            <a:r>
              <a:rPr lang="en-US" sz="2177" dirty="0"/>
              <a:t>	technical processing in producing data (bias, artifacts, etc.)</a:t>
            </a:r>
          </a:p>
          <a:p>
            <a:pPr marL="368686" indent="-368686"/>
            <a:r>
              <a:rPr lang="en-US" sz="2177" dirty="0"/>
              <a:t>	“Data Profiling”</a:t>
            </a:r>
          </a:p>
          <a:p>
            <a:r>
              <a:rPr lang="en-US" sz="2177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764" y="5433690"/>
            <a:ext cx="7949635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Data are never perfect but love your data anyway!</a:t>
            </a:r>
          </a:p>
          <a:p>
            <a:pPr marL="368686" indent="-368686"/>
            <a:r>
              <a:rPr lang="en-US" sz="2177" dirty="0"/>
              <a:t>	the collection of massive data sets often leads to unusual , surprising, unexpected and even outrageous. </a:t>
            </a:r>
          </a:p>
        </p:txBody>
      </p:sp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741" y="2322964"/>
            <a:ext cx="2396412" cy="1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endParaRPr lang="en-US" sz="4355" dirty="0"/>
          </a:p>
        </p:txBody>
      </p:sp>
      <p:sp>
        <p:nvSpPr>
          <p:cNvPr id="7" name="Rectangle 6"/>
          <p:cNvSpPr/>
          <p:nvPr/>
        </p:nvSpPr>
        <p:spPr>
          <a:xfrm>
            <a:off x="2847019" y="2046455"/>
            <a:ext cx="3729162" cy="539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618" indent="-466618">
              <a:buFont typeface="+mj-lt"/>
              <a:buAutoNum type="arabicPeriod" startAt="5"/>
            </a:pPr>
            <a:r>
              <a:rPr lang="en-US" sz="2903" dirty="0">
                <a:solidFill>
                  <a:srgbClr val="FF0000"/>
                </a:solidFill>
              </a:rPr>
              <a:t>Fit statistical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019" y="2684560"/>
            <a:ext cx="7327489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Over fitting is a sin against data science!</a:t>
            </a:r>
          </a:p>
          <a:p>
            <a:r>
              <a:rPr lang="en-US" sz="2177" b="1" dirty="0"/>
              <a:t>	</a:t>
            </a:r>
            <a:r>
              <a:rPr lang="en-US" sz="2177" dirty="0"/>
              <a:t>Model’s should not be over-complicated</a:t>
            </a:r>
            <a:endParaRPr lang="en-US" sz="2177" b="1" dirty="0"/>
          </a:p>
        </p:txBody>
      </p:sp>
      <p:sp>
        <p:nvSpPr>
          <p:cNvPr id="9" name="Rectangle 8"/>
          <p:cNvSpPr/>
          <p:nvPr/>
        </p:nvSpPr>
        <p:spPr>
          <a:xfrm>
            <a:off x="2224874" y="3567254"/>
            <a:ext cx="4908035" cy="310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232" indent="-259232">
              <a:buFont typeface="Arial"/>
              <a:buChar char="•"/>
            </a:pPr>
            <a:r>
              <a:rPr lang="en-US" sz="2177" dirty="0"/>
              <a:t>If the data scientist has done their job correctly the statistical models don't need to be incredibly complicated to identify important relationships</a:t>
            </a:r>
          </a:p>
          <a:p>
            <a:pPr marL="259232" indent="-259232">
              <a:buFont typeface="Arial"/>
              <a:buChar char="•"/>
            </a:pPr>
            <a:r>
              <a:rPr lang="en-US" sz="2177" dirty="0"/>
              <a:t>In fact, if a complicated statistical model seems necessary, it often means that you don't have the right data to answer the question you really want to answer.</a:t>
            </a:r>
          </a:p>
        </p:txBody>
      </p:sp>
      <p:pic>
        <p:nvPicPr>
          <p:cNvPr id="10" name="Picture 9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27" y="3705509"/>
            <a:ext cx="3594617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511" y="273630"/>
            <a:ext cx="7605439" cy="1143480"/>
          </a:xfrm>
        </p:spPr>
        <p:txBody>
          <a:bodyPr>
            <a:normAutofit/>
          </a:bodyPr>
          <a:lstStyle/>
          <a:p>
            <a:endParaRPr lang="en-US" sz="4355"/>
          </a:p>
        </p:txBody>
      </p:sp>
      <p:sp>
        <p:nvSpPr>
          <p:cNvPr id="5" name="Rectangle 4"/>
          <p:cNvSpPr/>
          <p:nvPr/>
        </p:nvSpPr>
        <p:spPr>
          <a:xfrm>
            <a:off x="2570510" y="1839074"/>
            <a:ext cx="6843598" cy="9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 startAt="6"/>
            </a:pPr>
            <a:r>
              <a:rPr lang="en-US" sz="2903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29000"/>
            <a:ext cx="5875817" cy="243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>
                <a:solidFill>
                  <a:srgbClr val="000090"/>
                </a:solidFill>
              </a:rPr>
              <a:t>Remember that this is ‘science’!</a:t>
            </a:r>
          </a:p>
          <a:p>
            <a:pPr marL="414772" indent="-414772"/>
            <a:r>
              <a:rPr lang="en-US" sz="2177" dirty="0"/>
              <a:t>	We are experimenting with data selections, processing, algorithms, ensembles of algorithms, measurements, models. At some point these </a:t>
            </a:r>
            <a:r>
              <a:rPr lang="en-US" sz="2177" b="1" i="1" dirty="0"/>
              <a:t>must all be tested for validity and applicability</a:t>
            </a:r>
            <a:r>
              <a:rPr lang="en-US" sz="2177" dirty="0"/>
              <a:t> to the problem you are trying to solve.</a:t>
            </a:r>
          </a:p>
        </p:txBody>
      </p:sp>
      <p:pic>
        <p:nvPicPr>
          <p:cNvPr id="7" name="Picture 6" descr="w14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5" b="-3157"/>
          <a:stretch/>
        </p:blipFill>
        <p:spPr>
          <a:xfrm rot="5400000">
            <a:off x="7453363" y="3196435"/>
            <a:ext cx="4128874" cy="20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318297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3266" b="1" dirty="0"/>
              <a:t>Data science done well looks easy – and that</a:t>
            </a:r>
            <a:r>
              <a:rPr lang="fr-FR" sz="3266" b="1" dirty="0"/>
              <a:t>’</a:t>
            </a:r>
            <a:r>
              <a:rPr lang="en-US" sz="3266" b="1" dirty="0"/>
              <a:t>s a big problem for data scientists</a:t>
            </a:r>
          </a:p>
          <a:p>
            <a:endParaRPr lang="en-US" sz="3266" b="1" dirty="0"/>
          </a:p>
          <a:p>
            <a:pPr algn="ctr"/>
            <a:r>
              <a:rPr lang="en-US" sz="3266" b="1" dirty="0" err="1"/>
              <a:t>simplystatistics.org</a:t>
            </a:r>
            <a:r>
              <a:rPr lang="en-US" sz="3266" b="1" dirty="0"/>
              <a:t> </a:t>
            </a:r>
          </a:p>
          <a:p>
            <a:pPr algn="ctr"/>
            <a:r>
              <a:rPr lang="en-US" sz="3266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143034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9" y="273630"/>
            <a:ext cx="7812821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Training: Data Science Bias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819895"/>
            <a:ext cx="7673126" cy="145185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dirty="0"/>
              <a:t>Data Science (data analysis, bioinformatics) is most often taught through an apprentice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0510" y="3498128"/>
            <a:ext cx="7534871" cy="27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/>
              <a:t>Different disciplines/regions develop their own subcultures, and decisions are based on cultural conventions rather than empirical evidence.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Programming languages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Statistical models (Bayes vs. Frequentist)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Multiple testing correction</a:t>
            </a:r>
          </a:p>
          <a:p>
            <a:pPr marL="311079" indent="-311079">
              <a:buFont typeface="Arial"/>
              <a:buChar char="•"/>
            </a:pPr>
            <a:r>
              <a:rPr lang="en-US" sz="2177" dirty="0"/>
              <a:t>Application choice, etc.</a:t>
            </a:r>
          </a:p>
          <a:p>
            <a:r>
              <a:rPr lang="en-US" sz="2177" dirty="0"/>
              <a:t>These (and others) decisions matter </a:t>
            </a:r>
            <a:r>
              <a:rPr lang="en-US" sz="2177" b="1" dirty="0"/>
              <a:t>a lot</a:t>
            </a:r>
            <a:r>
              <a:rPr lang="en-US" sz="2177" dirty="0"/>
              <a:t> in data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0510" y="6124963"/>
            <a:ext cx="7534871" cy="427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i="1" dirty="0"/>
              <a:t>"I saw it in a widely-cited paper in journal XX from my field" </a:t>
            </a:r>
          </a:p>
        </p:txBody>
      </p:sp>
    </p:spTree>
    <p:extLst>
      <p:ext uri="{BB962C8B-B14F-4D97-AF65-F5344CB8AC3E}">
        <p14:creationId xmlns:p14="http://schemas.microsoft.com/office/powerpoint/2010/main" val="90919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3992" dirty="0"/>
              <a:t>The Data Science in  Bioinformatics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382" y="1819895"/>
            <a:ext cx="7673126" cy="1608180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40" dirty="0"/>
              <a:t>Bioinformatics is not something you are taught, </a:t>
            </a:r>
            <a:r>
              <a:rPr lang="en-US" sz="2540" b="1" i="1" dirty="0"/>
              <a:t>it’s a way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754" y="6194090"/>
            <a:ext cx="3528246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Mick Watson – </a:t>
            </a:r>
            <a:r>
              <a:rPr lang="en-US" sz="1633" dirty="0" err="1"/>
              <a:t>Rosland</a:t>
            </a:r>
            <a:r>
              <a:rPr lang="en-US" sz="1633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1382" y="4051145"/>
            <a:ext cx="7673126" cy="2102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77" i="1" dirty="0"/>
              <a:t>“The best bioinformaticians I know are </a:t>
            </a:r>
            <a:r>
              <a:rPr lang="en-US" sz="2177" b="1" i="1" dirty="0"/>
              <a:t>problem solvers</a:t>
            </a:r>
            <a:r>
              <a:rPr lang="en-US" sz="2177" i="1" dirty="0"/>
              <a:t> – they start the day not knowing something, and they enjoy finding out (themselves) how to do it. It’s a great skill to have, but for most, it’s not even a skill – it’s a passion, it’s a way of life, it’s a thrill. It’s what these people would do at the weekend (if their families let them).”</a:t>
            </a:r>
          </a:p>
        </p:txBody>
      </p:sp>
    </p:spTree>
    <p:extLst>
      <p:ext uri="{BB962C8B-B14F-4D97-AF65-F5344CB8AC3E}">
        <p14:creationId xmlns:p14="http://schemas.microsoft.com/office/powerpoint/2010/main" val="147255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/>
              <a:t>Training - Models</a:t>
            </a:r>
            <a:endParaRPr lang="en-US" sz="4355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Workshops</a:t>
            </a:r>
          </a:p>
          <a:p>
            <a:pPr marL="933237" lvl="1"/>
            <a:r>
              <a:rPr lang="en-US" sz="2540" dirty="0"/>
              <a:t>Often enrolled too late</a:t>
            </a:r>
          </a:p>
          <a:p>
            <a:pPr marL="414772" indent="-414772"/>
            <a:r>
              <a:rPr lang="en-US" sz="2903" dirty="0"/>
              <a:t>Collaborations</a:t>
            </a:r>
          </a:p>
          <a:p>
            <a:pPr marL="933237" lvl="1"/>
            <a:r>
              <a:rPr lang="en-US" sz="2540" dirty="0"/>
              <a:t>More experience persons</a:t>
            </a:r>
          </a:p>
          <a:p>
            <a:pPr marL="414772" indent="-414772"/>
            <a:r>
              <a:rPr lang="en-US" sz="2903" dirty="0"/>
              <a:t>Apprenticeships</a:t>
            </a:r>
          </a:p>
          <a:p>
            <a:pPr marL="933237" lvl="1"/>
            <a:r>
              <a:rPr lang="en-US" sz="2540" dirty="0"/>
              <a:t>Previous lab personnel to young personnel</a:t>
            </a:r>
          </a:p>
          <a:p>
            <a:pPr marL="414772" indent="-414772"/>
            <a:r>
              <a:rPr lang="en-US" sz="2903" dirty="0"/>
              <a:t>Formal Education</a:t>
            </a:r>
          </a:p>
          <a:p>
            <a:pPr marL="933237" lvl="1"/>
            <a:r>
              <a:rPr lang="en-US" sz="2540" dirty="0"/>
              <a:t>Most programs are </a:t>
            </a:r>
            <a:r>
              <a:rPr lang="en-US" sz="2540"/>
              <a:t>graduate level</a:t>
            </a:r>
          </a:p>
          <a:p>
            <a:pPr marL="933237" lvl="1"/>
            <a:r>
              <a:rPr lang="en-US" sz="2540"/>
              <a:t>Few </a:t>
            </a:r>
            <a:r>
              <a:rPr lang="en-US" sz="2540" dirty="0"/>
              <a:t>Undergraduate</a:t>
            </a:r>
          </a:p>
        </p:txBody>
      </p:sp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10" y="1908201"/>
            <a:ext cx="3950335" cy="11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4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Bioinformatics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72" indent="-414772"/>
            <a:r>
              <a:rPr lang="en-US" sz="2903" dirty="0"/>
              <a:t>Know and Understand the experiment</a:t>
            </a:r>
          </a:p>
          <a:p>
            <a:pPr marL="933237" lvl="1"/>
            <a:r>
              <a:rPr lang="en-US" sz="2540" dirty="0"/>
              <a:t>“The Question of Interest”</a:t>
            </a:r>
          </a:p>
          <a:p>
            <a:pPr marL="414772"/>
            <a:r>
              <a:rPr lang="en-US" sz="2903" dirty="0"/>
              <a:t>Build a set of assumptions/expectations</a:t>
            </a:r>
          </a:p>
          <a:p>
            <a:pPr marL="933237" lvl="1"/>
            <a:r>
              <a:rPr lang="en-US" sz="2540" dirty="0"/>
              <a:t>Mix of technical and biological</a:t>
            </a:r>
          </a:p>
          <a:p>
            <a:pPr marL="933237" lvl="1"/>
            <a:r>
              <a:rPr lang="en-US" sz="2540" dirty="0"/>
              <a:t>Spend your time testing your assumptions/expectations</a:t>
            </a:r>
          </a:p>
          <a:p>
            <a:pPr marL="933237" lvl="1"/>
            <a:r>
              <a:rPr lang="en-US" sz="2540" dirty="0"/>
              <a:t>Don’t spend your time finding the “best” software</a:t>
            </a:r>
          </a:p>
          <a:p>
            <a:pPr marL="414772"/>
            <a:r>
              <a:rPr lang="en-US" sz="2903" dirty="0"/>
              <a:t>Don’t under-estimate the time Bioinformatics may take</a:t>
            </a:r>
          </a:p>
          <a:p>
            <a:pPr marL="414772"/>
            <a:r>
              <a:rPr lang="en-US" sz="2903" dirty="0"/>
              <a:t>Be prepared to accept ‘failed’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18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384" y="273630"/>
            <a:ext cx="7674566" cy="1143480"/>
          </a:xfrm>
        </p:spPr>
        <p:txBody>
          <a:bodyPr>
            <a:normAutofit/>
          </a:bodyPr>
          <a:lstStyle/>
          <a:p>
            <a:r>
              <a:rPr lang="en-US" sz="4355" dirty="0"/>
              <a:t>Bottom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1382" y="1459068"/>
            <a:ext cx="7673126" cy="4969741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540" b="1" dirty="0"/>
              <a:t>The Bottom Line:</a:t>
            </a:r>
          </a:p>
          <a:p>
            <a:r>
              <a:rPr lang="en-US" sz="2540" dirty="0"/>
              <a:t>Spend the time (and money) planning and producing </a:t>
            </a:r>
            <a:r>
              <a:rPr lang="en-US" sz="2540" b="1" dirty="0"/>
              <a:t>good quality, accurate and sufficient data</a:t>
            </a:r>
            <a:r>
              <a:rPr lang="en-US" sz="2540" dirty="0"/>
              <a:t> for your experiment.</a:t>
            </a:r>
          </a:p>
          <a:p>
            <a:endParaRPr lang="en-US" sz="2540" dirty="0"/>
          </a:p>
          <a:p>
            <a:r>
              <a:rPr lang="en-US" sz="2540" dirty="0"/>
              <a:t>Get to know to your data, develop and test expectations</a:t>
            </a:r>
          </a:p>
          <a:p>
            <a:endParaRPr lang="en-US" sz="2540" dirty="0"/>
          </a:p>
          <a:p>
            <a:r>
              <a:rPr lang="en-US" sz="2540" dirty="0"/>
              <a:t>Result, you’ll </a:t>
            </a:r>
            <a:r>
              <a:rPr lang="en-US" sz="2540" b="1" dirty="0">
                <a:solidFill>
                  <a:srgbClr val="000000"/>
                </a:solidFill>
              </a:rPr>
              <a:t>spend much less time </a:t>
            </a:r>
            <a:r>
              <a:rPr lang="en-US" sz="2540" dirty="0"/>
              <a:t>(and less money) extracting biological significance and results during analysis.</a:t>
            </a:r>
            <a:endParaRPr lang="en-US" sz="2540" kern="3000" dirty="0"/>
          </a:p>
        </p:txBody>
      </p:sp>
    </p:spTree>
    <p:extLst>
      <p:ext uri="{BB962C8B-B14F-4D97-AF65-F5344CB8AC3E}">
        <p14:creationId xmlns:p14="http://schemas.microsoft.com/office/powerpoint/2010/main" val="42653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5" y="273630"/>
            <a:ext cx="7951075" cy="1143480"/>
          </a:xfrm>
        </p:spPr>
        <p:txBody>
          <a:bodyPr>
            <a:normAutofit/>
          </a:bodyPr>
          <a:lstStyle/>
          <a:p>
            <a:r>
              <a:rPr lang="en-US" sz="4355" dirty="0"/>
              <a:t>Substrate</a:t>
            </a: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3014236"/>
            <a:ext cx="2580751" cy="1258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9891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Cluster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19" y="2530345"/>
            <a:ext cx="4101551" cy="1624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873" y="1839074"/>
            <a:ext cx="2073818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Cloud</a:t>
            </a:r>
          </a:p>
          <a:p>
            <a:r>
              <a:rPr lang="en-US" sz="2903" dirty="0">
                <a:solidFill>
                  <a:srgbClr val="FF0000"/>
                </a:solidFill>
              </a:rPr>
              <a:t>Computing</a:t>
            </a:r>
          </a:p>
        </p:txBody>
      </p:sp>
      <p:pic>
        <p:nvPicPr>
          <p:cNvPr id="7" name="Picture 6" descr="4400143436_50bcd384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874" y="5013894"/>
            <a:ext cx="2706045" cy="1818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4873" y="4396782"/>
            <a:ext cx="2073818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BAS</a:t>
            </a:r>
            <a:r>
              <a:rPr lang="en-US" sz="2903" baseline="30000" dirty="0">
                <a:solidFill>
                  <a:srgbClr val="FF0000"/>
                </a:solidFill>
              </a:rPr>
              <a:t>TM</a:t>
            </a:r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5" y="5088054"/>
            <a:ext cx="1935563" cy="1271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8145" y="4396782"/>
            <a:ext cx="317985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Laptop &amp; Desktop</a:t>
            </a:r>
            <a:endParaRPr lang="en-US" sz="2903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1309" y="3982018"/>
            <a:ext cx="2626836" cy="92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43" b="1" dirty="0"/>
              <a:t>LINUX</a:t>
            </a:r>
          </a:p>
        </p:txBody>
      </p:sp>
      <p:pic>
        <p:nvPicPr>
          <p:cNvPr id="12" name="Picture 1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51" y="1562564"/>
            <a:ext cx="2360712" cy="15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128" y="273630"/>
            <a:ext cx="7812822" cy="1143480"/>
          </a:xfrm>
        </p:spPr>
        <p:txBody>
          <a:bodyPr>
            <a:normAutofit/>
          </a:bodyPr>
          <a:lstStyle/>
          <a:p>
            <a:r>
              <a:rPr lang="en-US" sz="4355" dirty="0"/>
              <a:t>Environment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8764" y="1769946"/>
            <a:ext cx="7120108" cy="411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b="1" dirty="0"/>
              <a:t>“Command Line” and “Programming Languages”</a:t>
            </a:r>
          </a:p>
          <a:p>
            <a:endParaRPr lang="en-US" sz="2177" b="1" dirty="0"/>
          </a:p>
          <a:p>
            <a:r>
              <a:rPr lang="en-US" sz="2177" b="1" dirty="0"/>
              <a:t>	</a:t>
            </a:r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endParaRPr lang="en-US" sz="2177" b="1" dirty="0"/>
          </a:p>
          <a:p>
            <a:r>
              <a:rPr lang="en-US" sz="2177" b="1" dirty="0"/>
              <a:t>VS </a:t>
            </a:r>
          </a:p>
          <a:p>
            <a:endParaRPr lang="en-US" sz="2177" b="1" dirty="0"/>
          </a:p>
          <a:p>
            <a:r>
              <a:rPr lang="en-US" sz="2177" b="1" dirty="0"/>
              <a:t>Bioinformatics Software Suite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45674" y="4846109"/>
            <a:ext cx="6922807" cy="2177509"/>
            <a:chOff x="2449512" y="1493837"/>
            <a:chExt cx="7631113" cy="2400300"/>
          </a:xfrm>
        </p:grpSpPr>
        <p:pic>
          <p:nvPicPr>
            <p:cNvPr id="8" name="Picture 7" descr="imag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525" y="2027237"/>
              <a:ext cx="4356100" cy="1866900"/>
            </a:xfrm>
            <a:prstGeom prst="rect">
              <a:avLst/>
            </a:prstGeom>
          </p:spPr>
        </p:pic>
        <p:pic>
          <p:nvPicPr>
            <p:cNvPr id="9" name="Picture 8" descr="searc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512" y="2560637"/>
              <a:ext cx="2032000" cy="1181100"/>
            </a:xfrm>
            <a:prstGeom prst="rect">
              <a:avLst/>
            </a:prstGeom>
          </p:spPr>
        </p:pic>
        <p:pic>
          <p:nvPicPr>
            <p:cNvPr id="16" name="Picture 15" descr="search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12" y="1493837"/>
              <a:ext cx="2832100" cy="78427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521671" y="2115582"/>
            <a:ext cx="8133974" cy="2281199"/>
            <a:chOff x="925512" y="4618037"/>
            <a:chExt cx="8966200" cy="2514600"/>
          </a:xfrm>
        </p:grpSpPr>
        <p:pic>
          <p:nvPicPr>
            <p:cNvPr id="3" name="Picture 2" descr="search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2" y="4618037"/>
              <a:ext cx="1295400" cy="1295400"/>
            </a:xfrm>
            <a:prstGeom prst="rect">
              <a:avLst/>
            </a:prstGeom>
          </p:spPr>
        </p:pic>
        <p:pic>
          <p:nvPicPr>
            <p:cNvPr id="5" name="Picture 4" descr="search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512" y="4618037"/>
              <a:ext cx="4394200" cy="1485900"/>
            </a:xfrm>
            <a:prstGeom prst="rect">
              <a:avLst/>
            </a:prstGeom>
          </p:spPr>
        </p:pic>
        <p:pic>
          <p:nvPicPr>
            <p:cNvPr id="10" name="Picture 9" descr="search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12" y="6218237"/>
              <a:ext cx="2857500" cy="825500"/>
            </a:xfrm>
            <a:prstGeom prst="rect">
              <a:avLst/>
            </a:prstGeom>
          </p:spPr>
        </p:pic>
        <p:pic>
          <p:nvPicPr>
            <p:cNvPr id="11" name="Picture 10" descr="search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312" y="6167977"/>
              <a:ext cx="3429000" cy="964660"/>
            </a:xfrm>
            <a:prstGeom prst="rect">
              <a:avLst/>
            </a:prstGeom>
          </p:spPr>
        </p:pic>
        <p:pic>
          <p:nvPicPr>
            <p:cNvPr id="17" name="Picture 16" descr="search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912" y="4732337"/>
              <a:ext cx="18796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55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3" dirty="0"/>
              <a:t>Access to a multi-core (24 </a:t>
            </a:r>
            <a:r>
              <a:rPr lang="en-US" sz="2903" dirty="0" err="1"/>
              <a:t>cpu</a:t>
            </a:r>
            <a:r>
              <a:rPr lang="en-US" sz="2903" dirty="0"/>
              <a:t> or greater), ‘high’ memory 64Gb or greater Linux server.</a:t>
            </a:r>
          </a:p>
          <a:p>
            <a:r>
              <a:rPr lang="en-US" sz="2903" dirty="0"/>
              <a:t>Familiarity with the ’command line’ </a:t>
            </a:r>
            <a:r>
              <a:rPr lang="en-US" sz="2903" dirty="0">
                <a:solidFill>
                  <a:schemeClr val="tx2"/>
                </a:solidFill>
              </a:rPr>
              <a:t>and at least one programming language</a:t>
            </a:r>
            <a:r>
              <a:rPr lang="en-US" sz="2903" dirty="0"/>
              <a:t>.</a:t>
            </a:r>
          </a:p>
          <a:p>
            <a:r>
              <a:rPr lang="en-US" sz="2903" dirty="0"/>
              <a:t>Basic knowledge of how to install software</a:t>
            </a:r>
          </a:p>
          <a:p>
            <a:r>
              <a:rPr lang="en-US" sz="2903" dirty="0"/>
              <a:t>Basic knowledge of R (or equivalent) and statistical programming</a:t>
            </a:r>
          </a:p>
          <a:p>
            <a:r>
              <a:rPr lang="en-US" sz="2903" dirty="0"/>
              <a:t>Basic knowledge of Statistics and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978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Sequencing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1986 - Dye terminator Sanger sequencing, technology dominated until 2005 until “next generation sequencers”, peaking at about 900kb/day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19" y="3498127"/>
            <a:ext cx="4307680" cy="2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‘Next’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2005 – ‘Next Generation Sequencing’ as Massively parallel sequencing, both throughput and speed advances. The first was the Genome Sequencer (GS) instrument developed by 454 life Sciences (later acquired by Roche), </a:t>
            </a:r>
            <a:r>
              <a:rPr lang="en-US" sz="2540" dirty="0" err="1"/>
              <a:t>Pyrosequencing</a:t>
            </a:r>
            <a:r>
              <a:rPr lang="en-US" sz="2540" dirty="0"/>
              <a:t> 1.5Gb/day</a:t>
            </a:r>
          </a:p>
          <a:p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90" y="3912891"/>
            <a:ext cx="2511624" cy="266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0510" y="6194091"/>
            <a:ext cx="3110727" cy="4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0" b="1" dirty="0">
                <a:solidFill>
                  <a:srgbClr val="FF0000"/>
                </a:solidFill>
              </a:rPr>
              <a:t>Discontinued</a:t>
            </a:r>
          </a:p>
        </p:txBody>
      </p:sp>
    </p:spTree>
    <p:extLst>
      <p:ext uri="{BB962C8B-B14F-4D97-AF65-F5344CB8AC3E}">
        <p14:creationId xmlns:p14="http://schemas.microsoft.com/office/powerpoint/2010/main" val="39935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 err="1"/>
              <a:t>Illumina</a:t>
            </a:r>
            <a:endParaRPr lang="en-US" sz="43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The second ‘Next Generation Sequencing’ platform was </a:t>
            </a:r>
            <a:r>
              <a:rPr lang="en-US" sz="2540" dirty="0" err="1"/>
              <a:t>Solexa</a:t>
            </a:r>
            <a:r>
              <a:rPr lang="en-US" sz="2540" dirty="0"/>
              <a:t> (later acquired by </a:t>
            </a:r>
            <a:r>
              <a:rPr lang="en-US" sz="2540" dirty="0" err="1"/>
              <a:t>Illumina</a:t>
            </a:r>
            <a:r>
              <a:rPr lang="en-US" sz="2540" dirty="0"/>
              <a:t>). Now the dominant platform with 75% market share of sequencer and and estimated &gt;90% of all bases sequenced are from an Illumina machine, Sequencing by Synthesis &gt; 1600Gb/day.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3705509"/>
            <a:ext cx="4493272" cy="3457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57" y="3876488"/>
            <a:ext cx="285750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357" y="5129143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NovaSeq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8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Complete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2006 – Using DNA </a:t>
            </a:r>
            <a:r>
              <a:rPr lang="en-US" sz="2540" dirty="0" err="1"/>
              <a:t>nanoball</a:t>
            </a:r>
            <a:r>
              <a:rPr lang="en-US" sz="2540" dirty="0"/>
              <a:t> sequencing, has been a leader in Human genome resequencing, having sequenced over 20,000 genomes to date. In 2013 purchased by BGI and is now set to release their first commercial sequencer, the </a:t>
            </a:r>
            <a:r>
              <a:rPr lang="en-US" sz="2540" dirty="0" err="1"/>
              <a:t>Revolocity</a:t>
            </a:r>
            <a:r>
              <a:rPr lang="en-US" sz="2540" dirty="0"/>
              <a:t>. Throughput on par with </a:t>
            </a:r>
            <a:r>
              <a:rPr lang="en-US" sz="2540" dirty="0" err="1"/>
              <a:t>HiSeq</a:t>
            </a:r>
            <a:endParaRPr lang="en-US" sz="2540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r="17555"/>
          <a:stretch/>
        </p:blipFill>
        <p:spPr>
          <a:xfrm>
            <a:off x="5971571" y="3705509"/>
            <a:ext cx="4064683" cy="27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387" y="5809046"/>
            <a:ext cx="3732872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Human </a:t>
            </a:r>
            <a:r>
              <a:rPr lang="en-US" sz="1633"/>
              <a:t>genome/</a:t>
            </a:r>
            <a:r>
              <a:rPr lang="en-US" sz="1633" dirty="0" err="1"/>
              <a:t>exomes</a:t>
            </a:r>
            <a:r>
              <a:rPr lang="en-US" sz="1633" dirty="0"/>
              <a:t> only.</a:t>
            </a:r>
          </a:p>
          <a:p>
            <a:endParaRPr lang="en-US" sz="1633" dirty="0"/>
          </a:p>
          <a:p>
            <a:r>
              <a:rPr lang="en-US" sz="1633" dirty="0"/>
              <a:t>10,000 Human Genomes per year</a:t>
            </a:r>
          </a:p>
        </p:txBody>
      </p:sp>
      <p:sp>
        <p:nvSpPr>
          <p:cNvPr id="6" name="TextBox 5"/>
          <p:cNvSpPr txBox="1"/>
          <p:nvPr/>
        </p:nvSpPr>
        <p:spPr>
          <a:xfrm rot="2112267">
            <a:off x="2812455" y="4985032"/>
            <a:ext cx="449327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solidFill>
                  <a:srgbClr val="FF0000"/>
                </a:solidFill>
              </a:rPr>
              <a:t>NOW DEFUNCT</a:t>
            </a:r>
          </a:p>
        </p:txBody>
      </p:sp>
    </p:spTree>
    <p:extLst>
      <p:ext uri="{BB962C8B-B14F-4D97-AF65-F5344CB8AC3E}">
        <p14:creationId xmlns:p14="http://schemas.microsoft.com/office/powerpoint/2010/main" val="201373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55" dirty="0"/>
              <a:t>Bench top Sequencers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350" y="1633133"/>
            <a:ext cx="4056905" cy="473377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Roche 454 Junior</a:t>
            </a:r>
          </a:p>
          <a:p>
            <a:endParaRPr lang="en-US" dirty="0"/>
          </a:p>
          <a:p>
            <a:r>
              <a:rPr lang="en-US" dirty="0"/>
              <a:t>Life Technologies</a:t>
            </a:r>
          </a:p>
          <a:p>
            <a:r>
              <a:rPr lang="en-US" dirty="0"/>
              <a:t>	Ion Torrent</a:t>
            </a:r>
          </a:p>
          <a:p>
            <a:r>
              <a:rPr lang="en-US" dirty="0"/>
              <a:t>	Ion Proton</a:t>
            </a:r>
          </a:p>
          <a:p>
            <a:endParaRPr lang="en-US" dirty="0"/>
          </a:p>
          <a:p>
            <a:r>
              <a:rPr lang="en-US" dirty="0" err="1"/>
              <a:t>Illumina</a:t>
            </a:r>
            <a:r>
              <a:rPr lang="en-US" dirty="0"/>
              <a:t> </a:t>
            </a:r>
            <a:r>
              <a:rPr lang="en-US" dirty="0" err="1"/>
              <a:t>MiSeq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45" y="1493437"/>
            <a:ext cx="2928584" cy="194884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4" y="3287828"/>
            <a:ext cx="2295830" cy="185503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6" y="3356955"/>
            <a:ext cx="1924665" cy="1800226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8" y="5212275"/>
            <a:ext cx="3030798" cy="16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2" dirty="0"/>
              <a:t>The ‘Next, Next’ Generation Sequencers</a:t>
            </a:r>
            <a:br>
              <a:rPr lang="en-US" sz="3992" dirty="0"/>
            </a:br>
            <a:r>
              <a:rPr lang="en-US" sz="3992" dirty="0"/>
              <a:t>	(3</a:t>
            </a:r>
            <a:r>
              <a:rPr lang="en-US" sz="3992" baseline="30000" dirty="0"/>
              <a:t>rd</a:t>
            </a:r>
            <a:r>
              <a:rPr lang="en-US" sz="3992" dirty="0"/>
              <a:t>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40" dirty="0"/>
              <a:t>2009 – Single Molecule Read Time sequencing by Pacific Biosystems, most successful third generation sequencing platforms, RSII ~2Gb/day, newer Pac Bio Sequel ~14Gb/day, near 100Kb reads.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8" y="3221618"/>
            <a:ext cx="4734497" cy="3456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61632" y="6029158"/>
            <a:ext cx="7067997" cy="551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Iso-seq</a:t>
            </a:r>
            <a:r>
              <a:rPr lang="en-US" sz="2000" dirty="0">
                <a:solidFill>
                  <a:srgbClr val="FF0000"/>
                </a:solidFill>
              </a:rPr>
              <a:t> on Pac Bio possible, transcriptome without ‘assembly’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0918" y="3657600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SMRT 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026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120</TotalTime>
  <Words>1358</Words>
  <Application>Microsoft Macintosh PowerPoint</Application>
  <PresentationFormat>Widescreen</PresentationFormat>
  <Paragraphs>252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Unicode MS</vt:lpstr>
      <vt:lpstr>ＭＳ Ｐゴシック</vt:lpstr>
      <vt:lpstr>Arial</vt:lpstr>
      <vt:lpstr>Calibri</vt:lpstr>
      <vt:lpstr>Calibri Light</vt:lpstr>
      <vt:lpstr>Times New Roman</vt:lpstr>
      <vt:lpstr>UCDavis-theme</vt:lpstr>
      <vt:lpstr>PowerPoint Presentation</vt:lpstr>
      <vt:lpstr>Outline</vt:lpstr>
      <vt:lpstr>Brief History</vt:lpstr>
      <vt:lpstr>Sequencing Platforms</vt:lpstr>
      <vt:lpstr>‘Next’ Generation</vt:lpstr>
      <vt:lpstr>Illumina</vt:lpstr>
      <vt:lpstr>Complete Genomics</vt:lpstr>
      <vt:lpstr>Bench top Sequencers</vt:lpstr>
      <vt:lpstr>The ‘Next, Next’ Generation Sequencers  (3rd Generation)</vt:lpstr>
      <vt:lpstr>Oxford Nanopore</vt:lpstr>
      <vt:lpstr>Flexibility</vt:lpstr>
      <vt:lpstr>Sequencing Libraries : MLA-seq</vt:lpstr>
      <vt:lpstr>omicsmaps.com</vt:lpstr>
      <vt:lpstr>Sequencing Costs</vt:lpstr>
      <vt:lpstr>Growth in Public Sequence Database</vt:lpstr>
      <vt:lpstr>The real cost of sequencing</vt:lpstr>
      <vt:lpstr>The data deluge</vt:lpstr>
      <vt:lpstr>Reality</vt:lpstr>
      <vt:lpstr>Bioinformatics is Data Science</vt:lpstr>
      <vt:lpstr>Data Science</vt:lpstr>
      <vt:lpstr>7 Stages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Training: Data Science Bias</vt:lpstr>
      <vt:lpstr>The Data Science in  Bioinformatics</vt:lpstr>
      <vt:lpstr>Training - Models</vt:lpstr>
      <vt:lpstr>Bioinformatics</vt:lpstr>
      <vt:lpstr>Bottom Line</vt:lpstr>
      <vt:lpstr>Substrate</vt:lpstr>
      <vt:lpstr>Environment</vt:lpstr>
      <vt:lpstr>Prerequisites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9</cp:revision>
  <cp:lastPrinted>2017-07-23T16:43:04Z</cp:lastPrinted>
  <dcterms:created xsi:type="dcterms:W3CDTF">2017-06-19T17:12:18Z</dcterms:created>
  <dcterms:modified xsi:type="dcterms:W3CDTF">2018-05-23T16:55:40Z</dcterms:modified>
</cp:coreProperties>
</file>