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7" r:id="rId2"/>
    <p:sldId id="259" r:id="rId3"/>
    <p:sldId id="300" r:id="rId4"/>
    <p:sldId id="304" r:id="rId5"/>
    <p:sldId id="305" r:id="rId6"/>
    <p:sldId id="306" r:id="rId7"/>
    <p:sldId id="307" r:id="rId8"/>
    <p:sldId id="30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59"/>
    <p:restoredTop sz="93478"/>
  </p:normalViewPr>
  <p:slideViewPr>
    <p:cSldViewPr snapToGrid="0" snapToObjects="1">
      <p:cViewPr varScale="1">
        <p:scale>
          <a:sx n="118" d="100"/>
          <a:sy n="118" d="100"/>
        </p:scale>
        <p:origin x="6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5E2D9-BC91-8643-972A-980AA9DDDE8D}" type="datetimeFigureOut">
              <a:rPr lang="en-US" smtClean="0"/>
              <a:t>5/20/18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F9C32-5BF5-BB4C-AF0E-D2E374D6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3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801" y="273629"/>
            <a:ext cx="7138560" cy="1143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247B3E-5D46-794F-84B8-56165696AC32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391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5/20/18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5/20/18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5/20/18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5/20/18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5/20/18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5/20/18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ED0E6-7BA8-1C4C-B47E-9DE2F9DD3776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2755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1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ev.bioinformatics.ucdavis.edu/research-computing/" TargetMode="External"/><Relationship Id="rId2" Type="http://schemas.openxmlformats.org/officeDocument/2006/relationships/hyperlink" Target="http://dev.bioinformatics.ucdavis.edu/projec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.bioinformatics.ucdavis.edu/trainin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helpdesk@genomecenter.ucdavis.edu" TargetMode="External"/><Relationship Id="rId2" Type="http://schemas.openxmlformats.org/officeDocument/2006/relationships/hyperlink" Target="mailto:Bioinformatics.core@ucdavis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training.bioinformatics@ucdavis.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ology.berkeley.edu/wi-f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cdavis-bioinformatics-training/2018-May-Microbial-Community-Analysis-Workshop_UCB" TargetMode="External"/><Relationship Id="rId2" Type="http://schemas.openxmlformats.org/officeDocument/2006/relationships/hyperlink" Target="https://ucdavis-bioinformatics-training.github.io/2018-May-Microbial-Community-Analysis-Workshop_UCB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224873" y="1316299"/>
            <a:ext cx="8197341" cy="536744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4" rIns="0" bIns="0" numCol="1" anchor="ctr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903" dirty="0">
                <a:latin typeface="Arial" charset="0"/>
                <a:cs typeface="Arial Unicode MS" charset="0"/>
              </a:rPr>
              <a:t>Quick Introduction to the Workshop and Core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CA" sz="2903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CA" sz="2177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>
                <a:latin typeface="Arial" charset="0"/>
                <a:cs typeface="Arial Unicode MS" charset="0"/>
              </a:rPr>
              <a:t>Dr. Matthew L. Settles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CA" sz="2177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>
                <a:latin typeface="Arial" charset="0"/>
                <a:cs typeface="Arial Unicode MS" charset="0"/>
              </a:rPr>
              <a:t>Genome Center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>
                <a:latin typeface="Arial" charset="0"/>
                <a:cs typeface="Arial Unicode MS" charset="0"/>
              </a:rPr>
              <a:t>University of California, Davis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 err="1">
                <a:latin typeface="Arial" charset="0"/>
                <a:cs typeface="Arial Unicode MS" charset="0"/>
              </a:rPr>
              <a:t>settles@ucdavis.edu</a:t>
            </a:r>
            <a:endParaRPr lang="en-CA" sz="2177" dirty="0">
              <a:latin typeface="Arial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44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mission</a:t>
            </a:r>
            <a:r>
              <a:rPr lang="en-US" sz="2800" dirty="0"/>
              <a:t> of the Bioinformatics Core facility is to facilitate outstanding omics- scale research through these activities: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242336" y="22213134"/>
            <a:ext cx="5701076" cy="2639303"/>
            <a:chOff x="35811593" y="7228114"/>
            <a:chExt cx="7600636" cy="3518702"/>
          </a:xfrm>
        </p:grpSpPr>
        <p:grpSp>
          <p:nvGrpSpPr>
            <p:cNvPr id="5" name="Group 4"/>
            <p:cNvGrpSpPr/>
            <p:nvPr/>
          </p:nvGrpSpPr>
          <p:grpSpPr>
            <a:xfrm>
              <a:off x="35843077" y="7228114"/>
              <a:ext cx="7569152" cy="458112"/>
              <a:chOff x="35843077" y="7228114"/>
              <a:chExt cx="6315322" cy="45811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886620" y="7228114"/>
                <a:ext cx="6262868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35811593" y="7375757"/>
              <a:ext cx="7589957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Data Analysis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060246" y="8961899"/>
              <a:ext cx="7210673" cy="1784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hlinkClick r:id="rId2"/>
                </a:rPr>
                <a:t>Intelligently analyzing data</a:t>
              </a:r>
              <a:r>
                <a:rPr lang="en-US" sz="2700" dirty="0"/>
                <a:t> from genomics, and other projects, to help drive research forward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253294" y="22213134"/>
            <a:ext cx="5721073" cy="2622204"/>
            <a:chOff x="35837121" y="13317819"/>
            <a:chExt cx="7627296" cy="3495905"/>
          </a:xfrm>
        </p:grpSpPr>
        <p:grpSp>
          <p:nvGrpSpPr>
            <p:cNvPr id="11" name="Group 10"/>
            <p:cNvGrpSpPr/>
            <p:nvPr/>
          </p:nvGrpSpPr>
          <p:grpSpPr>
            <a:xfrm>
              <a:off x="35895265" y="13317819"/>
              <a:ext cx="7569152" cy="458112"/>
              <a:chOff x="35843077" y="7228114"/>
              <a:chExt cx="6315322" cy="45811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5850289" y="7228114"/>
                <a:ext cx="6308110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35837121" y="13419587"/>
              <a:ext cx="7618648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Research Computing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104336" y="15028808"/>
              <a:ext cx="7210674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Helping build </a:t>
              </a:r>
              <a:r>
                <a:rPr lang="en-US" sz="2700" b="1" dirty="0">
                  <a:hlinkClick r:id="rId3"/>
                </a:rPr>
                <a:t>high-performance software and hardware</a:t>
              </a:r>
              <a:r>
                <a:rPr lang="en-US" sz="2700" b="1" dirty="0"/>
                <a:t> </a:t>
              </a:r>
              <a:r>
                <a:rPr lang="en-US" sz="2700" dirty="0"/>
                <a:t>bioinformatics solutions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227214" y="22213136"/>
            <a:ext cx="5735254" cy="2678500"/>
            <a:chOff x="36049537" y="18707397"/>
            <a:chExt cx="7646202" cy="3570958"/>
          </a:xfrm>
        </p:grpSpPr>
        <p:grpSp>
          <p:nvGrpSpPr>
            <p:cNvPr id="17" name="Group 16"/>
            <p:cNvGrpSpPr/>
            <p:nvPr/>
          </p:nvGrpSpPr>
          <p:grpSpPr>
            <a:xfrm>
              <a:off x="36049537" y="18707397"/>
              <a:ext cx="7631216" cy="458112"/>
              <a:chOff x="35791294" y="7228114"/>
              <a:chExt cx="6367105" cy="458112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5791294" y="7228114"/>
                <a:ext cx="6358194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36137266" y="18809165"/>
              <a:ext cx="7558473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Training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169648" y="20493439"/>
              <a:ext cx="7413338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Providing </a:t>
              </a:r>
              <a:r>
                <a:rPr lang="en-US" sz="2700" b="1" dirty="0">
                  <a:hlinkClick r:id="rId4"/>
                </a:rPr>
                <a:t>acclaimed training workshops</a:t>
              </a:r>
              <a:r>
                <a:rPr lang="en-US" sz="2700" dirty="0"/>
                <a:t> that will equip people with in-demand bioinformatics skills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356649" y="22327446"/>
            <a:ext cx="5701076" cy="2639303"/>
            <a:chOff x="35811593" y="7228114"/>
            <a:chExt cx="7600636" cy="3518702"/>
          </a:xfrm>
        </p:grpSpPr>
        <p:grpSp>
          <p:nvGrpSpPr>
            <p:cNvPr id="23" name="Group 22"/>
            <p:cNvGrpSpPr/>
            <p:nvPr/>
          </p:nvGrpSpPr>
          <p:grpSpPr>
            <a:xfrm>
              <a:off x="35843077" y="7228114"/>
              <a:ext cx="7569152" cy="458112"/>
              <a:chOff x="35843077" y="7228114"/>
              <a:chExt cx="6315322" cy="45811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5886620" y="7228114"/>
                <a:ext cx="6262868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5811593" y="7375757"/>
              <a:ext cx="7589957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Data Analysis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060246" y="8961899"/>
              <a:ext cx="7210673" cy="1784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hlinkClick r:id="rId2"/>
                </a:rPr>
                <a:t>Intelligently analyzing data</a:t>
              </a:r>
              <a:r>
                <a:rPr lang="en-US" sz="2700" dirty="0"/>
                <a:t> from genomics, and other projects, to help drive research forward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367606" y="22327446"/>
            <a:ext cx="5721073" cy="2622204"/>
            <a:chOff x="35837121" y="13317819"/>
            <a:chExt cx="7627296" cy="3495905"/>
          </a:xfrm>
        </p:grpSpPr>
        <p:grpSp>
          <p:nvGrpSpPr>
            <p:cNvPr id="29" name="Group 28"/>
            <p:cNvGrpSpPr/>
            <p:nvPr/>
          </p:nvGrpSpPr>
          <p:grpSpPr>
            <a:xfrm>
              <a:off x="35895265" y="13317819"/>
              <a:ext cx="7569152" cy="458112"/>
              <a:chOff x="35843077" y="7228114"/>
              <a:chExt cx="6315322" cy="45811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5850289" y="7228114"/>
                <a:ext cx="6308110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35837121" y="13419587"/>
              <a:ext cx="7618648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Research Computing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104336" y="15028808"/>
              <a:ext cx="7210674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Helping build </a:t>
              </a:r>
              <a:r>
                <a:rPr lang="en-US" sz="2700" b="1" dirty="0">
                  <a:hlinkClick r:id="rId3"/>
                </a:rPr>
                <a:t>high-performance software and hardware</a:t>
              </a:r>
              <a:r>
                <a:rPr lang="en-US" sz="2700" b="1" dirty="0"/>
                <a:t> </a:t>
              </a:r>
              <a:r>
                <a:rPr lang="en-US" sz="2700" dirty="0"/>
                <a:t>bioinformatics solutions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9341526" y="22327448"/>
            <a:ext cx="5735254" cy="2678500"/>
            <a:chOff x="36049537" y="18707397"/>
            <a:chExt cx="7646202" cy="3570958"/>
          </a:xfrm>
        </p:grpSpPr>
        <p:grpSp>
          <p:nvGrpSpPr>
            <p:cNvPr id="35" name="Group 34"/>
            <p:cNvGrpSpPr/>
            <p:nvPr/>
          </p:nvGrpSpPr>
          <p:grpSpPr>
            <a:xfrm>
              <a:off x="36049537" y="18707397"/>
              <a:ext cx="7631216" cy="458112"/>
              <a:chOff x="35791294" y="7228114"/>
              <a:chExt cx="6367105" cy="458112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5791294" y="7228114"/>
                <a:ext cx="6358194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36137266" y="18809165"/>
              <a:ext cx="7558473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Training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169648" y="20493439"/>
              <a:ext cx="7413338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Providing </a:t>
              </a:r>
              <a:r>
                <a:rPr lang="en-US" sz="2700" b="1" dirty="0">
                  <a:hlinkClick r:id="rId4"/>
                </a:rPr>
                <a:t>acclaimed training workshops</a:t>
              </a:r>
              <a:r>
                <a:rPr lang="en-US" sz="2700" dirty="0"/>
                <a:t> that will equip people with in-demand bioinformatics skills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470960" y="22441759"/>
            <a:ext cx="5701076" cy="2639303"/>
            <a:chOff x="35811593" y="7228114"/>
            <a:chExt cx="7600636" cy="3518702"/>
          </a:xfrm>
        </p:grpSpPr>
        <p:grpSp>
          <p:nvGrpSpPr>
            <p:cNvPr id="41" name="Group 40"/>
            <p:cNvGrpSpPr/>
            <p:nvPr/>
          </p:nvGrpSpPr>
          <p:grpSpPr>
            <a:xfrm>
              <a:off x="35843077" y="7228114"/>
              <a:ext cx="7569152" cy="458112"/>
              <a:chOff x="35843077" y="7228114"/>
              <a:chExt cx="6315322" cy="45811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5886620" y="7228114"/>
                <a:ext cx="6262868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35811593" y="7375757"/>
              <a:ext cx="7589957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Data Analysis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6060246" y="8961899"/>
              <a:ext cx="7210673" cy="1784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hlinkClick r:id="rId2"/>
                </a:rPr>
                <a:t>Intelligently analyzing data</a:t>
              </a:r>
              <a:r>
                <a:rPr lang="en-US" sz="2700" dirty="0"/>
                <a:t> from genomics, and other projects, to help drive research forward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2481918" y="22441758"/>
            <a:ext cx="5721073" cy="2622204"/>
            <a:chOff x="35837121" y="13317819"/>
            <a:chExt cx="7627296" cy="3495905"/>
          </a:xfrm>
        </p:grpSpPr>
        <p:grpSp>
          <p:nvGrpSpPr>
            <p:cNvPr id="47" name="Group 46"/>
            <p:cNvGrpSpPr/>
            <p:nvPr/>
          </p:nvGrpSpPr>
          <p:grpSpPr>
            <a:xfrm>
              <a:off x="35895265" y="13317819"/>
              <a:ext cx="7569152" cy="458112"/>
              <a:chOff x="35843077" y="7228114"/>
              <a:chExt cx="6315322" cy="458112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5850289" y="7228114"/>
                <a:ext cx="6308110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35837121" y="13419587"/>
              <a:ext cx="7618648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Research Computing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6104336" y="15028808"/>
              <a:ext cx="7210674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Helping build </a:t>
              </a:r>
              <a:r>
                <a:rPr lang="en-US" sz="2700" b="1" dirty="0">
                  <a:hlinkClick r:id="rId3"/>
                </a:rPr>
                <a:t>high-performance software and hardware</a:t>
              </a:r>
              <a:r>
                <a:rPr lang="en-US" sz="2700" b="1" dirty="0"/>
                <a:t> </a:t>
              </a:r>
              <a:r>
                <a:rPr lang="en-US" sz="2700" dirty="0"/>
                <a:t>bioinformatics solutions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9455838" y="22441760"/>
            <a:ext cx="5735254" cy="2678500"/>
            <a:chOff x="36049537" y="18707397"/>
            <a:chExt cx="7646202" cy="3570958"/>
          </a:xfrm>
        </p:grpSpPr>
        <p:grpSp>
          <p:nvGrpSpPr>
            <p:cNvPr id="53" name="Group 52"/>
            <p:cNvGrpSpPr/>
            <p:nvPr/>
          </p:nvGrpSpPr>
          <p:grpSpPr>
            <a:xfrm>
              <a:off x="36049537" y="18707397"/>
              <a:ext cx="7631216" cy="458112"/>
              <a:chOff x="35791294" y="7228114"/>
              <a:chExt cx="6367105" cy="45811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5791294" y="7228114"/>
                <a:ext cx="6358194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36137266" y="18809165"/>
              <a:ext cx="7558473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Training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6169648" y="20493439"/>
              <a:ext cx="7413338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Providing </a:t>
              </a:r>
              <a:r>
                <a:rPr lang="en-US" sz="2700" b="1" dirty="0">
                  <a:hlinkClick r:id="rId4"/>
                </a:rPr>
                <a:t>acclaimed training workshops</a:t>
              </a:r>
              <a:r>
                <a:rPr lang="en-US" sz="2700" dirty="0"/>
                <a:t> that will equip people with in-demand bioinformatics skills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5585272" y="22556070"/>
            <a:ext cx="5701076" cy="2639303"/>
            <a:chOff x="35811593" y="7228114"/>
            <a:chExt cx="7600636" cy="3518702"/>
          </a:xfrm>
        </p:grpSpPr>
        <p:grpSp>
          <p:nvGrpSpPr>
            <p:cNvPr id="59" name="Group 58"/>
            <p:cNvGrpSpPr/>
            <p:nvPr/>
          </p:nvGrpSpPr>
          <p:grpSpPr>
            <a:xfrm>
              <a:off x="35843077" y="7228114"/>
              <a:ext cx="7569152" cy="458112"/>
              <a:chOff x="35843077" y="7228114"/>
              <a:chExt cx="6315322" cy="45811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5886620" y="7228114"/>
                <a:ext cx="6262868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35811593" y="7375757"/>
              <a:ext cx="7589957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Data Analysis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060246" y="8961899"/>
              <a:ext cx="7210673" cy="1784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hlinkClick r:id="rId2"/>
                </a:rPr>
                <a:t>Intelligently analyzing data</a:t>
              </a:r>
              <a:r>
                <a:rPr lang="en-US" sz="2700" dirty="0"/>
                <a:t> from genomics, and other projects, to help drive research forward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2596230" y="22556070"/>
            <a:ext cx="5721073" cy="2622204"/>
            <a:chOff x="35837121" y="13317819"/>
            <a:chExt cx="7627296" cy="3495905"/>
          </a:xfrm>
        </p:grpSpPr>
        <p:grpSp>
          <p:nvGrpSpPr>
            <p:cNvPr id="65" name="Group 64"/>
            <p:cNvGrpSpPr/>
            <p:nvPr/>
          </p:nvGrpSpPr>
          <p:grpSpPr>
            <a:xfrm>
              <a:off x="35895265" y="13317819"/>
              <a:ext cx="7569152" cy="458112"/>
              <a:chOff x="35843077" y="7228114"/>
              <a:chExt cx="6315322" cy="458112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5850289" y="7228114"/>
                <a:ext cx="6308110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35837121" y="13419587"/>
              <a:ext cx="7618648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Research Computing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104336" y="15028808"/>
              <a:ext cx="7210674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Helping build </a:t>
              </a:r>
              <a:r>
                <a:rPr lang="en-US" sz="2700" b="1" dirty="0">
                  <a:hlinkClick r:id="rId3"/>
                </a:rPr>
                <a:t>high-performance software and hardware</a:t>
              </a:r>
              <a:r>
                <a:rPr lang="en-US" sz="2700" b="1" dirty="0"/>
                <a:t> </a:t>
              </a:r>
              <a:r>
                <a:rPr lang="en-US" sz="2700" dirty="0"/>
                <a:t>bioinformatics solutions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9570150" y="22556072"/>
            <a:ext cx="5735254" cy="2678500"/>
            <a:chOff x="36049537" y="18707397"/>
            <a:chExt cx="7646202" cy="3570958"/>
          </a:xfrm>
        </p:grpSpPr>
        <p:grpSp>
          <p:nvGrpSpPr>
            <p:cNvPr id="71" name="Group 70"/>
            <p:cNvGrpSpPr/>
            <p:nvPr/>
          </p:nvGrpSpPr>
          <p:grpSpPr>
            <a:xfrm>
              <a:off x="36049537" y="18707397"/>
              <a:ext cx="7631216" cy="458112"/>
              <a:chOff x="35791294" y="7228114"/>
              <a:chExt cx="6367105" cy="458112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5791294" y="7228114"/>
                <a:ext cx="6358194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36137266" y="18809165"/>
              <a:ext cx="7558473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Training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6169648" y="20493439"/>
              <a:ext cx="7413338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Providing </a:t>
              </a:r>
              <a:r>
                <a:rPr lang="en-US" sz="2700" b="1" dirty="0">
                  <a:hlinkClick r:id="rId4"/>
                </a:rPr>
                <a:t>acclaimed training workshops</a:t>
              </a:r>
              <a:r>
                <a:rPr lang="en-US" sz="2700" dirty="0"/>
                <a:t> that will equip people with in-demand bioinformatics skills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2954063" y="5161361"/>
            <a:ext cx="6836250" cy="350632"/>
            <a:chOff x="35848901" y="7228114"/>
            <a:chExt cx="6316345" cy="1260012"/>
          </a:xfrm>
        </p:grpSpPr>
        <p:sp>
          <p:nvSpPr>
            <p:cNvPr id="83" name="TextBox 82"/>
            <p:cNvSpPr txBox="1"/>
            <p:nvPr/>
          </p:nvSpPr>
          <p:spPr>
            <a:xfrm>
              <a:off x="35848901" y="7228114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5864490" y="7253312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2956290" y="5140097"/>
            <a:ext cx="6825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Training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2937191" y="2046455"/>
            <a:ext cx="6836250" cy="350632"/>
            <a:chOff x="35848901" y="7228114"/>
            <a:chExt cx="6316345" cy="1260012"/>
          </a:xfrm>
        </p:grpSpPr>
        <p:sp>
          <p:nvSpPr>
            <p:cNvPr id="96" name="TextBox 95"/>
            <p:cNvSpPr txBox="1"/>
            <p:nvPr/>
          </p:nvSpPr>
          <p:spPr>
            <a:xfrm>
              <a:off x="35848901" y="7228114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5864490" y="7253312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2939417" y="2025191"/>
            <a:ext cx="6825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Data Analysis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2934965" y="3571499"/>
            <a:ext cx="6836250" cy="350632"/>
            <a:chOff x="35848901" y="7228114"/>
            <a:chExt cx="6316345" cy="1260012"/>
          </a:xfrm>
        </p:grpSpPr>
        <p:sp>
          <p:nvSpPr>
            <p:cNvPr id="100" name="TextBox 99"/>
            <p:cNvSpPr txBox="1"/>
            <p:nvPr/>
          </p:nvSpPr>
          <p:spPr>
            <a:xfrm>
              <a:off x="35848901" y="7228114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5864490" y="7253312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2937191" y="3550234"/>
            <a:ext cx="6825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Research Computing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34966" y="2461218"/>
            <a:ext cx="684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The Bioinformatics Core promotes experimental design, advanced computation and informatics analysis of ‘omics’ scale datasets that drives research forward.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934964" y="4052958"/>
            <a:ext cx="6846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Maintain and make available high-performance computing hardware and software necessary for todays data-intensive bioinformatic analyses.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934964" y="5531421"/>
            <a:ext cx="6855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The Core helps to educate the next generation of bioinformaticians through highly acclaimed training workshops, seminars and through direct participation in research activities.</a:t>
            </a:r>
          </a:p>
        </p:txBody>
      </p:sp>
    </p:spTree>
    <p:extLst>
      <p:ext uri="{BB962C8B-B14F-4D97-AF65-F5344CB8AC3E}">
        <p14:creationId xmlns:p14="http://schemas.microsoft.com/office/powerpoint/2010/main" val="125056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UC Davis Bioinformatics Core in the Genome Center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1637115"/>
            <a:ext cx="7802880" cy="488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2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1021"/>
          </a:xfrm>
        </p:spPr>
        <p:txBody>
          <a:bodyPr>
            <a:normAutofit/>
          </a:bodyPr>
          <a:lstStyle/>
          <a:p>
            <a:pPr marL="228600" lvl="1"/>
            <a:r>
              <a:rPr lang="en-US" sz="3200" dirty="0"/>
              <a:t>Bioinformatics related questions, include but not limited to</a:t>
            </a:r>
          </a:p>
          <a:p>
            <a:pPr marL="457200" lvl="2" indent="0">
              <a:buNone/>
            </a:pPr>
            <a:r>
              <a:rPr lang="en-US" sz="2800" dirty="0"/>
              <a:t>bioinformatic methods questions, software use, data questions</a:t>
            </a:r>
          </a:p>
          <a:p>
            <a:pPr marL="457200" lvl="2" indent="0">
              <a:buNone/>
            </a:pPr>
            <a:r>
              <a:rPr lang="en-US" sz="2800" dirty="0">
                <a:hlinkClick r:id="rId2"/>
              </a:rPr>
              <a:t>Bioinformatics.core@ucdavis.edu</a:t>
            </a:r>
            <a:endParaRPr lang="en-US" sz="2800" dirty="0"/>
          </a:p>
          <a:p>
            <a:r>
              <a:rPr lang="en-US" sz="3200" dirty="0"/>
              <a:t>Computing Issues, include but not limited to</a:t>
            </a:r>
          </a:p>
          <a:p>
            <a:pPr marL="457200" lvl="1" indent="0">
              <a:buNone/>
            </a:pPr>
            <a:r>
              <a:rPr lang="en-US" sz="2800" dirty="0"/>
              <a:t>User account questions, equipment failure/malfunction, software install, software failures (not related to use)</a:t>
            </a:r>
          </a:p>
          <a:p>
            <a:pPr marL="457200" lvl="1" indent="0">
              <a:buNone/>
            </a:pPr>
            <a:r>
              <a:rPr lang="en-US" sz="2800" dirty="0">
                <a:hlinkClick r:id="rId3"/>
              </a:rPr>
              <a:t>helpdesk@genomecenter.ucdavis.edu</a:t>
            </a:r>
            <a:endParaRPr lang="en-US" sz="2800" dirty="0"/>
          </a:p>
          <a:p>
            <a:r>
              <a:rPr lang="en-US" sz="3200" dirty="0"/>
              <a:t>Training courses information</a:t>
            </a:r>
          </a:p>
          <a:p>
            <a:pPr marL="457200" lvl="1" indent="0">
              <a:buNone/>
            </a:pPr>
            <a:r>
              <a:rPr lang="en-US" sz="2800" dirty="0">
                <a:hlinkClick r:id="rId4"/>
              </a:rPr>
              <a:t>training.bioinformatics@ucdavis.edu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00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4AB1-768B-2748-8F87-1B2D230B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4B8A5-DD93-8240-90A3-08FF94FB6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to End understanding of microbial community analysis </a:t>
            </a:r>
          </a:p>
          <a:p>
            <a:r>
              <a:rPr lang="en-US" dirty="0"/>
              <a:t>Discussions </a:t>
            </a:r>
          </a:p>
          <a:p>
            <a:pPr lvl="1"/>
            <a:r>
              <a:rPr lang="en-US" dirty="0"/>
              <a:t>Experimental design</a:t>
            </a:r>
          </a:p>
          <a:p>
            <a:pPr lvl="1"/>
            <a:r>
              <a:rPr lang="en-US" dirty="0"/>
              <a:t>Cost estimation</a:t>
            </a:r>
          </a:p>
          <a:p>
            <a:pPr lvl="1"/>
            <a:r>
              <a:rPr lang="en-US" dirty="0"/>
              <a:t>Technologies</a:t>
            </a:r>
          </a:p>
          <a:p>
            <a:pPr lvl="1"/>
            <a:r>
              <a:rPr lang="en-US" dirty="0"/>
              <a:t>Workflow </a:t>
            </a:r>
          </a:p>
          <a:p>
            <a:r>
              <a:rPr lang="en-US" dirty="0"/>
              <a:t>To work through a complete experiment, starting from raw data to completion, including making a few figures. </a:t>
            </a:r>
          </a:p>
          <a:p>
            <a:r>
              <a:rPr lang="en-US" dirty="0"/>
              <a:t>Goal is 30-40% lecture/discussion 60-70% hands-on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4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DCBE8-EF7A-E64E-BD9A-395BCB44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31E2C-D07C-B443-A761-F8925B7B6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Internet</a:t>
            </a:r>
          </a:p>
          <a:p>
            <a:pPr marL="0" indent="0">
              <a:buNone/>
            </a:pPr>
            <a:r>
              <a:rPr lang="en-US" dirty="0"/>
              <a:t>If your home institution is on </a:t>
            </a:r>
            <a:r>
              <a:rPr lang="en-US" dirty="0" err="1"/>
              <a:t>eduroam</a:t>
            </a:r>
            <a:r>
              <a:rPr lang="en-US" dirty="0"/>
              <a:t>, you should be on already</a:t>
            </a:r>
          </a:p>
          <a:p>
            <a:pPr marL="0" indent="0">
              <a:buNone/>
            </a:pPr>
            <a:r>
              <a:rPr lang="en-US" dirty="0"/>
              <a:t>If not you can use </a:t>
            </a:r>
            <a:r>
              <a:rPr lang="en-US" dirty="0" err="1"/>
              <a:t>CalVisitor</a:t>
            </a:r>
            <a:endParaRPr lang="en-US" dirty="0"/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https://technology.berkeley.edu/wi-fi</a:t>
            </a: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Schedule is loose, we will try and have short breaks, lunch is ~12-1pm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59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8959-C3EF-3D47-8EFA-4BC87DD2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E49A2-6299-DA4E-8821-88E3BB498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Workshop materials posted on </a:t>
            </a:r>
            <a:r>
              <a:rPr lang="en-US" dirty="0" err="1"/>
              <a:t>github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https://ucdavis-bioinformatics-training.github.io/2018-May-Microbial-Community-Analysis-Workshop_UCB/</a:t>
            </a:r>
            <a:r>
              <a:rPr lang="en-US" sz="1800" dirty="0"/>
              <a:t>	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https://github.com/ucdavis-bioinformatics-training/2018-May-Microbial-Community-Analysis-Workshop_UCB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Course will be conducted on our server and cluster</a:t>
            </a:r>
          </a:p>
          <a:p>
            <a:r>
              <a:rPr lang="en-US" dirty="0" err="1"/>
              <a:t>ganesh.genomecenter.ucdavis.edu</a:t>
            </a:r>
            <a:endParaRPr lang="en-US" dirty="0"/>
          </a:p>
          <a:p>
            <a:r>
              <a:rPr lang="en-US" dirty="0"/>
              <a:t>Cluster usage will be under reservation  ‘workshop’ </a:t>
            </a:r>
          </a:p>
          <a:p>
            <a:r>
              <a:rPr lang="en-US" dirty="0"/>
              <a:t>Everyone should have a username/password.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83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DDCDF-F9C2-D94B-8E03-154530A73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"/>
            <a:ext cx="10515600" cy="6607629"/>
          </a:xfrm>
        </p:spPr>
        <p:txBody>
          <a:bodyPr>
            <a:normAutofit/>
          </a:bodyPr>
          <a:lstStyle/>
          <a:p>
            <a:r>
              <a:rPr lang="en-US" b="1" dirty="0"/>
              <a:t>Monday 21st</a:t>
            </a:r>
            <a:br>
              <a:rPr lang="en-US" b="1" dirty="0"/>
            </a:br>
            <a:r>
              <a:rPr lang="en-US" sz="2400" b="1" dirty="0"/>
              <a:t>Introductions</a:t>
            </a:r>
            <a:br>
              <a:rPr lang="en-US" sz="2400" b="1" dirty="0"/>
            </a:br>
            <a:r>
              <a:rPr lang="en-US" sz="2400" b="1" dirty="0"/>
              <a:t>Morning Hands on: Intro to Command Line (Joe)</a:t>
            </a:r>
            <a:br>
              <a:rPr lang="en-US" sz="2400" b="1" dirty="0"/>
            </a:br>
            <a:r>
              <a:rPr lang="en-US" sz="2400" b="1" dirty="0"/>
              <a:t>Morning Talk: “What is Bioinformatics?” (Matt)</a:t>
            </a:r>
            <a:br>
              <a:rPr lang="en-US" sz="2400" b="1" dirty="0"/>
            </a:br>
            <a:r>
              <a:rPr lang="en-US" sz="2400" b="1" dirty="0"/>
              <a:t>Afternoon Talk: “Intro to Microbial Sequencing” (Shana &amp; Dylan) </a:t>
            </a:r>
          </a:p>
          <a:p>
            <a:pPr marL="0" indent="0">
              <a:buNone/>
            </a:pPr>
            <a:r>
              <a:rPr lang="en-US" sz="2400" b="1" dirty="0"/>
              <a:t>   Late Afternoon Hands On: </a:t>
            </a:r>
          </a:p>
          <a:p>
            <a:pPr lvl="1"/>
            <a:r>
              <a:rPr lang="en-US" b="1" dirty="0"/>
              <a:t>I</a:t>
            </a:r>
            <a:r>
              <a:rPr lang="en-US" sz="2000" b="1" dirty="0"/>
              <a:t>nstalling workshop software and setting the environment </a:t>
            </a:r>
          </a:p>
          <a:p>
            <a:pPr marL="0" indent="0">
              <a:buNone/>
            </a:pPr>
            <a:r>
              <a:rPr lang="en-US" sz="2400" b="1" dirty="0"/>
              <a:t>   Homework: Running Jobs on the cluster</a:t>
            </a:r>
            <a:endParaRPr lang="en-US" sz="2400" dirty="0"/>
          </a:p>
          <a:p>
            <a:r>
              <a:rPr lang="en-US" b="1" dirty="0"/>
              <a:t>Tuesday 22</a:t>
            </a:r>
            <a:r>
              <a:rPr lang="en-US" b="1" baseline="30000" dirty="0"/>
              <a:t>nd</a:t>
            </a:r>
            <a:endParaRPr lang="en-US" b="1" dirty="0"/>
          </a:p>
          <a:p>
            <a:pPr marL="0" indent="0">
              <a:buNone/>
            </a:pPr>
            <a:r>
              <a:rPr lang="en-US" sz="2400" b="1" dirty="0"/>
              <a:t>   </a:t>
            </a:r>
            <a:r>
              <a:rPr lang="en-US" sz="2400" b="1" dirty="0" err="1"/>
              <a:t>dbcAmplicons</a:t>
            </a:r>
            <a:r>
              <a:rPr lang="en-US" sz="2400" b="1" dirty="0"/>
              <a:t>: Processing Sequence Reads Through abundance tables</a:t>
            </a:r>
          </a:p>
          <a:p>
            <a:r>
              <a:rPr lang="en-US" b="1"/>
              <a:t>Friday 23rd</a:t>
            </a:r>
            <a:br>
              <a:rPr lang="en-US" b="1" dirty="0"/>
            </a:br>
            <a:r>
              <a:rPr lang="en-US" sz="2400" b="1" dirty="0"/>
              <a:t>Morning Hands on: Intro to R (Jessie)</a:t>
            </a:r>
            <a:br>
              <a:rPr lang="en-US" sz="2400" b="1" dirty="0"/>
            </a:br>
            <a:r>
              <a:rPr lang="en-US" sz="2400" b="1" dirty="0"/>
              <a:t>Afternoon Hands on: Microbial Community Analysis with R (Matt)</a:t>
            </a:r>
          </a:p>
          <a:p>
            <a:pPr marL="0" indent="0">
              <a:buNone/>
            </a:pPr>
            <a:r>
              <a:rPr lang="en-US" sz="2400" b="1" dirty="0"/>
              <a:t>   Closing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154394"/>
      </p:ext>
    </p:extLst>
  </p:cSld>
  <p:clrMapOvr>
    <a:masterClrMapping/>
  </p:clrMapOvr>
</p:sld>
</file>

<file path=ppt/theme/theme1.xml><?xml version="1.0" encoding="utf-8"?>
<a:theme xmlns:a="http://schemas.openxmlformats.org/drawingml/2006/main" name="UCDavis-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avis-theme" id="{AE972D25-45FB-BE40-B213-B935FB0AD6AD}" vid="{D73787BA-0B09-294F-A9E2-4655B76E42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</TotalTime>
  <Words>333</Words>
  <Application>Microsoft Macintosh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 Unicode MS</vt:lpstr>
      <vt:lpstr>ＭＳ Ｐゴシック</vt:lpstr>
      <vt:lpstr>Arial</vt:lpstr>
      <vt:lpstr>Calibri</vt:lpstr>
      <vt:lpstr>Calibri Light</vt:lpstr>
      <vt:lpstr>Times New Roman</vt:lpstr>
      <vt:lpstr>UCDavis-theme</vt:lpstr>
      <vt:lpstr>PowerPoint Presentation</vt:lpstr>
      <vt:lpstr>The mission of the Bioinformatics Core facility is to facilitate outstanding omics- scale research through these activities:</vt:lpstr>
      <vt:lpstr>UC Davis Bioinformatics Core in the Genome Center</vt:lpstr>
      <vt:lpstr>Contacts</vt:lpstr>
      <vt:lpstr>Goals</vt:lpstr>
      <vt:lpstr>Workshop Info</vt:lpstr>
      <vt:lpstr>More Info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Lee Settles</dc:creator>
  <cp:lastModifiedBy>Matthew Lee Settles</cp:lastModifiedBy>
  <cp:revision>32</cp:revision>
  <cp:lastPrinted>2017-07-23T16:43:04Z</cp:lastPrinted>
  <dcterms:created xsi:type="dcterms:W3CDTF">2017-06-19T17:12:18Z</dcterms:created>
  <dcterms:modified xsi:type="dcterms:W3CDTF">2018-05-21T01:49:34Z</dcterms:modified>
</cp:coreProperties>
</file>