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7" r:id="rId2"/>
    <p:sldId id="258" r:id="rId3"/>
    <p:sldId id="259" r:id="rId4"/>
    <p:sldId id="260" r:id="rId5"/>
    <p:sldId id="301" r:id="rId6"/>
    <p:sldId id="280" r:id="rId7"/>
    <p:sldId id="262" r:id="rId8"/>
    <p:sldId id="263" r:id="rId9"/>
    <p:sldId id="269" r:id="rId10"/>
    <p:sldId id="270" r:id="rId11"/>
    <p:sldId id="293" r:id="rId12"/>
    <p:sldId id="294" r:id="rId13"/>
    <p:sldId id="295" r:id="rId14"/>
    <p:sldId id="296" r:id="rId15"/>
    <p:sldId id="271" r:id="rId16"/>
    <p:sldId id="272" r:id="rId17"/>
    <p:sldId id="275" r:id="rId18"/>
    <p:sldId id="302" r:id="rId19"/>
    <p:sldId id="289" r:id="rId20"/>
    <p:sldId id="290" r:id="rId21"/>
    <p:sldId id="291" r:id="rId22"/>
    <p:sldId id="297" r:id="rId23"/>
    <p:sldId id="303" r:id="rId24"/>
    <p:sldId id="304"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88"/>
    <p:restoredTop sz="94130"/>
  </p:normalViewPr>
  <p:slideViewPr>
    <p:cSldViewPr snapToGrid="0" snapToObjects="1">
      <p:cViewPr varScale="1">
        <p:scale>
          <a:sx n="66" d="100"/>
          <a:sy n="66"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E8A84-499B-7545-AFED-1AAA9A450579}" type="datetimeFigureOut">
              <a:rPr lang="en-US" smtClean="0"/>
              <a:t>9/6/17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D171F-A072-EB4E-BD17-C250E306A185}" type="slidenum">
              <a:rPr lang="en-US" smtClean="0"/>
              <a:t>‹#›</a:t>
            </a:fld>
            <a:endParaRPr lang="en-US"/>
          </a:p>
        </p:txBody>
      </p:sp>
    </p:spTree>
    <p:extLst>
      <p:ext uri="{BB962C8B-B14F-4D97-AF65-F5344CB8AC3E}">
        <p14:creationId xmlns:p14="http://schemas.microsoft.com/office/powerpoint/2010/main" val="2837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169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588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31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36CDA-A23D-F74A-8C50-3518C15E295A}"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36CDA-A23D-F74A-8C50-3518C15E295A}"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36CDA-A23D-F74A-8C50-3518C15E295A}"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609600" y="1600202"/>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11409057" y="6333133"/>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749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36CDA-A23D-F74A-8C50-3518C15E295A}"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36CDA-A23D-F74A-8C50-3518C15E295A}" type="datetimeFigureOut">
              <a:rPr lang="en-US" smtClean="0"/>
              <a:t>9/6/17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36CDA-A23D-F74A-8C50-3518C15E295A}" type="datetimeFigureOut">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36CDA-A23D-F74A-8C50-3518C15E295A}" type="datetimeFigureOut">
              <a:rPr lang="en-US" smtClean="0"/>
              <a:t>9/6/17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36CDA-A23D-F74A-8C50-3518C15E295A}" type="datetimeFigureOut">
              <a:rPr lang="en-US" smtClean="0"/>
              <a:t>9/6/17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6CDA-A23D-F74A-8C50-3518C15E295A}" type="datetimeFigureOut">
              <a:rPr lang="en-US" smtClean="0"/>
              <a:t>9/6/17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9/6/17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6CDA-A23D-F74A-8C50-3518C15E295A}" type="datetimeFigureOut">
              <a:rPr lang="en-US" smtClean="0"/>
              <a:t>9/6/17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1C936-0F56-A740-9CDF-A3094DF3E2C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45074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ettles@ucdavis.edu" TargetMode="External"/><Relationship Id="rId3" Type="http://schemas.openxmlformats.org/officeDocument/2006/relationships/hyperlink" Target="mailto:bioinformatics.core@ucdav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dbcAmplicons</a:t>
            </a:r>
            <a:r>
              <a:rPr lang="en-US" dirty="0" smtClean="0"/>
              <a:t> pipeline</a:t>
            </a:r>
            <a:br>
              <a:rPr lang="en-US" dirty="0" smtClean="0"/>
            </a:br>
            <a:r>
              <a:rPr lang="en-US" dirty="0" smtClean="0"/>
              <a:t>Amplicons</a:t>
            </a:r>
            <a:endParaRPr lang="en-US" dirty="0"/>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smtClean="0">
                <a:latin typeface="Arial" charset="0"/>
                <a:cs typeface="Arial Unicode MS" charset="0"/>
              </a:rPr>
              <a:t>Matthew </a:t>
            </a:r>
            <a:r>
              <a:rPr lang="en-CA" dirty="0">
                <a:latin typeface="Arial" charset="0"/>
                <a:cs typeface="Arial Unicode MS" charset="0"/>
              </a:rPr>
              <a:t>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smtClean="0">
                <a:latin typeface="Arial" charset="0"/>
                <a:cs typeface="Arial Unicode MS" charset="0"/>
              </a:rPr>
              <a:t>Genome Center </a:t>
            </a:r>
            <a:r>
              <a:rPr lang="en-CA" dirty="0">
                <a:latin typeface="Arial" charset="0"/>
                <a:cs typeface="Arial Unicode MS" charset="0"/>
              </a:rPr>
              <a:t>Bioinformatics </a:t>
            </a:r>
            <a:r>
              <a:rPr lang="en-CA" dirty="0" smtClean="0">
                <a:latin typeface="Arial" charset="0"/>
                <a:cs typeface="Arial Unicode MS" charset="0"/>
              </a:rPr>
              <a:t>Core</a:t>
            </a:r>
            <a:endParaRPr lang="en-CA" dirty="0">
              <a:latin typeface="Arial" charset="0"/>
              <a:cs typeface="Arial Unicode MS" charset="0"/>
            </a:endParaRP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smtClean="0">
                <a:latin typeface="Arial" charset="0"/>
                <a:cs typeface="Arial Unicode MS" charset="0"/>
                <a:hlinkClick r:id="rId2"/>
              </a:rPr>
              <a:t>settles@ucdavis.edu</a:t>
            </a:r>
            <a:r>
              <a:rPr lang="en-CA" dirty="0" smtClean="0">
                <a:latin typeface="Arial" charset="0"/>
                <a:cs typeface="Arial Unicode MS" charset="0"/>
              </a:rPr>
              <a:t>; </a:t>
            </a:r>
            <a:r>
              <a:rPr lang="en-CA" dirty="0" smtClean="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7724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Template Specific Primer Design</a:t>
            </a:r>
          </a:p>
        </p:txBody>
      </p:sp>
      <p:sp>
        <p:nvSpPr>
          <p:cNvPr id="3" name="Content Placeholder 2"/>
          <p:cNvSpPr>
            <a:spLocks noGrp="1"/>
          </p:cNvSpPr>
          <p:nvPr>
            <p:ph idx="1"/>
          </p:nvPr>
        </p:nvSpPr>
        <p:spPr>
          <a:xfrm>
            <a:off x="2152650" y="1827644"/>
            <a:ext cx="7886700" cy="1957283"/>
          </a:xfrm>
        </p:spPr>
        <p:txBody>
          <a:bodyPr>
            <a:normAutofit lnSpcReduction="10000"/>
          </a:bodyPr>
          <a:lstStyle/>
          <a:p>
            <a:pPr fontAlgn="base"/>
            <a:r>
              <a:rPr lang="en-US" dirty="0" smtClean="0"/>
              <a:t>Each primer pair contains the following parts</a:t>
            </a:r>
          </a:p>
          <a:p>
            <a:pPr lvl="1" fontAlgn="base"/>
            <a:r>
              <a:rPr lang="en-US" dirty="0" smtClean="0"/>
              <a:t>CS1 or CS2 to attach second adapter/barcode primer</a:t>
            </a:r>
          </a:p>
          <a:p>
            <a:pPr lvl="1" fontAlgn="base"/>
            <a:r>
              <a:rPr lang="en-US" dirty="0" smtClean="0"/>
              <a:t>Phase-shifting bases [see below]</a:t>
            </a:r>
          </a:p>
          <a:p>
            <a:pPr lvl="1" fontAlgn="base"/>
            <a:r>
              <a:rPr lang="en-US" dirty="0" smtClean="0"/>
              <a:t>Linker sequence</a:t>
            </a:r>
          </a:p>
          <a:p>
            <a:pPr lvl="1" fontAlgn="base"/>
            <a:r>
              <a:rPr lang="en-US" dirty="0" smtClean="0"/>
              <a:t>Template specific primer sequence</a:t>
            </a:r>
            <a:endParaRPr lang="en-US" dirty="0"/>
          </a:p>
        </p:txBody>
      </p:sp>
      <p:sp>
        <p:nvSpPr>
          <p:cNvPr id="5" name="Right Arrow 4"/>
          <p:cNvSpPr/>
          <p:nvPr/>
        </p:nvSpPr>
        <p:spPr>
          <a:xfrm>
            <a:off x="3780673" y="4159793"/>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Right Arrow 5"/>
          <p:cNvSpPr/>
          <p:nvPr/>
        </p:nvSpPr>
        <p:spPr>
          <a:xfrm>
            <a:off x="3881522" y="4461058"/>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ight Arrow 6"/>
          <p:cNvSpPr/>
          <p:nvPr/>
        </p:nvSpPr>
        <p:spPr>
          <a:xfrm>
            <a:off x="3990752" y="4742880"/>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ight Arrow 7"/>
          <p:cNvSpPr/>
          <p:nvPr/>
        </p:nvSpPr>
        <p:spPr>
          <a:xfrm>
            <a:off x="4108279" y="503791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2815115" y="419451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2803864" y="449371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799113" y="477009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ectangle 15"/>
          <p:cNvSpPr/>
          <p:nvPr/>
        </p:nvSpPr>
        <p:spPr>
          <a:xfrm>
            <a:off x="2797184" y="507057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TextBox 16"/>
          <p:cNvSpPr txBox="1"/>
          <p:nvPr/>
        </p:nvSpPr>
        <p:spPr>
          <a:xfrm>
            <a:off x="3471419" y="4372996"/>
            <a:ext cx="505045" cy="300082"/>
          </a:xfrm>
          <a:prstGeom prst="rect">
            <a:avLst/>
          </a:prstGeom>
          <a:noFill/>
        </p:spPr>
        <p:txBody>
          <a:bodyPr wrap="square" rtlCol="0">
            <a:spAutoFit/>
          </a:bodyPr>
          <a:lstStyle/>
          <a:p>
            <a:r>
              <a:rPr lang="en-US" sz="1350" dirty="0"/>
              <a:t>T</a:t>
            </a:r>
            <a:r>
              <a:rPr lang="en-US" sz="1350" dirty="0">
                <a:solidFill>
                  <a:srgbClr val="0070C0"/>
                </a:solidFill>
              </a:rPr>
              <a:t>CA</a:t>
            </a:r>
          </a:p>
        </p:txBody>
      </p:sp>
      <p:sp>
        <p:nvSpPr>
          <p:cNvPr id="18" name="TextBox 17"/>
          <p:cNvSpPr txBox="1"/>
          <p:nvPr/>
        </p:nvSpPr>
        <p:spPr>
          <a:xfrm>
            <a:off x="3447578" y="4655712"/>
            <a:ext cx="622349" cy="300082"/>
          </a:xfrm>
          <a:prstGeom prst="rect">
            <a:avLst/>
          </a:prstGeom>
          <a:noFill/>
        </p:spPr>
        <p:txBody>
          <a:bodyPr wrap="square" rtlCol="0">
            <a:spAutoFit/>
          </a:bodyPr>
          <a:lstStyle/>
          <a:p>
            <a:r>
              <a:rPr lang="en-US" sz="1350" dirty="0"/>
              <a:t>GT</a:t>
            </a:r>
            <a:r>
              <a:rPr lang="en-US" sz="1350" dirty="0">
                <a:solidFill>
                  <a:srgbClr val="0070C0"/>
                </a:solidFill>
              </a:rPr>
              <a:t>CA</a:t>
            </a:r>
          </a:p>
        </p:txBody>
      </p:sp>
      <p:sp>
        <p:nvSpPr>
          <p:cNvPr id="19" name="TextBox 18"/>
          <p:cNvSpPr txBox="1"/>
          <p:nvPr/>
        </p:nvSpPr>
        <p:spPr>
          <a:xfrm>
            <a:off x="3438740" y="4949854"/>
            <a:ext cx="812260" cy="300082"/>
          </a:xfrm>
          <a:prstGeom prst="rect">
            <a:avLst/>
          </a:prstGeom>
          <a:noFill/>
        </p:spPr>
        <p:txBody>
          <a:bodyPr wrap="square" rtlCol="0">
            <a:spAutoFit/>
          </a:bodyPr>
          <a:lstStyle/>
          <a:p>
            <a:r>
              <a:rPr lang="en-US" sz="1350" dirty="0"/>
              <a:t>AGT</a:t>
            </a:r>
            <a:r>
              <a:rPr lang="en-US" sz="1350" dirty="0">
                <a:solidFill>
                  <a:srgbClr val="0070C0"/>
                </a:solidFill>
              </a:rPr>
              <a:t>CA</a:t>
            </a:r>
          </a:p>
        </p:txBody>
      </p:sp>
      <p:sp>
        <p:nvSpPr>
          <p:cNvPr id="27" name="TextBox 26"/>
          <p:cNvSpPr txBox="1"/>
          <p:nvPr/>
        </p:nvSpPr>
        <p:spPr>
          <a:xfrm>
            <a:off x="2729387" y="3784927"/>
            <a:ext cx="1801052" cy="300082"/>
          </a:xfrm>
          <a:prstGeom prst="rect">
            <a:avLst/>
          </a:prstGeom>
          <a:noFill/>
        </p:spPr>
        <p:txBody>
          <a:bodyPr wrap="square" rtlCol="0">
            <a:spAutoFit/>
          </a:bodyPr>
          <a:lstStyle/>
          <a:p>
            <a:r>
              <a:rPr lang="en-US" sz="1350"/>
              <a:t>Phase shifting primer</a:t>
            </a:r>
            <a:endParaRPr lang="en-US" sz="1350" dirty="0"/>
          </a:p>
        </p:txBody>
      </p:sp>
      <p:sp>
        <p:nvSpPr>
          <p:cNvPr id="29" name="TextBox 28"/>
          <p:cNvSpPr txBox="1"/>
          <p:nvPr/>
        </p:nvSpPr>
        <p:spPr>
          <a:xfrm>
            <a:off x="4132616" y="5224882"/>
            <a:ext cx="812260" cy="300082"/>
          </a:xfrm>
          <a:prstGeom prst="rect">
            <a:avLst/>
          </a:prstGeom>
          <a:noFill/>
        </p:spPr>
        <p:txBody>
          <a:bodyPr wrap="square" rtlCol="0">
            <a:spAutoFit/>
          </a:bodyPr>
          <a:lstStyle/>
          <a:p>
            <a:r>
              <a:rPr lang="en-US" sz="1350"/>
              <a:t>TS</a:t>
            </a:r>
            <a:endParaRPr lang="en-US" sz="1350" dirty="0"/>
          </a:p>
        </p:txBody>
      </p:sp>
      <p:sp>
        <p:nvSpPr>
          <p:cNvPr id="31" name="TextBox 30"/>
          <p:cNvSpPr txBox="1"/>
          <p:nvPr/>
        </p:nvSpPr>
        <p:spPr>
          <a:xfrm>
            <a:off x="2912652" y="5241953"/>
            <a:ext cx="812260" cy="300082"/>
          </a:xfrm>
          <a:prstGeom prst="rect">
            <a:avLst/>
          </a:prstGeom>
          <a:noFill/>
        </p:spPr>
        <p:txBody>
          <a:bodyPr wrap="square" rtlCol="0">
            <a:spAutoFit/>
          </a:bodyPr>
          <a:lstStyle/>
          <a:p>
            <a:r>
              <a:rPr lang="en-US" sz="1350" dirty="0"/>
              <a:t>CS</a:t>
            </a:r>
          </a:p>
        </p:txBody>
      </p:sp>
      <p:sp>
        <p:nvSpPr>
          <p:cNvPr id="33" name="TextBox 32"/>
          <p:cNvSpPr txBox="1"/>
          <p:nvPr/>
        </p:nvSpPr>
        <p:spPr>
          <a:xfrm>
            <a:off x="3455410" y="4096465"/>
            <a:ext cx="444172" cy="300082"/>
          </a:xfrm>
          <a:prstGeom prst="rect">
            <a:avLst/>
          </a:prstGeom>
          <a:noFill/>
        </p:spPr>
        <p:txBody>
          <a:bodyPr wrap="square" rtlCol="0">
            <a:spAutoFit/>
          </a:bodyPr>
          <a:lstStyle/>
          <a:p>
            <a:r>
              <a:rPr lang="en-US" sz="1350" dirty="0">
                <a:solidFill>
                  <a:srgbClr val="0070C0"/>
                </a:solidFill>
              </a:rPr>
              <a:t>CA</a:t>
            </a:r>
          </a:p>
        </p:txBody>
      </p:sp>
      <p:sp>
        <p:nvSpPr>
          <p:cNvPr id="34" name="Right Arrow 33"/>
          <p:cNvSpPr/>
          <p:nvPr/>
        </p:nvSpPr>
        <p:spPr>
          <a:xfrm>
            <a:off x="6721676" y="4186442"/>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5" name="Right Arrow 34"/>
          <p:cNvSpPr/>
          <p:nvPr/>
        </p:nvSpPr>
        <p:spPr>
          <a:xfrm>
            <a:off x="6879676" y="448770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ight Arrow 35"/>
          <p:cNvSpPr/>
          <p:nvPr/>
        </p:nvSpPr>
        <p:spPr>
          <a:xfrm>
            <a:off x="6988906" y="4769529"/>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Right Arrow 36"/>
          <p:cNvSpPr/>
          <p:nvPr/>
        </p:nvSpPr>
        <p:spPr>
          <a:xfrm>
            <a:off x="7092145" y="5064566"/>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ectangle 37"/>
          <p:cNvSpPr/>
          <p:nvPr/>
        </p:nvSpPr>
        <p:spPr>
          <a:xfrm>
            <a:off x="5756118" y="422116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9" name="Rectangle 38"/>
          <p:cNvSpPr/>
          <p:nvPr/>
        </p:nvSpPr>
        <p:spPr>
          <a:xfrm>
            <a:off x="5759154" y="452036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Rectangle 39"/>
          <p:cNvSpPr/>
          <p:nvPr/>
        </p:nvSpPr>
        <p:spPr>
          <a:xfrm>
            <a:off x="5754403" y="479674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1" name="Rectangle 40"/>
          <p:cNvSpPr/>
          <p:nvPr/>
        </p:nvSpPr>
        <p:spPr>
          <a:xfrm>
            <a:off x="5752474" y="5097222"/>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TextBox 41"/>
          <p:cNvSpPr txBox="1"/>
          <p:nvPr/>
        </p:nvSpPr>
        <p:spPr>
          <a:xfrm>
            <a:off x="6404587" y="4399645"/>
            <a:ext cx="511345" cy="300082"/>
          </a:xfrm>
          <a:prstGeom prst="rect">
            <a:avLst/>
          </a:prstGeom>
          <a:noFill/>
        </p:spPr>
        <p:txBody>
          <a:bodyPr wrap="square" rtlCol="0">
            <a:spAutoFit/>
          </a:bodyPr>
          <a:lstStyle/>
          <a:p>
            <a:r>
              <a:rPr lang="en-US" sz="1350" dirty="0"/>
              <a:t>N</a:t>
            </a:r>
            <a:r>
              <a:rPr lang="en-US" sz="1350">
                <a:solidFill>
                  <a:srgbClr val="0070C0"/>
                </a:solidFill>
              </a:rPr>
              <a:t>CA</a:t>
            </a:r>
            <a:endParaRPr lang="en-US" sz="1350" dirty="0">
              <a:solidFill>
                <a:srgbClr val="0070C0"/>
              </a:solidFill>
            </a:endParaRPr>
          </a:p>
        </p:txBody>
      </p:sp>
      <p:sp>
        <p:nvSpPr>
          <p:cNvPr id="43" name="TextBox 42"/>
          <p:cNvSpPr txBox="1"/>
          <p:nvPr/>
        </p:nvSpPr>
        <p:spPr>
          <a:xfrm>
            <a:off x="6402868" y="4682361"/>
            <a:ext cx="622349" cy="300082"/>
          </a:xfrm>
          <a:prstGeom prst="rect">
            <a:avLst/>
          </a:prstGeom>
          <a:noFill/>
        </p:spPr>
        <p:txBody>
          <a:bodyPr wrap="square" rtlCol="0">
            <a:spAutoFit/>
          </a:bodyPr>
          <a:lstStyle/>
          <a:p>
            <a:r>
              <a:rPr lang="en-US" sz="1350" dirty="0"/>
              <a:t>NN</a:t>
            </a:r>
            <a:r>
              <a:rPr lang="en-US" sz="1350" dirty="0">
                <a:solidFill>
                  <a:srgbClr val="0070C0"/>
                </a:solidFill>
              </a:rPr>
              <a:t>CA</a:t>
            </a:r>
          </a:p>
        </p:txBody>
      </p:sp>
      <p:sp>
        <p:nvSpPr>
          <p:cNvPr id="44" name="TextBox 43"/>
          <p:cNvSpPr txBox="1"/>
          <p:nvPr/>
        </p:nvSpPr>
        <p:spPr>
          <a:xfrm>
            <a:off x="6394030" y="4976503"/>
            <a:ext cx="812260" cy="300082"/>
          </a:xfrm>
          <a:prstGeom prst="rect">
            <a:avLst/>
          </a:prstGeom>
          <a:noFill/>
        </p:spPr>
        <p:txBody>
          <a:bodyPr wrap="square" rtlCol="0">
            <a:spAutoFit/>
          </a:bodyPr>
          <a:lstStyle/>
          <a:p>
            <a:r>
              <a:rPr lang="en-US" sz="1350" dirty="0"/>
              <a:t>NNN</a:t>
            </a:r>
            <a:r>
              <a:rPr lang="en-US" sz="1350" dirty="0">
                <a:solidFill>
                  <a:srgbClr val="0070C0"/>
                </a:solidFill>
              </a:rPr>
              <a:t>CA</a:t>
            </a:r>
          </a:p>
        </p:txBody>
      </p:sp>
      <p:sp>
        <p:nvSpPr>
          <p:cNvPr id="45" name="TextBox 44"/>
          <p:cNvSpPr txBox="1"/>
          <p:nvPr/>
        </p:nvSpPr>
        <p:spPr>
          <a:xfrm>
            <a:off x="5665239" y="3784927"/>
            <a:ext cx="4018935" cy="300082"/>
          </a:xfrm>
          <a:prstGeom prst="rect">
            <a:avLst/>
          </a:prstGeom>
          <a:noFill/>
        </p:spPr>
        <p:txBody>
          <a:bodyPr wrap="square" rtlCol="0">
            <a:spAutoFit/>
          </a:bodyPr>
          <a:lstStyle/>
          <a:p>
            <a:r>
              <a:rPr lang="en-US" sz="1350" dirty="0"/>
              <a:t>Phase shifting </a:t>
            </a:r>
            <a:r>
              <a:rPr lang="en-US" sz="1350"/>
              <a:t>primers with PCR duplicate detection</a:t>
            </a:r>
            <a:endParaRPr lang="en-US" sz="1350" dirty="0"/>
          </a:p>
        </p:txBody>
      </p:sp>
      <p:sp>
        <p:nvSpPr>
          <p:cNvPr id="46" name="TextBox 45"/>
          <p:cNvSpPr txBox="1"/>
          <p:nvPr/>
        </p:nvSpPr>
        <p:spPr>
          <a:xfrm>
            <a:off x="7206290" y="5267042"/>
            <a:ext cx="812260" cy="300082"/>
          </a:xfrm>
          <a:prstGeom prst="rect">
            <a:avLst/>
          </a:prstGeom>
          <a:noFill/>
        </p:spPr>
        <p:txBody>
          <a:bodyPr wrap="square" rtlCol="0">
            <a:spAutoFit/>
          </a:bodyPr>
          <a:lstStyle/>
          <a:p>
            <a:r>
              <a:rPr lang="en-US" sz="1350"/>
              <a:t>TS</a:t>
            </a:r>
            <a:endParaRPr lang="en-US" sz="1350" dirty="0"/>
          </a:p>
        </p:txBody>
      </p:sp>
      <p:sp>
        <p:nvSpPr>
          <p:cNvPr id="47" name="TextBox 46"/>
          <p:cNvSpPr txBox="1"/>
          <p:nvPr/>
        </p:nvSpPr>
        <p:spPr>
          <a:xfrm>
            <a:off x="5867942" y="5268602"/>
            <a:ext cx="812260" cy="300082"/>
          </a:xfrm>
          <a:prstGeom prst="rect">
            <a:avLst/>
          </a:prstGeom>
          <a:noFill/>
        </p:spPr>
        <p:txBody>
          <a:bodyPr wrap="square" rtlCol="0">
            <a:spAutoFit/>
          </a:bodyPr>
          <a:lstStyle/>
          <a:p>
            <a:r>
              <a:rPr lang="en-US" sz="1350" dirty="0"/>
              <a:t>CS</a:t>
            </a:r>
          </a:p>
        </p:txBody>
      </p:sp>
      <p:sp>
        <p:nvSpPr>
          <p:cNvPr id="48" name="TextBox 47"/>
          <p:cNvSpPr txBox="1"/>
          <p:nvPr/>
        </p:nvSpPr>
        <p:spPr>
          <a:xfrm>
            <a:off x="6396413" y="4123114"/>
            <a:ext cx="444172" cy="300082"/>
          </a:xfrm>
          <a:prstGeom prst="rect">
            <a:avLst/>
          </a:prstGeom>
          <a:noFill/>
        </p:spPr>
        <p:txBody>
          <a:bodyPr wrap="square" rtlCol="0">
            <a:spAutoFit/>
          </a:bodyPr>
          <a:lstStyle/>
          <a:p>
            <a:r>
              <a:rPr lang="en-US" sz="1350" dirty="0">
                <a:solidFill>
                  <a:srgbClr val="0070C0"/>
                </a:solidFill>
              </a:rPr>
              <a:t>CA</a:t>
            </a:r>
          </a:p>
        </p:txBody>
      </p:sp>
      <p:sp>
        <p:nvSpPr>
          <p:cNvPr id="4" name="TextBox 3"/>
          <p:cNvSpPr txBox="1"/>
          <p:nvPr/>
        </p:nvSpPr>
        <p:spPr>
          <a:xfrm>
            <a:off x="6394030" y="5763113"/>
            <a:ext cx="2330246" cy="715581"/>
          </a:xfrm>
          <a:prstGeom prst="rect">
            <a:avLst/>
          </a:prstGeom>
          <a:noFill/>
        </p:spPr>
        <p:txBody>
          <a:bodyPr wrap="square" rtlCol="0">
            <a:spAutoFit/>
          </a:bodyPr>
          <a:lstStyle/>
          <a:p>
            <a:r>
              <a:rPr lang="en-US" sz="1350" dirty="0"/>
              <a:t>Ns, resolve </a:t>
            </a:r>
            <a:r>
              <a:rPr lang="en-US" sz="1350"/>
              <a:t>to be </a:t>
            </a:r>
            <a:r>
              <a:rPr lang="en-US" sz="1350" dirty="0"/>
              <a:t>PCR duplicate keys and should only ever appear once</a:t>
            </a:r>
          </a:p>
        </p:txBody>
      </p:sp>
    </p:spTree>
    <p:extLst>
      <p:ext uri="{BB962C8B-B14F-4D97-AF65-F5344CB8AC3E}">
        <p14:creationId xmlns:p14="http://schemas.microsoft.com/office/powerpoint/2010/main" val="1332445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Components of the target specific primer</a:t>
            </a:r>
          </a:p>
        </p:txBody>
      </p:sp>
      <p:sp>
        <p:nvSpPr>
          <p:cNvPr id="3" name="Content Placeholder 2"/>
          <p:cNvSpPr>
            <a:spLocks noGrp="1"/>
          </p:cNvSpPr>
          <p:nvPr>
            <p:ph idx="1"/>
          </p:nvPr>
        </p:nvSpPr>
        <p:spPr/>
        <p:txBody>
          <a:bodyPr>
            <a:normAutofit/>
          </a:bodyPr>
          <a:lstStyle/>
          <a:p>
            <a:r>
              <a:rPr lang="en-US" dirty="0" smtClean="0"/>
              <a:t>CS1, or CS2 sequence</a:t>
            </a:r>
          </a:p>
          <a:p>
            <a:pPr lvl="1"/>
            <a:r>
              <a:rPr lang="en-US" dirty="0" smtClean="0"/>
              <a:t>Provides the sequence necessary for priming of PCR-2, also serves as the sequencing primer site</a:t>
            </a:r>
          </a:p>
          <a:p>
            <a:r>
              <a:rPr lang="en-US" dirty="0" smtClean="0"/>
              <a:t>Phase-shifting bases</a:t>
            </a:r>
          </a:p>
          <a:p>
            <a:pPr lvl="1"/>
            <a:r>
              <a:rPr lang="en-US" dirty="0" smtClean="0"/>
              <a:t>Generates diversity in the sequencing reaction</a:t>
            </a:r>
          </a:p>
          <a:p>
            <a:r>
              <a:rPr lang="en-US" dirty="0" smtClean="0"/>
              <a:t>Linker sequence</a:t>
            </a:r>
          </a:p>
          <a:p>
            <a:pPr lvl="1"/>
            <a:r>
              <a:rPr lang="en-US" dirty="0" smtClean="0"/>
              <a:t>Buffers the target specific primer sequence from the rest of the primer, preventing some taxa (longer priming) from being more efficient than others.</a:t>
            </a:r>
          </a:p>
          <a:p>
            <a:r>
              <a:rPr lang="en-US" dirty="0" smtClean="0"/>
              <a:t>Target specific primer sequence</a:t>
            </a:r>
          </a:p>
          <a:p>
            <a:endParaRPr lang="en-US" dirty="0"/>
          </a:p>
        </p:txBody>
      </p:sp>
    </p:spTree>
    <p:extLst>
      <p:ext uri="{BB962C8B-B14F-4D97-AF65-F5344CB8AC3E}">
        <p14:creationId xmlns:p14="http://schemas.microsoft.com/office/powerpoint/2010/main" val="164097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384"/>
            <a:ext cx="8229600" cy="1143000"/>
          </a:xfrm>
        </p:spPr>
        <p:txBody>
          <a:bodyPr>
            <a:normAutofit/>
          </a:bodyPr>
          <a:lstStyle/>
          <a:p>
            <a:pPr algn="l"/>
            <a:r>
              <a:rPr lang="en-US" sz="3200" dirty="0"/>
              <a:t>Example target specific primers</a:t>
            </a:r>
          </a:p>
        </p:txBody>
      </p:sp>
      <p:sp>
        <p:nvSpPr>
          <p:cNvPr id="3" name="Content Placeholder 2"/>
          <p:cNvSpPr>
            <a:spLocks noGrp="1"/>
          </p:cNvSpPr>
          <p:nvPr>
            <p:ph idx="1"/>
          </p:nvPr>
        </p:nvSpPr>
        <p:spPr>
          <a:xfrm>
            <a:off x="1981200" y="836810"/>
            <a:ext cx="8229600" cy="709169"/>
          </a:xfrm>
        </p:spPr>
        <p:txBody>
          <a:bodyPr>
            <a:normAutofit/>
          </a:bodyPr>
          <a:lstStyle/>
          <a:p>
            <a:r>
              <a:rPr lang="en-US" sz="2400" dirty="0"/>
              <a:t>Example 27F and 534R (red bases are the inserted bases)</a:t>
            </a:r>
          </a:p>
        </p:txBody>
      </p:sp>
      <p:graphicFrame>
        <p:nvGraphicFramePr>
          <p:cNvPr id="35" name="Table 34"/>
          <p:cNvGraphicFramePr>
            <a:graphicFrameLocks noGrp="1"/>
          </p:cNvGraphicFramePr>
          <p:nvPr>
            <p:extLst>
              <p:ext uri="{D42A27DB-BD31-4B8C-83A1-F6EECF244321}">
                <p14:modId xmlns:p14="http://schemas.microsoft.com/office/powerpoint/2010/main" val="1085870086"/>
              </p:ext>
            </p:extLst>
          </p:nvPr>
        </p:nvGraphicFramePr>
        <p:xfrm>
          <a:off x="1893608" y="1398909"/>
          <a:ext cx="8229600" cy="2338976"/>
        </p:xfrm>
        <a:graphic>
          <a:graphicData uri="http://schemas.openxmlformats.org/drawingml/2006/table">
            <a:tbl>
              <a:tblPr firstRow="1" bandRow="1">
                <a:tableStyleId>{69C7853C-536D-4A76-A0AE-DD22124D55A5}</a:tableStyleId>
              </a:tblPr>
              <a:tblGrid>
                <a:gridCol w="2151693"/>
                <a:gridCol w="6077907"/>
              </a:tblGrid>
              <a:tr h="493304">
                <a:tc>
                  <a:txBody>
                    <a:bodyPr/>
                    <a:lstStyle/>
                    <a:p>
                      <a:r>
                        <a:rPr lang="en-US" dirty="0" smtClean="0"/>
                        <a:t>ID</a:t>
                      </a:r>
                      <a:endParaRPr lang="en-US" dirty="0"/>
                    </a:p>
                  </a:txBody>
                  <a:tcPr>
                    <a:solidFill>
                      <a:schemeClr val="bg1"/>
                    </a:solidFill>
                  </a:tcPr>
                </a:tc>
                <a:tc>
                  <a:txBody>
                    <a:bodyPr/>
                    <a:lstStyle/>
                    <a:p>
                      <a:pPr algn="r"/>
                      <a:r>
                        <a:rPr lang="en-US" dirty="0" smtClean="0"/>
                        <a:t>Primer</a:t>
                      </a:r>
                      <a:endParaRPr lang="en-US" dirty="0"/>
                    </a:p>
                  </a:txBody>
                  <a:tcPr>
                    <a:solidFill>
                      <a:schemeClr val="bg1"/>
                    </a:solidFill>
                  </a:tcPr>
                </a:tc>
              </a:tr>
              <a:tr h="493304">
                <a:tc>
                  <a:txBody>
                    <a:bodyPr/>
                    <a:lstStyle/>
                    <a:p>
                      <a:r>
                        <a:rPr lang="en-US" dirty="0" smtClean="0"/>
                        <a:t>CS1-27F</a:t>
                      </a:r>
                      <a:endParaRPr lang="en-US" dirty="0"/>
                    </a:p>
                  </a:txBody>
                  <a:tcPr>
                    <a:solidFill>
                      <a:schemeClr val="bg1"/>
                    </a:solidFill>
                  </a:tcPr>
                </a:tc>
                <a:tc>
                  <a:txBody>
                    <a:bodyPr/>
                    <a:lstStyle/>
                    <a:p>
                      <a:pPr algn="l"/>
                      <a:r>
                        <a:rPr lang="en-US" sz="1600" dirty="0" smtClean="0">
                          <a:solidFill>
                            <a:schemeClr val="tx2">
                              <a:lumMod val="60000"/>
                              <a:lumOff val="40000"/>
                            </a:schemeClr>
                          </a:solidFill>
                          <a:latin typeface="Monaco" charset="0"/>
                          <a:ea typeface="Monaco" charset="0"/>
                          <a:cs typeface="Monaco" charset="0"/>
                        </a:rPr>
                        <a:t>ACACTGACGACATGGTTCTACA</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endParaRPr lang="en-US" sz="1600" dirty="0">
                        <a:latin typeface="Monaco" charset="0"/>
                        <a:ea typeface="Monaco" charset="0"/>
                        <a:cs typeface="Monaco" charset="0"/>
                      </a:endParaRPr>
                    </a:p>
                  </a:txBody>
                  <a:tcPr>
                    <a:solidFill>
                      <a:schemeClr val="bg1"/>
                    </a:solidFill>
                  </a:tcPr>
                </a:tc>
              </a:tr>
              <a:tr h="493304">
                <a:tc>
                  <a:txBody>
                    <a:bodyPr/>
                    <a:lstStyle/>
                    <a:p>
                      <a:r>
                        <a:rPr lang="en-US" dirty="0" smtClean="0"/>
                        <a:t>CS1-27F_2</a:t>
                      </a:r>
                      <a:endParaRPr lang="en-US" dirty="0"/>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ACACTGACGACATGGTTCTACA</a:t>
                      </a:r>
                      <a:r>
                        <a:rPr lang="en-US" sz="1600" b="1" dirty="0" smtClean="0">
                          <a:solidFill>
                            <a:srgbClr val="FF0000"/>
                          </a:solidFill>
                          <a:latin typeface="Monaco" charset="0"/>
                          <a:ea typeface="Monaco" charset="0"/>
                          <a:cs typeface="Monaco" charset="0"/>
                        </a:rPr>
                        <a:t>C</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p>
                  </a:txBody>
                  <a:tcPr>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CS1-27F_3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ACACTGACGACATGGTTCTACA</a:t>
                      </a:r>
                      <a:r>
                        <a:rPr lang="en-US" sz="1600" b="1" dirty="0" smtClean="0">
                          <a:solidFill>
                            <a:srgbClr val="FF0000"/>
                          </a:solidFill>
                          <a:latin typeface="Monaco" charset="0"/>
                          <a:ea typeface="Monaco" charset="0"/>
                          <a:cs typeface="Monaco" charset="0"/>
                        </a:rPr>
                        <a:t>TC</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p>
                  </a:txBody>
                  <a:tcPr>
                    <a:solidFill>
                      <a:schemeClr val="bg1"/>
                    </a:solidFill>
                  </a:tcPr>
                </a:tc>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CS1-27F_4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ACACTGACGACATGGTTCTACA</a:t>
                      </a:r>
                      <a:r>
                        <a:rPr lang="en-US" sz="1600" b="1" dirty="0" smtClean="0">
                          <a:solidFill>
                            <a:srgbClr val="FF0000"/>
                          </a:solidFill>
                          <a:latin typeface="Monaco" charset="0"/>
                          <a:ea typeface="Monaco" charset="0"/>
                          <a:cs typeface="Monaco" charset="0"/>
                        </a:rPr>
                        <a:t>GTC</a:t>
                      </a:r>
                      <a:r>
                        <a:rPr lang="en-US" sz="1600" dirty="0" smtClean="0">
                          <a:solidFill>
                            <a:srgbClr val="00B050"/>
                          </a:solidFill>
                          <a:latin typeface="Monaco" charset="0"/>
                          <a:ea typeface="Monaco" charset="0"/>
                          <a:cs typeface="Monaco" charset="0"/>
                        </a:rPr>
                        <a:t>AG</a:t>
                      </a:r>
                      <a:r>
                        <a:rPr lang="en-US" sz="1600" dirty="0" smtClean="0">
                          <a:latin typeface="Monaco" charset="0"/>
                          <a:ea typeface="Monaco" charset="0"/>
                          <a:cs typeface="Monaco" charset="0"/>
                        </a:rPr>
                        <a:t>AGTTTGATCCTGGCTCAG</a:t>
                      </a:r>
                    </a:p>
                  </a:txBody>
                  <a:tcPr>
                    <a:solidFill>
                      <a:schemeClr val="bg1"/>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902503196"/>
              </p:ext>
            </p:extLst>
          </p:nvPr>
        </p:nvGraphicFramePr>
        <p:xfrm>
          <a:off x="1859280" y="3919616"/>
          <a:ext cx="8229600" cy="2338976"/>
        </p:xfrm>
        <a:graphic>
          <a:graphicData uri="http://schemas.openxmlformats.org/drawingml/2006/table">
            <a:tbl>
              <a:tblPr firstRow="1" bandRow="1">
                <a:tableStyleId>{69C7853C-536D-4A76-A0AE-DD22124D55A5}</a:tableStyleId>
              </a:tblPr>
              <a:tblGrid>
                <a:gridCol w="2168857"/>
                <a:gridCol w="6060743"/>
              </a:tblGrid>
              <a:tr h="493304">
                <a:tc>
                  <a:txBody>
                    <a:bodyPr/>
                    <a:lstStyle/>
                    <a:p>
                      <a:r>
                        <a:rPr lang="en-US" dirty="0" smtClean="0"/>
                        <a:t>ID</a:t>
                      </a:r>
                      <a:endParaRPr lang="en-US" dirty="0"/>
                    </a:p>
                  </a:txBody>
                  <a:tcPr>
                    <a:solidFill>
                      <a:schemeClr val="bg1"/>
                    </a:solidFill>
                  </a:tcPr>
                </a:tc>
                <a:tc>
                  <a:txBody>
                    <a:bodyPr/>
                    <a:lstStyle/>
                    <a:p>
                      <a:pPr algn="r"/>
                      <a:r>
                        <a:rPr lang="en-US" dirty="0" smtClean="0"/>
                        <a:t>Primer</a:t>
                      </a:r>
                      <a:endParaRPr lang="en-US" dirty="0"/>
                    </a:p>
                  </a:txBody>
                  <a:tcPr>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p>
                  </a:txBody>
                  <a:tcPr>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b="1" dirty="0" smtClean="0">
                          <a:solidFill>
                            <a:srgbClr val="FF0000"/>
                          </a:solidFill>
                          <a:latin typeface="Monaco" charset="0"/>
                          <a:ea typeface="Monaco" charset="0"/>
                          <a:cs typeface="Monaco" charset="0"/>
                        </a:rPr>
                        <a:t>C</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p>
                  </a:txBody>
                  <a:tcPr>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b="1" dirty="0" smtClean="0">
                          <a:solidFill>
                            <a:srgbClr val="FF0000"/>
                          </a:solidFill>
                          <a:latin typeface="Monaco" charset="0"/>
                          <a:ea typeface="Monaco" charset="0"/>
                          <a:cs typeface="Monaco" charset="0"/>
                        </a:rPr>
                        <a:t>TG</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p>
                  </a:txBody>
                  <a:tcPr>
                    <a:solidFill>
                      <a:schemeClr val="bg1"/>
                    </a:solidFill>
                  </a:tcPr>
                </a:tc>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CS2-534R_4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2">
                              <a:lumMod val="60000"/>
                              <a:lumOff val="40000"/>
                            </a:schemeClr>
                          </a:solidFill>
                          <a:latin typeface="Monaco" charset="0"/>
                          <a:ea typeface="Monaco" charset="0"/>
                          <a:cs typeface="Monaco" charset="0"/>
                        </a:rPr>
                        <a:t>TACGGTAGCAGAGACTTGGTCT</a:t>
                      </a:r>
                      <a:r>
                        <a:rPr lang="en-US" sz="1600" b="1" dirty="0" smtClean="0">
                          <a:solidFill>
                            <a:srgbClr val="FF0000"/>
                          </a:solidFill>
                          <a:latin typeface="Monaco" charset="0"/>
                          <a:ea typeface="Monaco" charset="0"/>
                          <a:cs typeface="Monaco" charset="0"/>
                        </a:rPr>
                        <a:t>GCG</a:t>
                      </a:r>
                      <a:r>
                        <a:rPr lang="en-US" sz="1600" dirty="0" smtClean="0">
                          <a:solidFill>
                            <a:srgbClr val="00B050"/>
                          </a:solidFill>
                          <a:latin typeface="Monaco" charset="0"/>
                          <a:ea typeface="Monaco" charset="0"/>
                          <a:cs typeface="Monaco" charset="0"/>
                        </a:rPr>
                        <a:t>AT</a:t>
                      </a:r>
                      <a:r>
                        <a:rPr lang="en-US" sz="1600" dirty="0" smtClean="0">
                          <a:latin typeface="Monaco" charset="0"/>
                          <a:ea typeface="Monaco" charset="0"/>
                          <a:cs typeface="Monaco" charset="0"/>
                        </a:rPr>
                        <a:t>TACCGCGGCTGCTGG</a:t>
                      </a:r>
                    </a:p>
                  </a:txBody>
                  <a:tcPr>
                    <a:solidFill>
                      <a:schemeClr val="bg1"/>
                    </a:solidFill>
                  </a:tcPr>
                </a:tc>
              </a:tr>
            </a:tbl>
          </a:graphicData>
        </a:graphic>
      </p:graphicFrame>
      <p:sp>
        <p:nvSpPr>
          <p:cNvPr id="4" name="TextBox 3"/>
          <p:cNvSpPr txBox="1"/>
          <p:nvPr/>
        </p:nvSpPr>
        <p:spPr>
          <a:xfrm>
            <a:off x="1859280" y="6258592"/>
            <a:ext cx="8229600" cy="369332"/>
          </a:xfrm>
          <a:prstGeom prst="rect">
            <a:avLst/>
          </a:prstGeom>
          <a:noFill/>
        </p:spPr>
        <p:txBody>
          <a:bodyPr wrap="square" rtlCol="0">
            <a:spAutoFit/>
          </a:bodyPr>
          <a:lstStyle/>
          <a:p>
            <a:r>
              <a:rPr lang="en-US" dirty="0">
                <a:solidFill>
                  <a:schemeClr val="tx2">
                    <a:lumMod val="60000"/>
                    <a:lumOff val="40000"/>
                  </a:schemeClr>
                </a:solidFill>
              </a:rPr>
              <a:t>CS1/CS2 sequence, </a:t>
            </a:r>
            <a:r>
              <a:rPr lang="en-US" dirty="0">
                <a:solidFill>
                  <a:srgbClr val="FF0000"/>
                </a:solidFill>
              </a:rPr>
              <a:t>Phase-shifting bases, </a:t>
            </a:r>
            <a:r>
              <a:rPr lang="en-US" dirty="0">
                <a:solidFill>
                  <a:srgbClr val="00B050"/>
                </a:solidFill>
              </a:rPr>
              <a:t>Linker sequence, </a:t>
            </a:r>
            <a:r>
              <a:rPr lang="en-US" dirty="0"/>
              <a:t>target specific primer</a:t>
            </a:r>
            <a:endParaRPr lang="en-US" dirty="0">
              <a:solidFill>
                <a:schemeClr val="tx2">
                  <a:lumMod val="60000"/>
                  <a:lumOff val="40000"/>
                </a:schemeClr>
              </a:solidFill>
            </a:endParaRPr>
          </a:p>
        </p:txBody>
      </p:sp>
    </p:spTree>
    <p:extLst>
      <p:ext uri="{BB962C8B-B14F-4D97-AF65-F5344CB8AC3E}">
        <p14:creationId xmlns:p14="http://schemas.microsoft.com/office/powerpoint/2010/main" val="181993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the Barcoded adapter primers sequence</a:t>
            </a:r>
            <a:endParaRPr lang="en-US" dirty="0"/>
          </a:p>
        </p:txBody>
      </p:sp>
      <p:sp>
        <p:nvSpPr>
          <p:cNvPr id="3" name="Content Placeholder 2"/>
          <p:cNvSpPr>
            <a:spLocks noGrp="1"/>
          </p:cNvSpPr>
          <p:nvPr>
            <p:ph idx="1"/>
          </p:nvPr>
        </p:nvSpPr>
        <p:spPr/>
        <p:txBody>
          <a:bodyPr/>
          <a:lstStyle/>
          <a:p>
            <a:r>
              <a:rPr lang="en-US" dirty="0" smtClean="0"/>
              <a:t>P5, or P7 sequence</a:t>
            </a:r>
          </a:p>
          <a:p>
            <a:pPr lvl="1"/>
            <a:r>
              <a:rPr lang="en-US" dirty="0" smtClean="0"/>
              <a:t>Primers to the Illumina flow cell, Sequence on the P5 strand typically constitutes R1, those on P7 strand typically constitutes R2.</a:t>
            </a:r>
          </a:p>
          <a:p>
            <a:r>
              <a:rPr lang="en-US" dirty="0" smtClean="0"/>
              <a:t>Barcode sequence</a:t>
            </a:r>
          </a:p>
          <a:p>
            <a:pPr lvl="1"/>
            <a:r>
              <a:rPr lang="en-US" dirty="0" smtClean="0"/>
              <a:t>Uniquely identifies sample</a:t>
            </a:r>
          </a:p>
          <a:p>
            <a:r>
              <a:rPr lang="en-US" dirty="0" smtClean="0"/>
              <a:t>CS1, or CS2 sequence</a:t>
            </a:r>
          </a:p>
          <a:p>
            <a:pPr lvl="1"/>
            <a:r>
              <a:rPr lang="en-US" dirty="0" smtClean="0"/>
              <a:t>Necessary for extending PCR-1</a:t>
            </a:r>
          </a:p>
        </p:txBody>
      </p:sp>
    </p:spTree>
    <p:extLst>
      <p:ext uri="{BB962C8B-B14F-4D97-AF65-F5344CB8AC3E}">
        <p14:creationId xmlns:p14="http://schemas.microsoft.com/office/powerpoint/2010/main" val="95468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34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t>Example barcoded adapter primers</a:t>
            </a:r>
          </a:p>
        </p:txBody>
      </p:sp>
      <p:sp>
        <p:nvSpPr>
          <p:cNvPr id="5" name="Content Placeholder 2"/>
          <p:cNvSpPr txBox="1">
            <a:spLocks/>
          </p:cNvSpPr>
          <p:nvPr/>
        </p:nvSpPr>
        <p:spPr>
          <a:xfrm>
            <a:off x="1981200" y="836810"/>
            <a:ext cx="8229600" cy="7091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a:t>Example 27F and 534R (red bases are the inserted bases)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304033290"/>
              </p:ext>
            </p:extLst>
          </p:nvPr>
        </p:nvGraphicFramePr>
        <p:xfrm>
          <a:off x="2015528" y="1398910"/>
          <a:ext cx="8229600" cy="2444429"/>
        </p:xfrm>
        <a:graphic>
          <a:graphicData uri="http://schemas.openxmlformats.org/drawingml/2006/table">
            <a:tbl>
              <a:tblPr firstRow="1" bandRow="1">
                <a:tableStyleId>{69C7853C-536D-4A76-A0AE-DD22124D55A5}</a:tableStyleId>
              </a:tblPr>
              <a:tblGrid>
                <a:gridCol w="2151693"/>
                <a:gridCol w="6077907"/>
              </a:tblGrid>
              <a:tr h="493304">
                <a:tc>
                  <a:txBody>
                    <a:bodyPr/>
                    <a:lstStyle/>
                    <a:p>
                      <a:r>
                        <a:rPr lang="en-US" dirty="0" smtClean="0"/>
                        <a:t>ID</a:t>
                      </a:r>
                      <a:endParaRPr lang="en-US" dirty="0"/>
                    </a:p>
                  </a:txBody>
                  <a:tcPr>
                    <a:solidFill>
                      <a:schemeClr val="bg1"/>
                    </a:solidFill>
                  </a:tcPr>
                </a:tc>
                <a:tc>
                  <a:txBody>
                    <a:bodyPr/>
                    <a:lstStyle/>
                    <a:p>
                      <a:pPr algn="r"/>
                      <a:r>
                        <a:rPr lang="en-US" dirty="0" smtClean="0"/>
                        <a:t>Primer</a:t>
                      </a:r>
                      <a:endParaRPr lang="en-US" dirty="0"/>
                    </a:p>
                  </a:txBody>
                  <a:tcPr>
                    <a:solidFill>
                      <a:schemeClr val="bg1"/>
                    </a:solidFill>
                  </a:tcPr>
                </a:tc>
              </a:tr>
              <a:tr h="493304">
                <a:tc>
                  <a:txBody>
                    <a:bodyPr/>
                    <a:lstStyle/>
                    <a:p>
                      <a:r>
                        <a:rPr lang="en-US" dirty="0" smtClean="0"/>
                        <a:t>P5-Index1-CS1</a:t>
                      </a:r>
                      <a:endParaRPr lang="en-US" dirty="0"/>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TAGATCGC</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solidFill>
                      <a:schemeClr val="bg1"/>
                    </a:solidFill>
                  </a:tcPr>
                </a:tc>
              </a:tr>
              <a:tr h="493304">
                <a:tc>
                  <a:txBody>
                    <a:bodyPr/>
                    <a:lstStyle/>
                    <a:p>
                      <a:r>
                        <a:rPr lang="en-US" dirty="0" smtClean="0"/>
                        <a:t>P5-Index2-CS1</a:t>
                      </a:r>
                      <a:endParaRPr lang="en-US" dirty="0"/>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CTCTCTAT</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solidFill>
                      <a:schemeClr val="bg1"/>
                    </a:solidFill>
                  </a:tcPr>
                </a:tc>
              </a:tr>
              <a:tr h="493304">
                <a:tc>
                  <a:txBody>
                    <a:bodyPr/>
                    <a:lstStyle/>
                    <a:p>
                      <a:r>
                        <a:rPr lang="en-US" dirty="0" smtClean="0"/>
                        <a:t>P5-Index3-CS1</a:t>
                      </a:r>
                      <a:endParaRPr lang="en-US" dirty="0"/>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TATCCTCT</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solidFill>
                      <a:schemeClr val="bg1"/>
                    </a:solidFill>
                  </a:tcPr>
                </a:tc>
              </a:tr>
              <a:tr h="471213">
                <a:tc>
                  <a:txBody>
                    <a:bodyPr/>
                    <a:lstStyle/>
                    <a:p>
                      <a:r>
                        <a:rPr lang="en-US" dirty="0" smtClean="0"/>
                        <a:t>P5-Index4-CS1</a:t>
                      </a:r>
                      <a:endParaRPr lang="en-US" dirty="0"/>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AGAGTAGA</a:t>
                      </a:r>
                      <a:r>
                        <a:rPr lang="en-US" sz="1200" b="0" i="0" u="none" strike="noStrike" dirty="0">
                          <a:solidFill>
                            <a:srgbClr val="000000"/>
                          </a:solidFill>
                          <a:effectLst/>
                          <a:latin typeface="Monaco" charset="0"/>
                          <a:ea typeface="Monaco" charset="0"/>
                          <a:cs typeface="Monaco" charset="0"/>
                        </a:rPr>
                        <a:t>ACACTGACGACATGGTTCTACA</a:t>
                      </a:r>
                    </a:p>
                  </a:txBody>
                  <a:tcPr marL="12700" marR="12700" marT="12700" marB="0" anchor="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6471072"/>
              </p:ext>
            </p:extLst>
          </p:nvPr>
        </p:nvGraphicFramePr>
        <p:xfrm>
          <a:off x="1981200" y="3919617"/>
          <a:ext cx="8229600" cy="2395459"/>
        </p:xfrm>
        <a:graphic>
          <a:graphicData uri="http://schemas.openxmlformats.org/drawingml/2006/table">
            <a:tbl>
              <a:tblPr firstRow="1" bandRow="1">
                <a:tableStyleId>{69C7853C-536D-4A76-A0AE-DD22124D55A5}</a:tableStyleId>
              </a:tblPr>
              <a:tblGrid>
                <a:gridCol w="2168857"/>
                <a:gridCol w="6060743"/>
              </a:tblGrid>
              <a:tr h="493304">
                <a:tc>
                  <a:txBody>
                    <a:bodyPr/>
                    <a:lstStyle/>
                    <a:p>
                      <a:r>
                        <a:rPr lang="en-US" dirty="0" smtClean="0"/>
                        <a:t>ID</a:t>
                      </a:r>
                      <a:endParaRPr lang="en-US" dirty="0"/>
                    </a:p>
                  </a:txBody>
                  <a:tcPr>
                    <a:solidFill>
                      <a:schemeClr val="bg1"/>
                    </a:solidFill>
                  </a:tcPr>
                </a:tc>
                <a:tc>
                  <a:txBody>
                    <a:bodyPr/>
                    <a:lstStyle/>
                    <a:p>
                      <a:pPr algn="r"/>
                      <a:r>
                        <a:rPr lang="en-US" dirty="0" smtClean="0"/>
                        <a:t>Primer</a:t>
                      </a:r>
                      <a:endParaRPr lang="en-US" dirty="0"/>
                    </a:p>
                  </a:txBody>
                  <a:tcPr>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P7-Index1-CS2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TAAGGCGA</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P7-Index2-CS2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CGTACTAG</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solidFill>
                      <a:schemeClr val="bg1"/>
                    </a:solidFill>
                  </a:tcPr>
                </a:tc>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P7-Index3-CS2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AGGCAGAA</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solidFill>
                      <a:schemeClr val="bg1"/>
                    </a:solidFill>
                  </a:tcPr>
                </a:tc>
              </a:tr>
              <a:tr h="4222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P7-Index4-CS2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TCCTGAGC</a:t>
                      </a:r>
                      <a:r>
                        <a:rPr lang="en-US" sz="1400" b="0" i="0" u="none" strike="noStrike" dirty="0">
                          <a:solidFill>
                            <a:srgbClr val="000000"/>
                          </a:solidFill>
                          <a:effectLst/>
                          <a:latin typeface="Monaco" charset="0"/>
                          <a:ea typeface="Monaco" charset="0"/>
                          <a:cs typeface="Monaco" charset="0"/>
                        </a:rPr>
                        <a:t>TACGGTAGCAGAGACTTGGTCT</a:t>
                      </a:r>
                    </a:p>
                  </a:txBody>
                  <a:tcPr marL="12700" marR="12700" marT="12700" marB="0" anchor="b">
                    <a:solidFill>
                      <a:schemeClr val="bg1"/>
                    </a:solidFill>
                  </a:tcPr>
                </a:tc>
              </a:tr>
            </a:tbl>
          </a:graphicData>
        </a:graphic>
      </p:graphicFrame>
      <p:sp>
        <p:nvSpPr>
          <p:cNvPr id="8" name="TextBox 7"/>
          <p:cNvSpPr txBox="1"/>
          <p:nvPr/>
        </p:nvSpPr>
        <p:spPr>
          <a:xfrm>
            <a:off x="1981200" y="6391353"/>
            <a:ext cx="8229600" cy="369332"/>
          </a:xfrm>
          <a:prstGeom prst="rect">
            <a:avLst/>
          </a:prstGeom>
          <a:noFill/>
        </p:spPr>
        <p:txBody>
          <a:bodyPr wrap="square" rtlCol="0">
            <a:spAutoFit/>
          </a:bodyPr>
          <a:lstStyle/>
          <a:p>
            <a:r>
              <a:rPr lang="en-US" dirty="0">
                <a:solidFill>
                  <a:schemeClr val="tx2">
                    <a:lumMod val="60000"/>
                    <a:lumOff val="40000"/>
                  </a:schemeClr>
                </a:solidFill>
              </a:rPr>
              <a:t>P5/P7 sequence, </a:t>
            </a:r>
            <a:r>
              <a:rPr lang="en-US" dirty="0">
                <a:solidFill>
                  <a:srgbClr val="FF0000"/>
                </a:solidFill>
              </a:rPr>
              <a:t>Barcode, </a:t>
            </a:r>
            <a:r>
              <a:rPr lang="en-US" dirty="0"/>
              <a:t>CS1/CS2 sequence</a:t>
            </a:r>
            <a:endParaRPr lang="en-US" dirty="0">
              <a:solidFill>
                <a:schemeClr val="tx2">
                  <a:lumMod val="60000"/>
                  <a:lumOff val="40000"/>
                </a:schemeClr>
              </a:solidFill>
            </a:endParaRPr>
          </a:p>
        </p:txBody>
      </p:sp>
    </p:spTree>
    <p:extLst>
      <p:ext uri="{BB962C8B-B14F-4D97-AF65-F5344CB8AC3E}">
        <p14:creationId xmlns:p14="http://schemas.microsoft.com/office/powerpoint/2010/main" val="1491627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5" name="Shape 245"/>
          <p:cNvSpPr txBox="1">
            <a:spLocks noGrp="1"/>
          </p:cNvSpPr>
          <p:nvPr>
            <p:ph idx="1"/>
          </p:nvPr>
        </p:nvSpPr>
        <p:spPr>
          <a:xfrm>
            <a:off x="3160449" y="1311786"/>
            <a:ext cx="8407893" cy="726479"/>
          </a:xfrm>
          <a:prstGeom prst="rect">
            <a:avLst/>
          </a:prstGeom>
        </p:spPr>
        <p:txBody>
          <a:bodyPr vert="horz" lIns="91425" tIns="91425" rIns="91425" bIns="91425" rtlCol="0" anchor="t" anchorCtr="0">
            <a:noAutofit/>
          </a:bodyPr>
          <a:lstStyle/>
          <a:p>
            <a:pPr>
              <a:buNone/>
            </a:pPr>
            <a:r>
              <a:rPr lang="en" sz="2400" dirty="0"/>
              <a:t>Unused primers and</a:t>
            </a:r>
            <a:r>
              <a:rPr lang="en-US" sz="2400" dirty="0"/>
              <a:t> </a:t>
            </a:r>
            <a:r>
              <a:rPr lang="en" sz="2400" dirty="0"/>
              <a:t>adapters</a:t>
            </a:r>
          </a:p>
          <a:p>
            <a:pPr>
              <a:buNone/>
            </a:pPr>
            <a:endParaRPr sz="2400" dirty="0"/>
          </a:p>
          <a:p>
            <a:pPr>
              <a:buNone/>
            </a:pPr>
            <a:endParaRPr sz="2400" dirty="0"/>
          </a:p>
        </p:txBody>
      </p:sp>
      <p:sp>
        <p:nvSpPr>
          <p:cNvPr id="238" name="Shape 238"/>
          <p:cNvSpPr txBox="1">
            <a:spLocks noGrp="1"/>
          </p:cNvSpPr>
          <p:nvPr>
            <p:ph type="title"/>
          </p:nvPr>
        </p:nvSpPr>
        <p:spPr>
          <a:prstGeom prst="rect">
            <a:avLst/>
          </a:prstGeom>
        </p:spPr>
        <p:txBody>
          <a:bodyPr vert="horz" lIns="91425" tIns="91425" rIns="91425" bIns="91425" rtlCol="0" anchor="ctr" anchorCtr="0">
            <a:noAutofit/>
          </a:bodyPr>
          <a:lstStyle/>
          <a:p>
            <a:r>
              <a:rPr lang="en" dirty="0"/>
              <a:t>QC: what is a “good” library?</a:t>
            </a:r>
          </a:p>
        </p:txBody>
      </p:sp>
      <p:grpSp>
        <p:nvGrpSpPr>
          <p:cNvPr id="2" name="Group 1"/>
          <p:cNvGrpSpPr/>
          <p:nvPr/>
        </p:nvGrpSpPr>
        <p:grpSpPr>
          <a:xfrm>
            <a:off x="1185153" y="1766494"/>
            <a:ext cx="8089627" cy="4897314"/>
            <a:chOff x="176525" y="2105950"/>
            <a:chExt cx="3718314" cy="3791050"/>
          </a:xfrm>
        </p:grpSpPr>
        <p:grpSp>
          <p:nvGrpSpPr>
            <p:cNvPr id="239" name="Shape 239"/>
            <p:cNvGrpSpPr/>
            <p:nvPr/>
          </p:nvGrpSpPr>
          <p:grpSpPr>
            <a:xfrm>
              <a:off x="176525" y="2105950"/>
              <a:ext cx="3718314" cy="1844000"/>
              <a:chOff x="176525" y="1248700"/>
              <a:chExt cx="3718314" cy="1844000"/>
            </a:xfrm>
          </p:grpSpPr>
          <p:pic>
            <p:nvPicPr>
              <p:cNvPr id="240" name="Shape 240"/>
              <p:cNvPicPr preferRelativeResize="0"/>
              <p:nvPr/>
            </p:nvPicPr>
            <p:blipFill rotWithShape="1">
              <a:blip r:embed="rId3">
                <a:alphaModFix/>
              </a:blip>
              <a:srcRect l="2617" t="11132" r="10137" b="34745"/>
              <a:stretch/>
            </p:blipFill>
            <p:spPr>
              <a:xfrm>
                <a:off x="176525" y="1248700"/>
                <a:ext cx="3718314" cy="1844000"/>
              </a:xfrm>
              <a:prstGeom prst="rect">
                <a:avLst/>
              </a:prstGeom>
              <a:noFill/>
              <a:ln>
                <a:noFill/>
              </a:ln>
            </p:spPr>
          </p:pic>
          <p:sp>
            <p:nvSpPr>
              <p:cNvPr id="241" name="Shape 241"/>
              <p:cNvSpPr/>
              <p:nvPr/>
            </p:nvSpPr>
            <p:spPr>
              <a:xfrm>
                <a:off x="515500" y="1351750"/>
                <a:ext cx="1137899"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nvGrpSpPr>
            <p:cNvPr id="242" name="Shape 242"/>
            <p:cNvGrpSpPr/>
            <p:nvPr/>
          </p:nvGrpSpPr>
          <p:grpSpPr>
            <a:xfrm>
              <a:off x="176525" y="4053000"/>
              <a:ext cx="3718314" cy="1844000"/>
              <a:chOff x="100325" y="3092700"/>
              <a:chExt cx="3718314" cy="1844000"/>
            </a:xfrm>
          </p:grpSpPr>
          <p:pic>
            <p:nvPicPr>
              <p:cNvPr id="243" name="Shape 243"/>
              <p:cNvPicPr preferRelativeResize="0"/>
              <p:nvPr/>
            </p:nvPicPr>
            <p:blipFill rotWithShape="1">
              <a:blip r:embed="rId4">
                <a:alphaModFix/>
              </a:blip>
              <a:srcRect l="3328" t="14030" r="9067" b="32295"/>
              <a:stretch/>
            </p:blipFill>
            <p:spPr>
              <a:xfrm>
                <a:off x="100325" y="3092700"/>
                <a:ext cx="3718314" cy="1844000"/>
              </a:xfrm>
              <a:prstGeom prst="rect">
                <a:avLst/>
              </a:prstGeom>
              <a:noFill/>
              <a:ln>
                <a:noFill/>
              </a:ln>
            </p:spPr>
          </p:pic>
          <p:sp>
            <p:nvSpPr>
              <p:cNvPr id="244" name="Shape 244"/>
              <p:cNvSpPr/>
              <p:nvPr/>
            </p:nvSpPr>
            <p:spPr>
              <a:xfrm>
                <a:off x="457200" y="3188100"/>
                <a:ext cx="1164900"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sp>
        <p:nvSpPr>
          <p:cNvPr id="3" name="Rectangle 2"/>
          <p:cNvSpPr/>
          <p:nvPr/>
        </p:nvSpPr>
        <p:spPr>
          <a:xfrm>
            <a:off x="10857663" y="2305975"/>
            <a:ext cx="678391" cy="369332"/>
          </a:xfrm>
          <a:prstGeom prst="rect">
            <a:avLst/>
          </a:prstGeom>
        </p:spPr>
        <p:txBody>
          <a:bodyPr wrap="none">
            <a:spAutoFit/>
          </a:bodyPr>
          <a:lstStyle/>
          <a:p>
            <a:pPr>
              <a:buNone/>
            </a:pPr>
            <a:r>
              <a:rPr lang="en-US"/>
              <a:t>BAD!</a:t>
            </a:r>
            <a:endParaRPr lang="en" dirty="0"/>
          </a:p>
        </p:txBody>
      </p:sp>
      <p:sp>
        <p:nvSpPr>
          <p:cNvPr id="12" name="Rectangle 11"/>
          <p:cNvSpPr/>
          <p:nvPr/>
        </p:nvSpPr>
        <p:spPr>
          <a:xfrm>
            <a:off x="10857663" y="4951676"/>
            <a:ext cx="764953" cy="369332"/>
          </a:xfrm>
          <a:prstGeom prst="rect">
            <a:avLst/>
          </a:prstGeom>
        </p:spPr>
        <p:txBody>
          <a:bodyPr wrap="none">
            <a:spAutoFit/>
          </a:bodyPr>
          <a:lstStyle/>
          <a:p>
            <a:pPr>
              <a:buNone/>
            </a:pPr>
            <a:r>
              <a:rPr lang="en-US" dirty="0"/>
              <a:t>Good!</a:t>
            </a:r>
            <a:endParaRPr lang="en" dirty="0"/>
          </a:p>
        </p:txBody>
      </p:sp>
      <p:cxnSp>
        <p:nvCxnSpPr>
          <p:cNvPr id="5" name="Straight Arrow Connector 4"/>
          <p:cNvCxnSpPr/>
          <p:nvPr/>
        </p:nvCxnSpPr>
        <p:spPr>
          <a:xfrm>
            <a:off x="5647723" y="2581300"/>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92072" y="4602505"/>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29967" y="5321008"/>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29967" y="2610434"/>
            <a:ext cx="417757" cy="65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8845" y="2171385"/>
            <a:ext cx="1662723" cy="369332"/>
          </a:xfrm>
          <a:prstGeom prst="rect">
            <a:avLst/>
          </a:prstGeom>
          <a:noFill/>
        </p:spPr>
        <p:txBody>
          <a:bodyPr wrap="square" rtlCol="0">
            <a:spAutoFit/>
          </a:bodyPr>
          <a:lstStyle/>
          <a:p>
            <a:r>
              <a:rPr lang="en-US"/>
              <a:t>Unused primer</a:t>
            </a:r>
          </a:p>
        </p:txBody>
      </p:sp>
      <p:sp>
        <p:nvSpPr>
          <p:cNvPr id="8" name="TextBox 7"/>
          <p:cNvSpPr txBox="1"/>
          <p:nvPr/>
        </p:nvSpPr>
        <p:spPr>
          <a:xfrm>
            <a:off x="6620485" y="4490011"/>
            <a:ext cx="1271587" cy="646331"/>
          </a:xfrm>
          <a:prstGeom prst="rect">
            <a:avLst/>
          </a:prstGeom>
          <a:noFill/>
        </p:spPr>
        <p:txBody>
          <a:bodyPr wrap="square" rtlCol="0">
            <a:spAutoFit/>
          </a:bodyPr>
          <a:lstStyle/>
          <a:p>
            <a:r>
              <a:rPr lang="en-US" dirty="0"/>
              <a:t>Template </a:t>
            </a:r>
            <a:r>
              <a:rPr lang="en-US"/>
              <a:t>of interest</a:t>
            </a:r>
          </a:p>
        </p:txBody>
      </p:sp>
    </p:spTree>
    <p:extLst>
      <p:ext uri="{BB962C8B-B14F-4D97-AF65-F5344CB8AC3E}">
        <p14:creationId xmlns:p14="http://schemas.microsoft.com/office/powerpoint/2010/main" val="46001410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Even amplicon representation is important and difficult to achieve. Amplicon counts can vary from sample to sample by 100x</a:t>
            </a:r>
          </a:p>
          <a:p>
            <a:r>
              <a:rPr lang="en-US" dirty="0" smtClean="0"/>
              <a:t>Each amplicon should be evaluated by quality (ideally by trace) and quantity (</a:t>
            </a:r>
            <a:r>
              <a:rPr lang="en-US" dirty="0" err="1" smtClean="0"/>
              <a:t>fluourometery</a:t>
            </a:r>
            <a:r>
              <a:rPr lang="en-US" dirty="0" smtClean="0"/>
              <a:t>). Both qualities will effect final counts.</a:t>
            </a:r>
          </a:p>
          <a:p>
            <a:r>
              <a:rPr lang="en-US" dirty="0" smtClean="0"/>
              <a:t>Best practices</a:t>
            </a:r>
          </a:p>
          <a:p>
            <a:pPr lvl="1"/>
            <a:r>
              <a:rPr lang="en-US" dirty="0" smtClean="0"/>
              <a:t>First group </a:t>
            </a:r>
            <a:r>
              <a:rPr lang="en-US" dirty="0" err="1" smtClean="0"/>
              <a:t>amplicons</a:t>
            </a:r>
            <a:r>
              <a:rPr lang="en-US" dirty="0" smtClean="0"/>
              <a:t> by quality/quantity profiles</a:t>
            </a:r>
          </a:p>
          <a:p>
            <a:pPr lvl="1"/>
            <a:r>
              <a:rPr lang="en-US" dirty="0" smtClean="0"/>
              <a:t>Pool each group separately</a:t>
            </a:r>
          </a:p>
          <a:p>
            <a:pPr lvl="1"/>
            <a:r>
              <a:rPr lang="en-US" dirty="0" smtClean="0"/>
              <a:t>If a small number of groups consider qPCR on each group for final pooling concentrations</a:t>
            </a:r>
          </a:p>
          <a:p>
            <a:pPr lvl="1"/>
            <a:r>
              <a:rPr lang="en-US" dirty="0" smtClean="0"/>
              <a:t>If a large number re-quantify and pool to final pool.</a:t>
            </a:r>
            <a:endParaRPr lang="en-US" dirty="0"/>
          </a:p>
        </p:txBody>
      </p:sp>
      <p:sp>
        <p:nvSpPr>
          <p:cNvPr id="3" name="Title 2"/>
          <p:cNvSpPr>
            <a:spLocks noGrp="1"/>
          </p:cNvSpPr>
          <p:nvPr>
            <p:ph type="title"/>
          </p:nvPr>
        </p:nvSpPr>
        <p:spPr/>
        <p:txBody>
          <a:bodyPr/>
          <a:lstStyle/>
          <a:p>
            <a:r>
              <a:rPr lang="en-US" dirty="0" smtClean="0"/>
              <a:t>Pooling Samples/Amplicons</a:t>
            </a:r>
            <a:endParaRPr lang="en-US" dirty="0"/>
          </a:p>
        </p:txBody>
      </p:sp>
    </p:spTree>
    <p:extLst>
      <p:ext uri="{BB962C8B-B14F-4D97-AF65-F5344CB8AC3E}">
        <p14:creationId xmlns:p14="http://schemas.microsoft.com/office/powerpoint/2010/main" val="1056014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Benefits/Drawbacks</a:t>
            </a:r>
            <a:endParaRPr lang="en-US" dirty="0"/>
          </a:p>
        </p:txBody>
      </p:sp>
      <p:sp>
        <p:nvSpPr>
          <p:cNvPr id="6" name="Title 1"/>
          <p:cNvSpPr txBox="1">
            <a:spLocks/>
          </p:cNvSpPr>
          <p:nvPr/>
        </p:nvSpPr>
        <p:spPr>
          <a:xfrm>
            <a:off x="3400035" y="4560191"/>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Drawbacks</a:t>
            </a:r>
            <a:endParaRPr lang="en-US" sz="2994" dirty="0"/>
          </a:p>
        </p:txBody>
      </p:sp>
      <p:sp>
        <p:nvSpPr>
          <p:cNvPr id="7" name="Title 1"/>
          <p:cNvSpPr txBox="1">
            <a:spLocks/>
          </p:cNvSpPr>
          <p:nvPr/>
        </p:nvSpPr>
        <p:spPr>
          <a:xfrm>
            <a:off x="3400035" y="1558113"/>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Benefits</a:t>
            </a:r>
            <a:endParaRPr lang="en-US" sz="2994" dirty="0"/>
          </a:p>
        </p:txBody>
      </p:sp>
      <p:sp>
        <p:nvSpPr>
          <p:cNvPr id="8" name="TextBox 7"/>
          <p:cNvSpPr txBox="1"/>
          <p:nvPr/>
        </p:nvSpPr>
        <p:spPr>
          <a:xfrm>
            <a:off x="1280160" y="2393099"/>
            <a:ext cx="10393680" cy="2246769"/>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2800" dirty="0"/>
              <a:t>Maximum Flexibility, fewer target specific primers needed.</a:t>
            </a:r>
          </a:p>
          <a:p>
            <a:pPr marL="311079" indent="-311079">
              <a:buFont typeface="Arial"/>
              <a:buChar char="•"/>
            </a:pPr>
            <a:r>
              <a:rPr lang="en-US" sz="2800" dirty="0"/>
              <a:t>Dual barcoding, allowing for massively multiplexing of samples to occur.</a:t>
            </a:r>
          </a:p>
          <a:p>
            <a:pPr marL="311079" indent="-311079">
              <a:buFont typeface="Arial"/>
              <a:buChar char="•"/>
            </a:pPr>
            <a:r>
              <a:rPr lang="en-US" sz="2800" dirty="0"/>
              <a:t>Pool multiple targets per run</a:t>
            </a:r>
          </a:p>
          <a:p>
            <a:pPr marL="311079" indent="-311079">
              <a:buFont typeface="Arial"/>
              <a:buChar char="•"/>
            </a:pPr>
            <a:r>
              <a:rPr lang="en-US" sz="2800" dirty="0"/>
              <a:t>Software for </a:t>
            </a:r>
            <a:r>
              <a:rPr lang="en-US" sz="2800" dirty="0" err="1"/>
              <a:t>demultiplexing</a:t>
            </a:r>
            <a:endParaRPr lang="en-US" sz="2800" dirty="0"/>
          </a:p>
        </p:txBody>
      </p:sp>
      <p:sp>
        <p:nvSpPr>
          <p:cNvPr id="10" name="TextBox 9"/>
          <p:cNvSpPr txBox="1"/>
          <p:nvPr/>
        </p:nvSpPr>
        <p:spPr>
          <a:xfrm>
            <a:off x="1280160" y="5334192"/>
            <a:ext cx="10393680" cy="1077218"/>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3200" dirty="0"/>
              <a:t>Two – step PCR reaction</a:t>
            </a:r>
          </a:p>
          <a:p>
            <a:pPr marL="311079" indent="-311079">
              <a:buFont typeface="Arial"/>
              <a:buChar char="•"/>
            </a:pPr>
            <a:r>
              <a:rPr lang="en-US" sz="3200" dirty="0"/>
              <a:t>Sequence the target specific primer</a:t>
            </a:r>
          </a:p>
        </p:txBody>
      </p:sp>
    </p:spTree>
    <p:extLst>
      <p:ext uri="{BB962C8B-B14F-4D97-AF65-F5344CB8AC3E}">
        <p14:creationId xmlns:p14="http://schemas.microsoft.com/office/powerpoint/2010/main" val="1016548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159000" y="274637"/>
            <a:ext cx="8229600" cy="1143200"/>
          </a:xfrm>
          <a:prstGeom prst="rect">
            <a:avLst/>
          </a:prstGeom>
        </p:spPr>
        <p:txBody>
          <a:bodyPr vert="horz" lIns="91425" tIns="91425" rIns="91425" bIns="91425" rtlCol="0" anchor="ctr" anchorCtr="0">
            <a:noAutofit/>
          </a:bodyPr>
          <a:lstStyle/>
          <a:p>
            <a:r>
              <a:rPr lang="en" dirty="0">
                <a:solidFill>
                  <a:schemeClr val="tx1"/>
                </a:solidFill>
              </a:rPr>
              <a:t>Nucleotide diversity</a:t>
            </a:r>
          </a:p>
        </p:txBody>
      </p:sp>
      <p:sp>
        <p:nvSpPr>
          <p:cNvPr id="186" name="Shape 186"/>
          <p:cNvSpPr txBox="1">
            <a:spLocks noGrp="1"/>
          </p:cNvSpPr>
          <p:nvPr>
            <p:ph type="body" idx="1"/>
          </p:nvPr>
        </p:nvSpPr>
        <p:spPr>
          <a:xfrm>
            <a:off x="2596425" y="1989025"/>
            <a:ext cx="6904500" cy="590100"/>
          </a:xfrm>
          <a:prstGeom prst="rect">
            <a:avLst/>
          </a:prstGeom>
        </p:spPr>
        <p:txBody>
          <a:bodyPr vert="horz" lIns="91425" tIns="91425" rIns="91425" bIns="91425" rtlCol="0" anchor="t" anchorCtr="0">
            <a:noAutofit/>
          </a:bodyPr>
          <a:lstStyle/>
          <a:p>
            <a:pPr>
              <a:buNone/>
            </a:pPr>
            <a:r>
              <a:rPr lang="en"/>
              <a:t>Critically important for imaging clusters </a:t>
            </a:r>
          </a:p>
        </p:txBody>
      </p:sp>
      <p:pic>
        <p:nvPicPr>
          <p:cNvPr id="187" name="Shape 187"/>
          <p:cNvPicPr preferRelativeResize="0"/>
          <p:nvPr/>
        </p:nvPicPr>
        <p:blipFill>
          <a:blip r:embed="rId3">
            <a:alphaModFix/>
          </a:blip>
          <a:stretch>
            <a:fillRect/>
          </a:stretch>
        </p:blipFill>
        <p:spPr>
          <a:xfrm>
            <a:off x="2596425" y="2723727"/>
            <a:ext cx="6751624" cy="3064275"/>
          </a:xfrm>
          <a:prstGeom prst="rect">
            <a:avLst/>
          </a:prstGeom>
          <a:noFill/>
          <a:ln>
            <a:noFill/>
          </a:ln>
        </p:spPr>
      </p:pic>
    </p:spTree>
    <p:extLst>
      <p:ext uri="{BB962C8B-B14F-4D97-AF65-F5344CB8AC3E}">
        <p14:creationId xmlns:p14="http://schemas.microsoft.com/office/powerpoint/2010/main" val="102803863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Nucleotide Diversity</a:t>
            </a:r>
            <a:endParaRPr lang="en-US" dirty="0"/>
          </a:p>
        </p:txBody>
      </p:sp>
      <p:sp>
        <p:nvSpPr>
          <p:cNvPr id="3" name="Content Placeholder 2"/>
          <p:cNvSpPr>
            <a:spLocks noGrp="1"/>
          </p:cNvSpPr>
          <p:nvPr>
            <p:ph idx="1"/>
          </p:nvPr>
        </p:nvSpPr>
        <p:spPr/>
        <p:txBody>
          <a:bodyPr/>
          <a:lstStyle/>
          <a:p>
            <a:pPr marL="0" indent="0" algn="just">
              <a:buNone/>
            </a:pPr>
            <a:r>
              <a:rPr lang="en-US" dirty="0"/>
              <a:t>Once a sample library is converted to clusters on a flow cell, “nucleotide diversity” refers to the distribution of nucleotides across the flow cell at any given cycle. From the viewpoint of the instrument software, a high diversity library translates into analyzing images containing an even distribution of spots from 4 different color channels corresponding to the 4 nucleotide bases A, T, C &amp; G. In contrast, an unbalanced nucleotide distribution or “low diversity library” means that for any given image, or to two bases are present at a high percentage</a:t>
            </a:r>
          </a:p>
        </p:txBody>
      </p:sp>
    </p:spTree>
    <p:extLst>
      <p:ext uri="{BB962C8B-B14F-4D97-AF65-F5344CB8AC3E}">
        <p14:creationId xmlns:p14="http://schemas.microsoft.com/office/powerpoint/2010/main" val="11886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vert="horz" lIns="91425" tIns="91425" rIns="91425" bIns="91425" rtlCol="0" anchor="ctr" anchorCtr="0">
            <a:noAutofit/>
          </a:bodyPr>
          <a:lstStyle/>
          <a:p>
            <a:r>
              <a:rPr lang="en" dirty="0">
                <a:solidFill>
                  <a:schemeClr val="bg1"/>
                </a:solidFill>
              </a:rPr>
              <a:t>Microbial community analysis</a:t>
            </a:r>
          </a:p>
        </p:txBody>
      </p:sp>
      <p:sp>
        <p:nvSpPr>
          <p:cNvPr id="61" name="Shape 61"/>
          <p:cNvSpPr txBox="1">
            <a:spLocks noGrp="1"/>
          </p:cNvSpPr>
          <p:nvPr>
            <p:ph type="body" idx="1"/>
          </p:nvPr>
        </p:nvSpPr>
        <p:spPr>
          <a:xfrm>
            <a:off x="978877" y="1037492"/>
            <a:ext cx="10972800" cy="4967599"/>
          </a:xfrm>
          <a:prstGeom prst="rect">
            <a:avLst/>
          </a:prstGeom>
        </p:spPr>
        <p:txBody>
          <a:bodyPr vert="horz" lIns="91425" tIns="91425" rIns="91425" bIns="91425" rtlCol="0" anchor="t" anchorCtr="0">
            <a:noAutofit/>
          </a:bodyPr>
          <a:lstStyle/>
          <a:p>
            <a:pPr>
              <a:buNone/>
            </a:pPr>
            <a:r>
              <a:rPr lang="en" dirty="0"/>
              <a:t>Goal: </a:t>
            </a:r>
            <a:r>
              <a:rPr lang="en" dirty="0" smtClean="0"/>
              <a:t>A </a:t>
            </a:r>
            <a:r>
              <a:rPr lang="en" dirty="0"/>
              <a:t>culture independent method for profiling the diversity of a community.</a:t>
            </a:r>
          </a:p>
          <a:p>
            <a:pPr>
              <a:buNone/>
            </a:pPr>
            <a:endParaRPr lang="en-US" dirty="0" smtClean="0"/>
          </a:p>
          <a:p>
            <a:pPr>
              <a:buNone/>
            </a:pPr>
            <a:r>
              <a:rPr lang="en-US" dirty="0"/>
              <a:t>High-throughput sequencing </a:t>
            </a:r>
            <a:r>
              <a:rPr lang="en-US" dirty="0" smtClean="0"/>
              <a:t>technologies (such as Illumina) </a:t>
            </a:r>
            <a:r>
              <a:rPr lang="en-US" dirty="0"/>
              <a:t>can </a:t>
            </a:r>
            <a:r>
              <a:rPr lang="en-US" dirty="0" smtClean="0"/>
              <a:t>sequence millions </a:t>
            </a:r>
            <a:r>
              <a:rPr lang="en-US" dirty="0"/>
              <a:t>of </a:t>
            </a:r>
            <a:r>
              <a:rPr lang="en-US" dirty="0" smtClean="0"/>
              <a:t>amplicons, across thousands of samples </a:t>
            </a:r>
            <a:r>
              <a:rPr lang="en-US" dirty="0"/>
              <a:t>in a single run, and </a:t>
            </a:r>
            <a:r>
              <a:rPr lang="en-US" dirty="0" smtClean="0"/>
              <a:t>are today </a:t>
            </a:r>
            <a:r>
              <a:rPr lang="en-US" dirty="0"/>
              <a:t>our best approach to deeply assess the environmental or clinical diversity of complex microbial assemblages of archaea, bacteria, and eukaryotes</a:t>
            </a:r>
            <a:r>
              <a:rPr lang="en-US" dirty="0" smtClean="0"/>
              <a:t>.</a:t>
            </a:r>
          </a:p>
          <a:p>
            <a:pPr>
              <a:buNone/>
            </a:pPr>
            <a:endParaRPr dirty="0"/>
          </a:p>
          <a:p>
            <a:pPr>
              <a:buNone/>
            </a:pPr>
            <a:r>
              <a:rPr lang="en" dirty="0"/>
              <a:t>Using </a:t>
            </a:r>
            <a:r>
              <a:rPr lang="en-US" dirty="0" smtClean="0"/>
              <a:t>sequence </a:t>
            </a:r>
            <a:r>
              <a:rPr lang="en" dirty="0" smtClean="0"/>
              <a:t>variation </a:t>
            </a:r>
            <a:r>
              <a:rPr lang="en-US" dirty="0" smtClean="0"/>
              <a:t>with</a:t>
            </a:r>
            <a:r>
              <a:rPr lang="en" dirty="0" smtClean="0"/>
              <a:t>in </a:t>
            </a:r>
            <a:r>
              <a:rPr lang="en" dirty="0"/>
              <a:t>a </a:t>
            </a:r>
            <a:r>
              <a:rPr lang="en-US" dirty="0" smtClean="0"/>
              <a:t>common </a:t>
            </a:r>
            <a:r>
              <a:rPr lang="en" dirty="0" smtClean="0"/>
              <a:t>gene</a:t>
            </a:r>
            <a:r>
              <a:rPr lang="en-US" dirty="0" smtClean="0"/>
              <a:t> (e.g. 16s)</a:t>
            </a:r>
            <a:r>
              <a:rPr lang="en" dirty="0" smtClean="0"/>
              <a:t> </a:t>
            </a:r>
            <a:r>
              <a:rPr lang="en" dirty="0"/>
              <a:t>to </a:t>
            </a:r>
            <a:r>
              <a:rPr lang="en-US" dirty="0" smtClean="0"/>
              <a:t>assign and </a:t>
            </a:r>
            <a:r>
              <a:rPr lang="en" dirty="0" smtClean="0"/>
              <a:t>count </a:t>
            </a:r>
            <a:r>
              <a:rPr lang="en" dirty="0"/>
              <a:t>community members rather than counting individual cells. Assume each sequence variant is one community member.</a:t>
            </a:r>
          </a:p>
        </p:txBody>
      </p:sp>
    </p:spTree>
    <p:extLst>
      <p:ext uri="{BB962C8B-B14F-4D97-AF65-F5344CB8AC3E}">
        <p14:creationId xmlns:p14="http://schemas.microsoft.com/office/powerpoint/2010/main" val="517881535"/>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Low Diversity Library</a:t>
            </a:r>
            <a:br>
              <a:rPr lang="en-US" sz="3200" dirty="0"/>
            </a:br>
            <a:r>
              <a:rPr lang="en-US" sz="3200" dirty="0"/>
              <a:t>vs</a:t>
            </a:r>
            <a:br>
              <a:rPr lang="en-US" sz="3200" dirty="0"/>
            </a:br>
            <a:r>
              <a:rPr lang="en-US" sz="3200" dirty="0"/>
              <a:t>High Diversity Library</a:t>
            </a:r>
          </a:p>
        </p:txBody>
      </p:sp>
      <p:pic>
        <p:nvPicPr>
          <p:cNvPr id="4" name="Content Placeholder 3"/>
          <p:cNvPicPr>
            <a:picLocks noGrp="1" noChangeAspect="1"/>
          </p:cNvPicPr>
          <p:nvPr>
            <p:ph idx="1"/>
          </p:nvPr>
        </p:nvPicPr>
        <p:blipFill>
          <a:blip r:embed="rId2"/>
          <a:stretch>
            <a:fillRect/>
          </a:stretch>
        </p:blipFill>
        <p:spPr>
          <a:xfrm>
            <a:off x="1066800" y="1997101"/>
            <a:ext cx="4914896" cy="30140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7854" y="17204142"/>
            <a:ext cx="6120659" cy="36330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254" y="17356542"/>
            <a:ext cx="6120659" cy="36330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2654" y="17508942"/>
            <a:ext cx="6120659" cy="36330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5054" y="17661342"/>
            <a:ext cx="6120659" cy="3633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454" y="17813742"/>
            <a:ext cx="6120659" cy="3633043"/>
          </a:xfrm>
          <a:prstGeom prst="rect">
            <a:avLst/>
          </a:prstGeom>
        </p:spPr>
      </p:pic>
      <p:sp>
        <p:nvSpPr>
          <p:cNvPr id="10" name="TextBox 9"/>
          <p:cNvSpPr txBox="1"/>
          <p:nvPr/>
        </p:nvSpPr>
        <p:spPr>
          <a:xfrm>
            <a:off x="1295398" y="5317527"/>
            <a:ext cx="4457700" cy="461665"/>
          </a:xfrm>
          <a:prstGeom prst="rect">
            <a:avLst/>
          </a:prstGeom>
          <a:noFill/>
        </p:spPr>
        <p:txBody>
          <a:bodyPr wrap="square" rtlCol="0">
            <a:spAutoFit/>
          </a:bodyPr>
          <a:lstStyle/>
          <a:p>
            <a:pPr algn="ctr"/>
            <a:r>
              <a:rPr lang="en-US" sz="2400" b="1" dirty="0">
                <a:solidFill>
                  <a:srgbClr val="FF0000"/>
                </a:solidFill>
              </a:rPr>
              <a:t>Low</a:t>
            </a:r>
            <a:r>
              <a:rPr lang="en-US" sz="2400" dirty="0">
                <a:solidFill>
                  <a:srgbClr val="FF0000"/>
                </a:solidFill>
              </a:rPr>
              <a:t> Diversity Library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9854" y="17966142"/>
            <a:ext cx="6120659" cy="36330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254" y="18118542"/>
            <a:ext cx="6120659" cy="363304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333" y="2668189"/>
            <a:ext cx="5625567" cy="3339479"/>
          </a:xfrm>
          <a:prstGeom prst="rect">
            <a:avLst/>
          </a:prstGeom>
        </p:spPr>
      </p:pic>
      <p:sp>
        <p:nvSpPr>
          <p:cNvPr id="15" name="TextBox 14"/>
          <p:cNvSpPr txBox="1"/>
          <p:nvPr/>
        </p:nvSpPr>
        <p:spPr>
          <a:xfrm>
            <a:off x="7120063" y="6089358"/>
            <a:ext cx="4457700" cy="461665"/>
          </a:xfrm>
          <a:prstGeom prst="rect">
            <a:avLst/>
          </a:prstGeom>
          <a:noFill/>
        </p:spPr>
        <p:txBody>
          <a:bodyPr wrap="square" rtlCol="0">
            <a:spAutoFit/>
          </a:bodyPr>
          <a:lstStyle/>
          <a:p>
            <a:pPr algn="ctr"/>
            <a:r>
              <a:rPr lang="en-US" sz="2400" b="1" dirty="0">
                <a:solidFill>
                  <a:srgbClr val="FF0000"/>
                </a:solidFill>
              </a:rPr>
              <a:t>High</a:t>
            </a:r>
            <a:r>
              <a:rPr lang="en-US" sz="2400" dirty="0">
                <a:solidFill>
                  <a:srgbClr val="FF0000"/>
                </a:solidFill>
              </a:rPr>
              <a:t> Diversity Library</a:t>
            </a:r>
          </a:p>
        </p:txBody>
      </p:sp>
    </p:spTree>
    <p:extLst>
      <p:ext uri="{BB962C8B-B14F-4D97-AF65-F5344CB8AC3E}">
        <p14:creationId xmlns:p14="http://schemas.microsoft.com/office/powerpoint/2010/main" val="1362768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Ways to ensure nucleotide diversity</a:t>
            </a:r>
            <a:endParaRPr lang="en-US" dirty="0"/>
          </a:p>
        </p:txBody>
      </p:sp>
      <p:sp>
        <p:nvSpPr>
          <p:cNvPr id="3" name="Content Placeholder 2"/>
          <p:cNvSpPr>
            <a:spLocks noGrp="1"/>
          </p:cNvSpPr>
          <p:nvPr>
            <p:ph idx="1"/>
          </p:nvPr>
        </p:nvSpPr>
        <p:spPr>
          <a:xfrm>
            <a:off x="1402080" y="1600201"/>
            <a:ext cx="9951720" cy="5000625"/>
          </a:xfrm>
        </p:spPr>
        <p:txBody>
          <a:bodyPr>
            <a:normAutofit fontScale="92500" lnSpcReduction="20000"/>
          </a:bodyPr>
          <a:lstStyle/>
          <a:p>
            <a:pPr marL="0" indent="0">
              <a:buNone/>
            </a:pPr>
            <a:r>
              <a:rPr lang="en-US" sz="3300" dirty="0"/>
              <a:t>Appropriate nucleotide diversity and cluster density are important for high quality data. Low nucleotide diversity in combination with high cluster density will most-likely lead to poor data quality and/or low data yield.</a:t>
            </a:r>
          </a:p>
          <a:p>
            <a:pPr marL="0" indent="0">
              <a:buNone/>
            </a:pPr>
            <a:r>
              <a:rPr lang="en-US" sz="3300" b="1" dirty="0"/>
              <a:t>Ways to avoid low nucleotide diversity</a:t>
            </a:r>
          </a:p>
          <a:p>
            <a:pPr marL="457200" indent="-457200">
              <a:buFont typeface="+mj-lt"/>
              <a:buAutoNum type="arabicPeriod"/>
            </a:pPr>
            <a:r>
              <a:rPr lang="en-US" sz="3000" dirty="0"/>
              <a:t>Sequence the sample at a 30-40% lower density</a:t>
            </a:r>
          </a:p>
          <a:p>
            <a:pPr marL="457200" indent="-457200">
              <a:buFont typeface="+mj-lt"/>
              <a:buAutoNum type="arabicPeriod"/>
            </a:pPr>
            <a:r>
              <a:rPr lang="en-US" sz="3000" dirty="0"/>
              <a:t>Spiking in at a 5-50% a nucleotide balanced library</a:t>
            </a:r>
          </a:p>
          <a:p>
            <a:pPr marL="0" indent="0">
              <a:buNone/>
            </a:pPr>
            <a:r>
              <a:rPr lang="en-US" sz="3000" dirty="0"/>
              <a:t>	(such as </a:t>
            </a:r>
            <a:r>
              <a:rPr lang="en-US" sz="3000" dirty="0" err="1"/>
              <a:t>PhiX</a:t>
            </a:r>
            <a:r>
              <a:rPr lang="en-US" sz="3000" dirty="0"/>
              <a:t>, or better a shotgun library of a sample of interest)</a:t>
            </a:r>
          </a:p>
          <a:p>
            <a:pPr marL="457200" indent="-457200">
              <a:buFont typeface="+mj-lt"/>
              <a:buAutoNum type="arabicPeriod" startAt="3"/>
            </a:pPr>
            <a:r>
              <a:rPr lang="en-US" sz="3000" dirty="0"/>
              <a:t>Multiplex a high number of amplicon regions 12 or greater)</a:t>
            </a:r>
          </a:p>
          <a:p>
            <a:pPr marL="457200" indent="-457200">
              <a:buFont typeface="+mj-lt"/>
              <a:buAutoNum type="arabicPeriod" startAt="3"/>
            </a:pPr>
            <a:r>
              <a:rPr lang="en-US" sz="3000" dirty="0"/>
              <a:t>Build phase-shifted </a:t>
            </a:r>
            <a:r>
              <a:rPr lang="en-US" sz="3000" dirty="0" smtClean="0"/>
              <a:t>primers</a:t>
            </a:r>
            <a:endParaRPr lang="en-US" sz="2600" dirty="0" smtClean="0">
              <a:solidFill>
                <a:srgbClr val="FF0000"/>
              </a:solidFill>
            </a:endParaRPr>
          </a:p>
          <a:p>
            <a:pPr marL="0" indent="0">
              <a:buNone/>
            </a:pPr>
            <a:r>
              <a:rPr lang="en-US" sz="2600" dirty="0" smtClean="0">
                <a:solidFill>
                  <a:srgbClr val="FF0000"/>
                </a:solidFill>
              </a:rPr>
              <a:t>Note</a:t>
            </a:r>
            <a:r>
              <a:rPr lang="en-US" sz="2600" dirty="0">
                <a:solidFill>
                  <a:srgbClr val="FF0000"/>
                </a:solidFill>
              </a:rPr>
              <a:t>: Experience has shown, that 15% shotgun spike-in, plus phase-shifted primers and/or multiple target region typically yields </a:t>
            </a:r>
            <a:r>
              <a:rPr lang="en-US" sz="2600" dirty="0" smtClean="0">
                <a:solidFill>
                  <a:srgbClr val="FF0000"/>
                </a:solidFill>
              </a:rPr>
              <a:t>good results</a:t>
            </a:r>
            <a:r>
              <a:rPr lang="en-US" sz="2600" dirty="0">
                <a:solidFill>
                  <a:srgbClr val="FF0000"/>
                </a:solidFill>
              </a:rPr>
              <a:t>. </a:t>
            </a:r>
          </a:p>
        </p:txBody>
      </p:sp>
    </p:spTree>
    <p:extLst>
      <p:ext uri="{BB962C8B-B14F-4D97-AF65-F5344CB8AC3E}">
        <p14:creationId xmlns:p14="http://schemas.microsoft.com/office/powerpoint/2010/main" val="113706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Illumina Sequencing</a:t>
            </a:r>
            <a:br>
              <a:rPr lang="en-US" sz="2800" dirty="0"/>
            </a:br>
            <a:r>
              <a:rPr lang="en-US" sz="2400" dirty="0"/>
              <a:t>Requires custom sequencing primers to be added to the reaction </a:t>
            </a:r>
            <a:r>
              <a:rPr lang="en-US" sz="2800" dirty="0"/>
              <a:t/>
            </a:r>
            <a:br>
              <a:rPr lang="en-US" sz="2800" dirty="0"/>
            </a:br>
            <a:r>
              <a:rPr lang="en-US" sz="1400" dirty="0">
                <a:solidFill>
                  <a:srgbClr val="FF0000"/>
                </a:solidFill>
              </a:rPr>
              <a:t>(Typical Illumina sequencing primers remain in the reaction for sequencing of </a:t>
            </a:r>
            <a:r>
              <a:rPr lang="en-US" sz="1400" dirty="0" err="1">
                <a:solidFill>
                  <a:srgbClr val="FF0000"/>
                </a:solidFill>
              </a:rPr>
              <a:t>PhiX</a:t>
            </a:r>
            <a:r>
              <a:rPr lang="en-US" sz="1400" dirty="0">
                <a:solidFill>
                  <a:srgbClr val="FF0000"/>
                </a:solidFill>
              </a:rPr>
              <a:t> or other shotgun library) </a:t>
            </a:r>
          </a:p>
        </p:txBody>
      </p:sp>
      <p:graphicFrame>
        <p:nvGraphicFramePr>
          <p:cNvPr id="42" name="Content Placeholder 41"/>
          <p:cNvGraphicFramePr>
            <a:graphicFrameLocks noGrp="1"/>
          </p:cNvGraphicFramePr>
          <p:nvPr>
            <p:ph idx="1"/>
            <p:extLst/>
          </p:nvPr>
        </p:nvGraphicFramePr>
        <p:xfrm>
          <a:off x="1981200" y="4729463"/>
          <a:ext cx="8229600" cy="1854200"/>
        </p:xfrm>
        <a:graphic>
          <a:graphicData uri="http://schemas.openxmlformats.org/drawingml/2006/table">
            <a:tbl>
              <a:tblPr firstRow="1" bandRow="1">
                <a:tableStyleId>{5C22544A-7EE6-4342-B048-85BDC9FD1C3A}</a:tableStyleId>
              </a:tblPr>
              <a:tblGrid>
                <a:gridCol w="1769543"/>
                <a:gridCol w="6460057"/>
              </a:tblGrid>
              <a:tr h="370840">
                <a:tc>
                  <a:txBody>
                    <a:bodyPr/>
                    <a:lstStyle/>
                    <a:p>
                      <a:r>
                        <a:rPr lang="en-US" dirty="0" smtClean="0"/>
                        <a:t>Read</a:t>
                      </a:r>
                      <a:endParaRPr lang="en-US" dirty="0"/>
                    </a:p>
                  </a:txBody>
                  <a:tcPr/>
                </a:tc>
                <a:tc>
                  <a:txBody>
                    <a:bodyPr/>
                    <a:lstStyle/>
                    <a:p>
                      <a:r>
                        <a:rPr lang="en-US" dirty="0" smtClean="0"/>
                        <a:t>Sequencing</a:t>
                      </a:r>
                      <a:r>
                        <a:rPr lang="en-US" baseline="0" dirty="0" smtClean="0"/>
                        <a:t> Primers</a:t>
                      </a:r>
                      <a:endParaRPr lang="en-US" dirty="0"/>
                    </a:p>
                  </a:txBody>
                  <a:tcPr/>
                </a:tc>
              </a:tr>
              <a:tr h="370840">
                <a:tc>
                  <a:txBody>
                    <a:bodyPr/>
                    <a:lstStyle/>
                    <a:p>
                      <a:r>
                        <a:rPr lang="en-US" dirty="0" smtClean="0"/>
                        <a:t>Read1</a:t>
                      </a:r>
                      <a:r>
                        <a:rPr lang="en-US" baseline="0" dirty="0" smtClean="0"/>
                        <a:t> primer</a:t>
                      </a:r>
                      <a:endParaRPr lang="en-US" dirty="0"/>
                    </a:p>
                  </a:txBody>
                  <a:tcPr/>
                </a:tc>
                <a:tc>
                  <a:txBody>
                    <a:bodyPr/>
                    <a:lstStyle/>
                    <a:p>
                      <a:r>
                        <a:rPr lang="en-US" dirty="0" smtClean="0"/>
                        <a:t>CS1 - 5’ ACACTGACGACATGGTTCTACA 3’</a:t>
                      </a:r>
                      <a:endParaRPr lang="en-US" dirty="0"/>
                    </a:p>
                  </a:txBody>
                  <a:tcPr/>
                </a:tc>
              </a:tr>
              <a:tr h="370840">
                <a:tc>
                  <a:txBody>
                    <a:bodyPr/>
                    <a:lstStyle/>
                    <a:p>
                      <a:r>
                        <a:rPr lang="en-US" dirty="0" smtClean="0"/>
                        <a:t>Read2</a:t>
                      </a:r>
                      <a:r>
                        <a:rPr lang="en-US" baseline="0" dirty="0" smtClean="0"/>
                        <a:t> primer</a:t>
                      </a:r>
                      <a:endParaRPr lang="en-US" dirty="0"/>
                    </a:p>
                  </a:txBody>
                  <a:tcPr/>
                </a:tc>
                <a:tc>
                  <a:txBody>
                    <a:bodyPr/>
                    <a:lstStyle/>
                    <a:p>
                      <a:r>
                        <a:rPr lang="en-US" dirty="0" smtClean="0"/>
                        <a:t>CS2 - 5’ TACGGTAGCAGAGACTTGGTCT  3’</a:t>
                      </a:r>
                      <a:endParaRPr lang="en-US" dirty="0"/>
                    </a:p>
                  </a:txBody>
                  <a:tcPr/>
                </a:tc>
              </a:tr>
              <a:tr h="370840">
                <a:tc>
                  <a:txBody>
                    <a:bodyPr/>
                    <a:lstStyle/>
                    <a:p>
                      <a:r>
                        <a:rPr lang="en-US" dirty="0" smtClean="0"/>
                        <a:t>BC1 primer</a:t>
                      </a:r>
                      <a:endParaRPr lang="en-US" dirty="0"/>
                    </a:p>
                  </a:txBody>
                  <a:tcPr/>
                </a:tc>
                <a:tc>
                  <a:txBody>
                    <a:bodyPr/>
                    <a:lstStyle/>
                    <a:p>
                      <a:r>
                        <a:rPr lang="en-US" dirty="0" smtClean="0"/>
                        <a:t>CS2rc - 5’ AGACCAAGTCTCTGCTACCGTA  3’</a:t>
                      </a:r>
                      <a:endParaRPr lang="en-US" dirty="0"/>
                    </a:p>
                  </a:txBody>
                  <a:tcPr/>
                </a:tc>
              </a:tr>
              <a:tr h="370840">
                <a:tc>
                  <a:txBody>
                    <a:bodyPr/>
                    <a:lstStyle/>
                    <a:p>
                      <a:r>
                        <a:rPr lang="en-US" dirty="0" smtClean="0"/>
                        <a:t>BC2 primer</a:t>
                      </a:r>
                      <a:endParaRPr lang="en-US" dirty="0"/>
                    </a:p>
                  </a:txBody>
                  <a:tcPr/>
                </a:tc>
                <a:tc>
                  <a:txBody>
                    <a:bodyPr/>
                    <a:lstStyle/>
                    <a:p>
                      <a:r>
                        <a:rPr lang="en-US" dirty="0" smtClean="0"/>
                        <a:t>Uses the P5 amplification</a:t>
                      </a:r>
                      <a:r>
                        <a:rPr lang="en-US" baseline="0" dirty="0" smtClean="0"/>
                        <a:t> primer</a:t>
                      </a:r>
                      <a:endParaRPr lang="en-US" dirty="0"/>
                    </a:p>
                  </a:txBody>
                  <a:tcPr/>
                </a:tc>
              </a:tr>
            </a:tbl>
          </a:graphicData>
        </a:graphic>
      </p:graphicFrame>
      <p:sp>
        <p:nvSpPr>
          <p:cNvPr id="4" name="Rectangle 3"/>
          <p:cNvSpPr/>
          <p:nvPr/>
        </p:nvSpPr>
        <p:spPr>
          <a:xfrm>
            <a:off x="4259114" y="3006861"/>
            <a:ext cx="3657600" cy="1828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69232" y="3977869"/>
            <a:ext cx="3657600" cy="18288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031969" y="3403520"/>
            <a:ext cx="3958909" cy="369332"/>
          </a:xfrm>
          <a:prstGeom prst="rect">
            <a:avLst/>
          </a:prstGeom>
          <a:noFill/>
        </p:spPr>
        <p:txBody>
          <a:bodyPr wrap="square" rtlCol="0">
            <a:spAutoFit/>
          </a:bodyPr>
          <a:lstStyle/>
          <a:p>
            <a:pPr algn="ctr"/>
            <a:r>
              <a:rPr lang="en-US" dirty="0"/>
              <a:t>Target Sequence</a:t>
            </a:r>
          </a:p>
        </p:txBody>
      </p:sp>
      <p:sp>
        <p:nvSpPr>
          <p:cNvPr id="7" name="Rectangle 6"/>
          <p:cNvSpPr/>
          <p:nvPr/>
        </p:nvSpPr>
        <p:spPr>
          <a:xfrm>
            <a:off x="3199400" y="3006163"/>
            <a:ext cx="914400" cy="1828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58490" y="3975395"/>
            <a:ext cx="914400" cy="18288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047030" y="3001996"/>
            <a:ext cx="914400" cy="182880"/>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84431" y="3970297"/>
            <a:ext cx="914400" cy="182880"/>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9023592" y="3969223"/>
            <a:ext cx="457200" cy="182880"/>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92443" y="3000080"/>
            <a:ext cx="457200" cy="18288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9517211" y="3969101"/>
            <a:ext cx="914400" cy="182880"/>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727341" y="3000080"/>
            <a:ext cx="914400" cy="1828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024514" y="2999322"/>
            <a:ext cx="457200" cy="18288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526816" y="2995177"/>
            <a:ext cx="914400" cy="182880"/>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677474" y="3977869"/>
            <a:ext cx="457200" cy="18288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712372" y="3977869"/>
            <a:ext cx="914400" cy="182880"/>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285220" y="3419688"/>
            <a:ext cx="537749" cy="307777"/>
          </a:xfrm>
          <a:prstGeom prst="rect">
            <a:avLst/>
          </a:prstGeom>
          <a:noFill/>
        </p:spPr>
        <p:txBody>
          <a:bodyPr wrap="square" rtlCol="0">
            <a:spAutoFit/>
          </a:bodyPr>
          <a:lstStyle/>
          <a:p>
            <a:pPr algn="r"/>
            <a:r>
              <a:rPr lang="en-US" sz="1400" dirty="0"/>
              <a:t>CS1</a:t>
            </a:r>
          </a:p>
        </p:txBody>
      </p:sp>
      <p:sp>
        <p:nvSpPr>
          <p:cNvPr id="20" name="TextBox 19"/>
          <p:cNvSpPr txBox="1"/>
          <p:nvPr/>
        </p:nvSpPr>
        <p:spPr>
          <a:xfrm>
            <a:off x="8271528" y="3402527"/>
            <a:ext cx="547076" cy="307777"/>
          </a:xfrm>
          <a:prstGeom prst="rect">
            <a:avLst/>
          </a:prstGeom>
          <a:noFill/>
        </p:spPr>
        <p:txBody>
          <a:bodyPr wrap="square" rtlCol="0">
            <a:spAutoFit/>
          </a:bodyPr>
          <a:lstStyle/>
          <a:p>
            <a:r>
              <a:rPr lang="en-US" sz="1400" dirty="0"/>
              <a:t>CS2</a:t>
            </a:r>
          </a:p>
        </p:txBody>
      </p:sp>
      <p:sp>
        <p:nvSpPr>
          <p:cNvPr id="21" name="TextBox 20"/>
          <p:cNvSpPr txBox="1"/>
          <p:nvPr/>
        </p:nvSpPr>
        <p:spPr>
          <a:xfrm>
            <a:off x="8989954" y="3404446"/>
            <a:ext cx="709529" cy="307777"/>
          </a:xfrm>
          <a:prstGeom prst="rect">
            <a:avLst/>
          </a:prstGeom>
          <a:noFill/>
        </p:spPr>
        <p:txBody>
          <a:bodyPr wrap="square" rtlCol="0">
            <a:spAutoFit/>
          </a:bodyPr>
          <a:lstStyle/>
          <a:p>
            <a:r>
              <a:rPr lang="en-US" sz="1400" dirty="0"/>
              <a:t>BC1</a:t>
            </a:r>
          </a:p>
        </p:txBody>
      </p:sp>
      <p:sp>
        <p:nvSpPr>
          <p:cNvPr id="22" name="TextBox 21"/>
          <p:cNvSpPr txBox="1"/>
          <p:nvPr/>
        </p:nvSpPr>
        <p:spPr>
          <a:xfrm>
            <a:off x="9774672" y="3413349"/>
            <a:ext cx="743155" cy="307777"/>
          </a:xfrm>
          <a:prstGeom prst="rect">
            <a:avLst/>
          </a:prstGeom>
          <a:noFill/>
        </p:spPr>
        <p:txBody>
          <a:bodyPr wrap="square" rtlCol="0">
            <a:spAutoFit/>
          </a:bodyPr>
          <a:lstStyle/>
          <a:p>
            <a:r>
              <a:rPr lang="en-US" sz="1400" dirty="0"/>
              <a:t>P7</a:t>
            </a:r>
          </a:p>
        </p:txBody>
      </p:sp>
      <p:sp>
        <p:nvSpPr>
          <p:cNvPr id="23" name="TextBox 22"/>
          <p:cNvSpPr txBox="1"/>
          <p:nvPr/>
        </p:nvSpPr>
        <p:spPr>
          <a:xfrm>
            <a:off x="2674966" y="3416182"/>
            <a:ext cx="524435" cy="307777"/>
          </a:xfrm>
          <a:prstGeom prst="rect">
            <a:avLst/>
          </a:prstGeom>
          <a:noFill/>
        </p:spPr>
        <p:txBody>
          <a:bodyPr wrap="square" rtlCol="0">
            <a:spAutoFit/>
          </a:bodyPr>
          <a:lstStyle/>
          <a:p>
            <a:r>
              <a:rPr lang="en-US" sz="1400" dirty="0"/>
              <a:t>BC2</a:t>
            </a:r>
          </a:p>
        </p:txBody>
      </p:sp>
      <p:sp>
        <p:nvSpPr>
          <p:cNvPr id="24" name="TextBox 23"/>
          <p:cNvSpPr txBox="1"/>
          <p:nvPr/>
        </p:nvSpPr>
        <p:spPr>
          <a:xfrm>
            <a:off x="1937523" y="3417098"/>
            <a:ext cx="708194" cy="306492"/>
          </a:xfrm>
          <a:prstGeom prst="rect">
            <a:avLst/>
          </a:prstGeom>
          <a:noFill/>
        </p:spPr>
        <p:txBody>
          <a:bodyPr wrap="square" rtlCol="0">
            <a:spAutoFit/>
          </a:bodyPr>
          <a:lstStyle/>
          <a:p>
            <a:r>
              <a:rPr lang="en-US" sz="1400" dirty="0"/>
              <a:t>P5</a:t>
            </a:r>
          </a:p>
        </p:txBody>
      </p:sp>
      <p:sp>
        <p:nvSpPr>
          <p:cNvPr id="26" name="Right Arrow 25"/>
          <p:cNvSpPr/>
          <p:nvPr/>
        </p:nvSpPr>
        <p:spPr>
          <a:xfrm>
            <a:off x="3199399" y="2670391"/>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ight Arrow 26"/>
          <p:cNvSpPr/>
          <p:nvPr/>
        </p:nvSpPr>
        <p:spPr>
          <a:xfrm>
            <a:off x="4244327" y="2668342"/>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4390351" y="2299010"/>
            <a:ext cx="1493247" cy="369332"/>
          </a:xfrm>
          <a:prstGeom prst="rect">
            <a:avLst/>
          </a:prstGeom>
          <a:noFill/>
        </p:spPr>
        <p:txBody>
          <a:bodyPr wrap="square" rtlCol="0">
            <a:spAutoFit/>
          </a:bodyPr>
          <a:lstStyle/>
          <a:p>
            <a:r>
              <a:rPr lang="en-US" sz="1400" dirty="0"/>
              <a:t>Read1 </a:t>
            </a:r>
            <a:r>
              <a:rPr lang="en-US" sz="1400" dirty="0" smtClean="0"/>
              <a:t>(300bp</a:t>
            </a:r>
            <a:r>
              <a:rPr lang="en-US" dirty="0"/>
              <a:t>)</a:t>
            </a:r>
          </a:p>
        </p:txBody>
      </p:sp>
      <p:sp>
        <p:nvSpPr>
          <p:cNvPr id="29" name="TextBox 28"/>
          <p:cNvSpPr txBox="1"/>
          <p:nvPr/>
        </p:nvSpPr>
        <p:spPr>
          <a:xfrm>
            <a:off x="3100975" y="2331284"/>
            <a:ext cx="1493247" cy="307777"/>
          </a:xfrm>
          <a:prstGeom prst="rect">
            <a:avLst/>
          </a:prstGeom>
          <a:noFill/>
        </p:spPr>
        <p:txBody>
          <a:bodyPr wrap="square" rtlCol="0">
            <a:spAutoFit/>
          </a:bodyPr>
          <a:lstStyle/>
          <a:p>
            <a:r>
              <a:rPr lang="en-US" sz="1400" dirty="0"/>
              <a:t>Read1 primer</a:t>
            </a:r>
            <a:endParaRPr lang="en-US" dirty="0"/>
          </a:p>
        </p:txBody>
      </p:sp>
      <p:sp>
        <p:nvSpPr>
          <p:cNvPr id="30" name="TextBox 29"/>
          <p:cNvSpPr txBox="1"/>
          <p:nvPr/>
        </p:nvSpPr>
        <p:spPr>
          <a:xfrm>
            <a:off x="6592820" y="2283905"/>
            <a:ext cx="1493247" cy="369332"/>
          </a:xfrm>
          <a:prstGeom prst="rect">
            <a:avLst/>
          </a:prstGeom>
          <a:noFill/>
        </p:spPr>
        <p:txBody>
          <a:bodyPr wrap="square" rtlCol="0">
            <a:spAutoFit/>
          </a:bodyPr>
          <a:lstStyle/>
          <a:p>
            <a:r>
              <a:rPr lang="en-US" sz="1400" dirty="0"/>
              <a:t>Read2 </a:t>
            </a:r>
            <a:r>
              <a:rPr lang="en-US" sz="1400" dirty="0" smtClean="0"/>
              <a:t>(</a:t>
            </a:r>
            <a:r>
              <a:rPr lang="en-US" sz="1400" dirty="0" smtClean="0"/>
              <a:t>30</a:t>
            </a:r>
            <a:r>
              <a:rPr lang="en-US" sz="1400" dirty="0" smtClean="0"/>
              <a:t>0bp</a:t>
            </a:r>
            <a:r>
              <a:rPr lang="en-US" dirty="0"/>
              <a:t>)</a:t>
            </a:r>
          </a:p>
        </p:txBody>
      </p:sp>
      <p:sp>
        <p:nvSpPr>
          <p:cNvPr id="31" name="Right Arrow 30"/>
          <p:cNvSpPr/>
          <p:nvPr/>
        </p:nvSpPr>
        <p:spPr>
          <a:xfrm rot="10800000">
            <a:off x="6267603" y="2683454"/>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ight Arrow 31"/>
          <p:cNvSpPr/>
          <p:nvPr/>
        </p:nvSpPr>
        <p:spPr>
          <a:xfrm rot="10800000">
            <a:off x="8061591" y="267355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7956551" y="2336681"/>
            <a:ext cx="1493247" cy="307777"/>
          </a:xfrm>
          <a:prstGeom prst="rect">
            <a:avLst/>
          </a:prstGeom>
          <a:noFill/>
        </p:spPr>
        <p:txBody>
          <a:bodyPr wrap="square" rtlCol="0">
            <a:spAutoFit/>
          </a:bodyPr>
          <a:lstStyle/>
          <a:p>
            <a:r>
              <a:rPr lang="en-US" sz="1400" dirty="0"/>
              <a:t>Read2 primer</a:t>
            </a:r>
            <a:endParaRPr lang="en-US" dirty="0"/>
          </a:p>
        </p:txBody>
      </p:sp>
      <p:sp>
        <p:nvSpPr>
          <p:cNvPr id="34" name="Right Arrow 33"/>
          <p:cNvSpPr/>
          <p:nvPr/>
        </p:nvSpPr>
        <p:spPr>
          <a:xfrm>
            <a:off x="9024566" y="2014175"/>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Arrow 34"/>
          <p:cNvSpPr/>
          <p:nvPr/>
        </p:nvSpPr>
        <p:spPr>
          <a:xfrm>
            <a:off x="8075655" y="200626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ight Arrow 35"/>
          <p:cNvSpPr/>
          <p:nvPr/>
        </p:nvSpPr>
        <p:spPr>
          <a:xfrm>
            <a:off x="1694280" y="2067135"/>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ight Arrow 36"/>
          <p:cNvSpPr/>
          <p:nvPr/>
        </p:nvSpPr>
        <p:spPr>
          <a:xfrm>
            <a:off x="2658115" y="2063037"/>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9007117" y="1668668"/>
            <a:ext cx="1006342" cy="307777"/>
          </a:xfrm>
          <a:prstGeom prst="rect">
            <a:avLst/>
          </a:prstGeom>
          <a:noFill/>
        </p:spPr>
        <p:txBody>
          <a:bodyPr wrap="square" rtlCol="0">
            <a:spAutoFit/>
          </a:bodyPr>
          <a:lstStyle/>
          <a:p>
            <a:r>
              <a:rPr lang="en-US" sz="1400" dirty="0"/>
              <a:t>BC1 (8bp)</a:t>
            </a:r>
          </a:p>
        </p:txBody>
      </p:sp>
      <p:sp>
        <p:nvSpPr>
          <p:cNvPr id="39" name="TextBox 38"/>
          <p:cNvSpPr txBox="1"/>
          <p:nvPr/>
        </p:nvSpPr>
        <p:spPr>
          <a:xfrm>
            <a:off x="2674964" y="1672077"/>
            <a:ext cx="1148004" cy="307777"/>
          </a:xfrm>
          <a:prstGeom prst="rect">
            <a:avLst/>
          </a:prstGeom>
          <a:noFill/>
        </p:spPr>
        <p:txBody>
          <a:bodyPr wrap="square" rtlCol="0">
            <a:spAutoFit/>
          </a:bodyPr>
          <a:lstStyle/>
          <a:p>
            <a:r>
              <a:rPr lang="en-US" sz="1400" dirty="0"/>
              <a:t>BC2 (8bp)</a:t>
            </a:r>
          </a:p>
        </p:txBody>
      </p:sp>
      <p:sp>
        <p:nvSpPr>
          <p:cNvPr id="40" name="TextBox 39"/>
          <p:cNvSpPr txBox="1"/>
          <p:nvPr/>
        </p:nvSpPr>
        <p:spPr>
          <a:xfrm>
            <a:off x="1622529" y="1676654"/>
            <a:ext cx="1069915" cy="307777"/>
          </a:xfrm>
          <a:prstGeom prst="rect">
            <a:avLst/>
          </a:prstGeom>
          <a:noFill/>
        </p:spPr>
        <p:txBody>
          <a:bodyPr wrap="square" rtlCol="0">
            <a:spAutoFit/>
          </a:bodyPr>
          <a:lstStyle/>
          <a:p>
            <a:r>
              <a:rPr lang="en-US" sz="1400" dirty="0"/>
              <a:t>BC2 primer</a:t>
            </a:r>
            <a:endParaRPr lang="en-US" dirty="0"/>
          </a:p>
        </p:txBody>
      </p:sp>
      <p:sp>
        <p:nvSpPr>
          <p:cNvPr id="41" name="TextBox 40"/>
          <p:cNvSpPr txBox="1"/>
          <p:nvPr/>
        </p:nvSpPr>
        <p:spPr>
          <a:xfrm>
            <a:off x="8014841" y="1671609"/>
            <a:ext cx="1069915" cy="307777"/>
          </a:xfrm>
          <a:prstGeom prst="rect">
            <a:avLst/>
          </a:prstGeom>
          <a:noFill/>
        </p:spPr>
        <p:txBody>
          <a:bodyPr wrap="square" rtlCol="0">
            <a:spAutoFit/>
          </a:bodyPr>
          <a:lstStyle/>
          <a:p>
            <a:r>
              <a:rPr lang="en-US" sz="1400" dirty="0"/>
              <a:t>BC1 primer</a:t>
            </a:r>
            <a:endParaRPr lang="en-US" dirty="0"/>
          </a:p>
        </p:txBody>
      </p:sp>
    </p:spTree>
    <p:extLst>
      <p:ext uri="{BB962C8B-B14F-4D97-AF65-F5344CB8AC3E}">
        <p14:creationId xmlns:p14="http://schemas.microsoft.com/office/powerpoint/2010/main" val="5292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Analysis Workflow</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Identify barcodes</a:t>
            </a:r>
          </a:p>
          <a:p>
            <a:pPr marL="457200" indent="-457200">
              <a:buFont typeface="+mj-lt"/>
              <a:buAutoNum type="arabicPeriod"/>
            </a:pPr>
            <a:r>
              <a:rPr lang="en-US" dirty="0" smtClean="0"/>
              <a:t>Identify primer sequence (if present) and trim</a:t>
            </a:r>
          </a:p>
          <a:p>
            <a:pPr marL="457200" indent="-457200">
              <a:buFont typeface="+mj-lt"/>
              <a:buAutoNum type="arabicPeriod"/>
            </a:pPr>
            <a:r>
              <a:rPr lang="en-US" dirty="0" smtClean="0"/>
              <a:t>Overlap paired end reads to produce single read, full amplified target sequence</a:t>
            </a:r>
          </a:p>
          <a:p>
            <a:pPr marL="457200" indent="-457200">
              <a:buFont typeface="+mj-lt"/>
              <a:buAutoNum type="arabicPeriod"/>
            </a:pPr>
            <a:r>
              <a:rPr lang="en-US" dirty="0" smtClean="0"/>
              <a:t>Generate operational taxonomic unites (“OTUs”), via clustering or classification</a:t>
            </a:r>
          </a:p>
          <a:p>
            <a:pPr marL="457200" indent="-457200">
              <a:buFont typeface="+mj-lt"/>
              <a:buAutoNum type="arabicPeriod"/>
            </a:pPr>
            <a:r>
              <a:rPr lang="en-US" dirty="0" smtClean="0"/>
              <a:t>Assign ”OTUs” to an organism</a:t>
            </a:r>
          </a:p>
          <a:p>
            <a:pPr marL="457200" indent="-457200">
              <a:buFont typeface="+mj-lt"/>
              <a:buAutoNum type="arabicPeriod"/>
            </a:pPr>
            <a:r>
              <a:rPr lang="en-US" dirty="0" smtClean="0"/>
              <a:t>Generate abundance tables</a:t>
            </a:r>
          </a:p>
          <a:p>
            <a:pPr marL="457200" indent="-457200">
              <a:buFont typeface="+mj-lt"/>
              <a:buAutoNum type="arabicPeriod"/>
            </a:pPr>
            <a:r>
              <a:rPr lang="en-US" dirty="0" smtClean="0"/>
              <a:t>Statistical testing</a:t>
            </a:r>
            <a:endParaRPr lang="en-US" dirty="0"/>
          </a:p>
        </p:txBody>
      </p:sp>
    </p:spTree>
    <p:extLst>
      <p:ext uri="{BB962C8B-B14F-4D97-AF65-F5344CB8AC3E}">
        <p14:creationId xmlns:p14="http://schemas.microsoft.com/office/powerpoint/2010/main" val="1405760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workflows</a:t>
            </a:r>
            <a:endParaRPr lang="en-US" dirty="0"/>
          </a:p>
        </p:txBody>
      </p:sp>
      <p:sp>
        <p:nvSpPr>
          <p:cNvPr id="3" name="Content Placeholder 2"/>
          <p:cNvSpPr>
            <a:spLocks noGrp="1"/>
          </p:cNvSpPr>
          <p:nvPr>
            <p:ph idx="1"/>
          </p:nvPr>
        </p:nvSpPr>
        <p:spPr/>
        <p:txBody>
          <a:bodyPr/>
          <a:lstStyle/>
          <a:p>
            <a:r>
              <a:rPr lang="en-US" dirty="0" err="1" smtClean="0"/>
              <a:t>Qiime</a:t>
            </a:r>
            <a:endParaRPr lang="en-US" dirty="0" smtClean="0"/>
          </a:p>
          <a:p>
            <a:pPr lvl="1"/>
            <a:r>
              <a:rPr lang="en-US" dirty="0" smtClean="0"/>
              <a:t>Worst piece of software to install ever</a:t>
            </a:r>
          </a:p>
          <a:p>
            <a:r>
              <a:rPr lang="en-US" dirty="0" err="1" smtClean="0"/>
              <a:t>Mothur</a:t>
            </a:r>
            <a:endParaRPr lang="en-US" dirty="0" smtClean="0"/>
          </a:p>
          <a:p>
            <a:r>
              <a:rPr lang="en-US" dirty="0" smtClean="0"/>
              <a:t>Dada2</a:t>
            </a:r>
            <a:endParaRPr lang="en-US" dirty="0" smtClean="0"/>
          </a:p>
          <a:p>
            <a:r>
              <a:rPr lang="en-US" dirty="0" err="1" smtClean="0"/>
              <a:t>dbcAmplicons</a:t>
            </a:r>
            <a:r>
              <a:rPr lang="en-US" dirty="0" smtClean="0"/>
              <a:t> (my software)</a:t>
            </a:r>
          </a:p>
          <a:p>
            <a:endParaRPr lang="en-US" dirty="0"/>
          </a:p>
        </p:txBody>
      </p:sp>
    </p:spTree>
    <p:extLst>
      <p:ext uri="{BB962C8B-B14F-4D97-AF65-F5344CB8AC3E}">
        <p14:creationId xmlns:p14="http://schemas.microsoft.com/office/powerpoint/2010/main" val="3941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dbcAmplicons</a:t>
            </a:r>
            <a:endParaRPr lang="en-US" dirty="0"/>
          </a:p>
        </p:txBody>
      </p:sp>
      <p:sp>
        <p:nvSpPr>
          <p:cNvPr id="121" name="Rounded Rectangle 120"/>
          <p:cNvSpPr/>
          <p:nvPr/>
        </p:nvSpPr>
        <p:spPr bwMode="auto">
          <a:xfrm>
            <a:off x="3192656"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Target Specific</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Design</a:t>
            </a:r>
          </a:p>
        </p:txBody>
      </p:sp>
      <p:sp>
        <p:nvSpPr>
          <p:cNvPr id="122" name="Rounded Rectangle 121"/>
          <p:cNvSpPr/>
          <p:nvPr/>
        </p:nvSpPr>
        <p:spPr bwMode="auto">
          <a:xfrm>
            <a:off x="5266474"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Validation</a:t>
            </a:r>
          </a:p>
        </p:txBody>
      </p:sp>
      <p:sp>
        <p:nvSpPr>
          <p:cNvPr id="123" name="Rounded Rectangle 122"/>
          <p:cNvSpPr/>
          <p:nvPr/>
        </p:nvSpPr>
        <p:spPr bwMode="auto">
          <a:xfrm>
            <a:off x="7340291"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Dual-barcoded</a:t>
            </a:r>
          </a:p>
          <a:p>
            <a:pPr algn="ctr" defTabSz="305678" fontAlgn="base" hangingPunct="0">
              <a:lnSpc>
                <a:spcPct val="93000"/>
              </a:lnSpc>
              <a:spcBef>
                <a:spcPct val="0"/>
              </a:spcBef>
              <a:spcAft>
                <a:spcPct val="0"/>
              </a:spcAft>
              <a:buClr>
                <a:srgbClr val="000000"/>
              </a:buClr>
              <a:buSzPct val="100000"/>
            </a:pPr>
            <a:r>
              <a:rPr lang="en-US" sz="1225" dirty="0"/>
              <a:t>Two-step</a:t>
            </a:r>
          </a:p>
          <a:p>
            <a:pPr algn="ctr" defTabSz="305678" fontAlgn="base" hangingPunct="0">
              <a:lnSpc>
                <a:spcPct val="93000"/>
              </a:lnSpc>
              <a:spcBef>
                <a:spcPct val="0"/>
              </a:spcBef>
              <a:spcAft>
                <a:spcPct val="0"/>
              </a:spcAft>
              <a:buClr>
                <a:srgbClr val="000000"/>
              </a:buClr>
              <a:buSzPct val="100000"/>
            </a:pPr>
            <a:r>
              <a:rPr lang="en-US" sz="1225" dirty="0"/>
              <a:t>PCR</a:t>
            </a:r>
            <a:endParaRPr lang="en-US" sz="1225" dirty="0">
              <a:latin typeface="Arial" charset="0"/>
            </a:endParaRPr>
          </a:p>
        </p:txBody>
      </p:sp>
      <p:sp>
        <p:nvSpPr>
          <p:cNvPr id="124" name="Rounded Rectangle 123"/>
          <p:cNvSpPr/>
          <p:nvPr/>
        </p:nvSpPr>
        <p:spPr bwMode="auto">
          <a:xfrm>
            <a:off x="7340291" y="218471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DNA</a:t>
            </a:r>
            <a:endParaRPr lang="en-US" sz="1225" dirty="0">
              <a:latin typeface="Arial" charset="0"/>
            </a:endParaRPr>
          </a:p>
        </p:txBody>
      </p:sp>
      <p:sp>
        <p:nvSpPr>
          <p:cNvPr id="125" name="Rounded Rectangle 124"/>
          <p:cNvSpPr/>
          <p:nvPr/>
        </p:nvSpPr>
        <p:spPr bwMode="auto">
          <a:xfrm>
            <a:off x="7340291" y="4154837"/>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Pooling</a:t>
            </a:r>
          </a:p>
          <a:p>
            <a:pPr algn="ctr" defTabSz="305678" fontAlgn="base" hangingPunct="0">
              <a:lnSpc>
                <a:spcPct val="93000"/>
              </a:lnSpc>
              <a:spcBef>
                <a:spcPct val="0"/>
              </a:spcBef>
              <a:spcAft>
                <a:spcPct val="0"/>
              </a:spcAft>
              <a:buClr>
                <a:srgbClr val="000000"/>
              </a:buClr>
              <a:buSzPct val="100000"/>
            </a:pPr>
            <a:r>
              <a:rPr lang="en-US" sz="1225" dirty="0"/>
              <a:t>And</a:t>
            </a:r>
          </a:p>
          <a:p>
            <a:pPr algn="ctr" defTabSz="305678" fontAlgn="base" hangingPunct="0">
              <a:lnSpc>
                <a:spcPct val="93000"/>
              </a:lnSpc>
              <a:spcBef>
                <a:spcPct val="0"/>
              </a:spcBef>
              <a:spcAft>
                <a:spcPct val="0"/>
              </a:spcAft>
              <a:buClr>
                <a:srgbClr val="000000"/>
              </a:buClr>
              <a:buSzPct val="100000"/>
            </a:pPr>
            <a:r>
              <a:rPr lang="en-US" sz="1225" dirty="0"/>
              <a:t>Quantification</a:t>
            </a:r>
            <a:endParaRPr lang="en-US" sz="1225" dirty="0">
              <a:latin typeface="Arial" charset="0"/>
            </a:endParaRPr>
          </a:p>
        </p:txBody>
      </p:sp>
      <p:sp>
        <p:nvSpPr>
          <p:cNvPr id="126" name="Rounded Rectangle 125"/>
          <p:cNvSpPr/>
          <p:nvPr/>
        </p:nvSpPr>
        <p:spPr bwMode="auto">
          <a:xfrm>
            <a:off x="7340291"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Illumina Sequencing</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Four Read Setup</a:t>
            </a:r>
          </a:p>
        </p:txBody>
      </p:sp>
      <p:sp>
        <p:nvSpPr>
          <p:cNvPr id="127" name="Rounded Rectangle 126"/>
          <p:cNvSpPr/>
          <p:nvPr/>
        </p:nvSpPr>
        <p:spPr bwMode="auto">
          <a:xfrm>
            <a:off x="5266474"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Preprocess:</a:t>
            </a:r>
          </a:p>
          <a:p>
            <a:pPr algn="ctr" defTabSz="305678" fontAlgn="base" hangingPunct="0">
              <a:lnSpc>
                <a:spcPct val="93000"/>
              </a:lnSpc>
              <a:spcBef>
                <a:spcPct val="0"/>
              </a:spcBef>
              <a:spcAft>
                <a:spcPct val="0"/>
              </a:spcAft>
              <a:buClr>
                <a:srgbClr val="000000"/>
              </a:buClr>
              <a:buSzPct val="100000"/>
            </a:pPr>
            <a:r>
              <a:rPr lang="en-US" sz="1225" dirty="0" err="1"/>
              <a:t>Demuliplex</a:t>
            </a:r>
            <a:r>
              <a:rPr lang="en-US" sz="1225" dirty="0"/>
              <a:t> by barcodes and primer sequences</a:t>
            </a:r>
            <a:endParaRPr lang="en-US" sz="1225" dirty="0">
              <a:latin typeface="Arial" charset="0"/>
            </a:endParaRPr>
          </a:p>
        </p:txBody>
      </p:sp>
      <p:sp>
        <p:nvSpPr>
          <p:cNvPr id="128" name="Rounded Rectangle 127"/>
          <p:cNvSpPr/>
          <p:nvPr/>
        </p:nvSpPr>
        <p:spPr bwMode="auto">
          <a:xfrm>
            <a:off x="3192656"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Downstream</a:t>
            </a:r>
          </a:p>
          <a:p>
            <a:pPr algn="ctr" defTabSz="305678" fontAlgn="base" hangingPunct="0">
              <a:lnSpc>
                <a:spcPct val="93000"/>
              </a:lnSpc>
              <a:spcBef>
                <a:spcPct val="0"/>
              </a:spcBef>
              <a:spcAft>
                <a:spcPct val="0"/>
              </a:spcAft>
              <a:buClr>
                <a:srgbClr val="000000"/>
              </a:buClr>
              <a:buSzPct val="100000"/>
            </a:pPr>
            <a:r>
              <a:rPr lang="en-US" sz="1225" dirty="0"/>
              <a:t>Analysis</a:t>
            </a:r>
            <a:endParaRPr lang="en-US" sz="1225" dirty="0">
              <a:latin typeface="Arial" charset="0"/>
            </a:endParaRPr>
          </a:p>
        </p:txBody>
      </p:sp>
      <p:cxnSp>
        <p:nvCxnSpPr>
          <p:cNvPr id="130" name="Straight Arrow Connector 129"/>
          <p:cNvCxnSpPr>
            <a:stCxn id="121" idx="3"/>
            <a:endCxn id="122" idx="1"/>
          </p:cNvCxnSpPr>
          <p:nvPr/>
        </p:nvCxnSpPr>
        <p:spPr bwMode="auto">
          <a:xfrm>
            <a:off x="5007247"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rot="10800000">
            <a:off x="5007247"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7081065"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3" name="Straight Arrow Connector 132"/>
          <p:cNvCxnSpPr/>
          <p:nvPr/>
        </p:nvCxnSpPr>
        <p:spPr bwMode="auto">
          <a:xfrm rot="10800000">
            <a:off x="7081065"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5" name="Straight Arrow Connector 134"/>
          <p:cNvCxnSpPr/>
          <p:nvPr/>
        </p:nvCxnSpPr>
        <p:spPr bwMode="auto">
          <a:xfrm rot="5400000">
            <a:off x="8143896" y="3040160"/>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rot="5400000">
            <a:off x="8143896" y="4025222"/>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a:off x="8143896" y="5010286"/>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9" name="TextBox 138"/>
          <p:cNvSpPr txBox="1"/>
          <p:nvPr/>
        </p:nvSpPr>
        <p:spPr>
          <a:xfrm>
            <a:off x="3918492" y="2806856"/>
            <a:ext cx="2592272" cy="307777"/>
          </a:xfrm>
          <a:prstGeom prst="rect">
            <a:avLst/>
          </a:prstGeom>
          <a:noFill/>
        </p:spPr>
        <p:txBody>
          <a:bodyPr wrap="square" rtlCol="0">
            <a:spAutoFit/>
          </a:bodyPr>
          <a:lstStyle/>
          <a:p>
            <a:r>
              <a:rPr lang="en-US" sz="1400" b="1" dirty="0">
                <a:solidFill>
                  <a:srgbClr val="0070C0"/>
                </a:solidFill>
              </a:rPr>
              <a:t>Performed in Researcher’s Lab</a:t>
            </a:r>
          </a:p>
        </p:txBody>
      </p:sp>
      <p:sp>
        <p:nvSpPr>
          <p:cNvPr id="140" name="TextBox 139"/>
          <p:cNvSpPr txBox="1"/>
          <p:nvPr/>
        </p:nvSpPr>
        <p:spPr>
          <a:xfrm>
            <a:off x="3918491" y="4776983"/>
            <a:ext cx="2799654" cy="307777"/>
          </a:xfrm>
          <a:prstGeom prst="rect">
            <a:avLst/>
          </a:prstGeom>
          <a:noFill/>
        </p:spPr>
        <p:txBody>
          <a:bodyPr wrap="square" rtlCol="0">
            <a:spAutoFit/>
          </a:bodyPr>
          <a:lstStyle/>
          <a:p>
            <a:r>
              <a:rPr lang="en-US" sz="1400" b="1" dirty="0">
                <a:solidFill>
                  <a:srgbClr val="0070C0"/>
                </a:solidFill>
              </a:rPr>
              <a:t>Python </a:t>
            </a:r>
            <a:r>
              <a:rPr lang="en-US" sz="1400" b="1" dirty="0" err="1">
                <a:solidFill>
                  <a:srgbClr val="0070C0"/>
                </a:solidFill>
              </a:rPr>
              <a:t>dbcAmplicons</a:t>
            </a:r>
            <a:r>
              <a:rPr lang="en-US" sz="1400" b="1" dirty="0">
                <a:solidFill>
                  <a:srgbClr val="0070C0"/>
                </a:solidFill>
              </a:rPr>
              <a:t> application</a:t>
            </a:r>
          </a:p>
        </p:txBody>
      </p:sp>
      <p:sp>
        <p:nvSpPr>
          <p:cNvPr id="141" name="TextBox 140"/>
          <p:cNvSpPr txBox="1"/>
          <p:nvPr/>
        </p:nvSpPr>
        <p:spPr>
          <a:xfrm rot="5400000">
            <a:off x="8212199" y="4649019"/>
            <a:ext cx="2229353" cy="307777"/>
          </a:xfrm>
          <a:prstGeom prst="rect">
            <a:avLst/>
          </a:prstGeom>
          <a:noFill/>
        </p:spPr>
        <p:txBody>
          <a:bodyPr wrap="square" rtlCol="0">
            <a:spAutoFit/>
          </a:bodyPr>
          <a:lstStyle/>
          <a:p>
            <a:r>
              <a:rPr lang="en-US" sz="1400" b="1" dirty="0">
                <a:solidFill>
                  <a:srgbClr val="0070C0"/>
                </a:solidFill>
              </a:rPr>
              <a:t>Performed in Core Facility</a:t>
            </a:r>
          </a:p>
        </p:txBody>
      </p:sp>
      <p:sp>
        <p:nvSpPr>
          <p:cNvPr id="142" name="TextBox 141"/>
          <p:cNvSpPr txBox="1"/>
          <p:nvPr/>
        </p:nvSpPr>
        <p:spPr>
          <a:xfrm>
            <a:off x="3088965" y="2080216"/>
            <a:ext cx="4095790" cy="553037"/>
          </a:xfrm>
          <a:prstGeom prst="rect">
            <a:avLst/>
          </a:prstGeom>
          <a:noFill/>
        </p:spPr>
        <p:txBody>
          <a:bodyPr wrap="square" rtlCol="0">
            <a:spAutoFit/>
          </a:bodyPr>
          <a:lstStyle/>
          <a:p>
            <a:pPr algn="ctr"/>
            <a:r>
              <a:rPr lang="en-US" sz="1633" b="1" dirty="0"/>
              <a:t>Two-step PCR</a:t>
            </a:r>
          </a:p>
          <a:p>
            <a:pPr algn="ctr"/>
            <a:r>
              <a:rPr lang="en-US" sz="1361" dirty="0"/>
              <a:t>highly multiplexed and modular amplicon design</a:t>
            </a:r>
          </a:p>
        </p:txBody>
      </p:sp>
    </p:spTree>
    <p:extLst>
      <p:ext uri="{BB962C8B-B14F-4D97-AF65-F5344CB8AC3E}">
        <p14:creationId xmlns:p14="http://schemas.microsoft.com/office/powerpoint/2010/main" val="1350993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Amplicons: Common Approach (among many)</a:t>
            </a:r>
            <a:endParaRPr lang="en-US" dirty="0"/>
          </a:p>
        </p:txBody>
      </p:sp>
      <p:pic>
        <p:nvPicPr>
          <p:cNvPr id="4" name="Picture 3" descr="LibraryPrepar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56" y="3804122"/>
            <a:ext cx="3836563" cy="2537279"/>
          </a:xfrm>
          <a:prstGeom prst="rect">
            <a:avLst/>
          </a:prstGeom>
        </p:spPr>
      </p:pic>
      <p:sp>
        <p:nvSpPr>
          <p:cNvPr id="5" name="TextBox 4"/>
          <p:cNvSpPr txBox="1"/>
          <p:nvPr/>
        </p:nvSpPr>
        <p:spPr>
          <a:xfrm>
            <a:off x="3348191" y="4691566"/>
            <a:ext cx="1555364" cy="762388"/>
          </a:xfrm>
          <a:prstGeom prst="rect">
            <a:avLst/>
          </a:prstGeom>
          <a:noFill/>
        </p:spPr>
        <p:txBody>
          <a:bodyPr wrap="square" rtlCol="0">
            <a:spAutoFit/>
          </a:bodyPr>
          <a:lstStyle/>
          <a:p>
            <a:pPr algn="ctr"/>
            <a:r>
              <a:rPr lang="en-US" sz="2177"/>
              <a:t>Common approach</a:t>
            </a:r>
            <a:endParaRPr lang="en-US" sz="2177" dirty="0"/>
          </a:p>
        </p:txBody>
      </p:sp>
      <p:sp>
        <p:nvSpPr>
          <p:cNvPr id="6" name="TextBox 5"/>
          <p:cNvSpPr txBox="1"/>
          <p:nvPr/>
        </p:nvSpPr>
        <p:spPr>
          <a:xfrm>
            <a:off x="3244502" y="2051365"/>
            <a:ext cx="6065917" cy="1558119"/>
          </a:xfrm>
          <a:prstGeom prst="rect">
            <a:avLst/>
          </a:prstGeom>
          <a:noFill/>
        </p:spPr>
        <p:txBody>
          <a:bodyPr wrap="square" rtlCol="0">
            <a:spAutoFit/>
          </a:bodyPr>
          <a:lstStyle/>
          <a:p>
            <a:pPr marL="194424" indent="-194424">
              <a:buFont typeface="Arial"/>
              <a:buChar char="•"/>
            </a:pPr>
            <a:r>
              <a:rPr lang="en-US" sz="1905" dirty="0"/>
              <a:t>Single PCR</a:t>
            </a:r>
          </a:p>
          <a:p>
            <a:pPr marL="194424" indent="-194424">
              <a:buFont typeface="Arial"/>
              <a:buChar char="•"/>
            </a:pPr>
            <a:r>
              <a:rPr lang="en-US" sz="1905" dirty="0"/>
              <a:t>Long primer sequences (~75bp) that contain barcodes and sequencing adapters</a:t>
            </a:r>
          </a:p>
          <a:p>
            <a:pPr marL="194424" indent="-194424">
              <a:buFont typeface="Arial"/>
              <a:buChar char="•"/>
            </a:pPr>
            <a:r>
              <a:rPr lang="en-US" sz="1905" dirty="0"/>
              <a:t>Single or dual barcodes</a:t>
            </a:r>
          </a:p>
          <a:p>
            <a:pPr lvl="1"/>
            <a:r>
              <a:rPr lang="en-US" sz="1905" dirty="0"/>
              <a:t>(dual barcode often within read 2)</a:t>
            </a:r>
          </a:p>
        </p:txBody>
      </p:sp>
    </p:spTree>
    <p:extLst>
      <p:ext uri="{BB962C8B-B14F-4D97-AF65-F5344CB8AC3E}">
        <p14:creationId xmlns:p14="http://schemas.microsoft.com/office/powerpoint/2010/main" val="241663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dbcAmplicons</a:t>
            </a:r>
            <a:endParaRPr lang="en-US" dirty="0"/>
          </a:p>
        </p:txBody>
      </p:sp>
      <p:sp>
        <p:nvSpPr>
          <p:cNvPr id="3" name="Content Placeholder 2"/>
          <p:cNvSpPr>
            <a:spLocks noGrp="1"/>
          </p:cNvSpPr>
          <p:nvPr>
            <p:ph idx="1"/>
          </p:nvPr>
        </p:nvSpPr>
        <p:spPr/>
        <p:txBody>
          <a:bodyPr>
            <a:normAutofit/>
          </a:bodyPr>
          <a:lstStyle/>
          <a:p>
            <a:r>
              <a:rPr lang="en-US" dirty="0" smtClean="0"/>
              <a:t>Originally conceived in late 2012 to lower per sample costs on relatively short targeted (PCR) regions</a:t>
            </a:r>
          </a:p>
          <a:p>
            <a:pPr lvl="1"/>
            <a:r>
              <a:rPr lang="en-US" dirty="0" smtClean="0"/>
              <a:t>16S, ITS, LSU, 18S, etc. Community profiling</a:t>
            </a:r>
          </a:p>
          <a:p>
            <a:pPr lvl="1"/>
            <a:r>
              <a:rPr lang="en-US" dirty="0" smtClean="0"/>
              <a:t>Extraction of mitochondria, </a:t>
            </a:r>
            <a:r>
              <a:rPr lang="en-US" dirty="0" err="1" smtClean="0"/>
              <a:t>virae</a:t>
            </a:r>
            <a:r>
              <a:rPr lang="en-US" dirty="0" smtClean="0"/>
              <a:t>, chloroplast regions, plasmids by PCR</a:t>
            </a:r>
          </a:p>
          <a:p>
            <a:pPr lvl="1"/>
            <a:r>
              <a:rPr lang="en-US" dirty="0" smtClean="0"/>
              <a:t>Genotyping of samples for </a:t>
            </a:r>
            <a:r>
              <a:rPr lang="en-US" dirty="0" err="1" smtClean="0"/>
              <a:t>phylogenomics</a:t>
            </a:r>
            <a:r>
              <a:rPr lang="en-US" dirty="0" smtClean="0"/>
              <a:t>, genome to phenotype interactions</a:t>
            </a:r>
          </a:p>
          <a:p>
            <a:r>
              <a:rPr lang="en-US" dirty="0" smtClean="0"/>
              <a:t>Uses the Illumina platform, capably of pooling thousands, or even tens of thousands of barcoded samples/targets per sequencing run.</a:t>
            </a:r>
            <a:endParaRPr lang="en-US" dirty="0"/>
          </a:p>
          <a:p>
            <a:r>
              <a:rPr lang="en-US" dirty="0" smtClean="0"/>
              <a:t>Core Facility friendly, facilitates interactions between and across individual labs, standardizing workflows.</a:t>
            </a:r>
            <a:endParaRPr lang="en-US" dirty="0"/>
          </a:p>
        </p:txBody>
      </p:sp>
    </p:spTree>
    <p:extLst>
      <p:ext uri="{BB962C8B-B14F-4D97-AF65-F5344CB8AC3E}">
        <p14:creationId xmlns:p14="http://schemas.microsoft.com/office/powerpoint/2010/main" val="748330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Amplicons: Two Step PCR Approach</a:t>
            </a:r>
            <a:endParaRPr lang="en-US" dirty="0"/>
          </a:p>
        </p:txBody>
      </p:sp>
      <p:pic>
        <p:nvPicPr>
          <p:cNvPr id="107" name="Picture 106" descr="dbcPC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75" y="1659248"/>
            <a:ext cx="6155776" cy="4333412"/>
          </a:xfrm>
          <a:prstGeom prst="rect">
            <a:avLst/>
          </a:prstGeom>
        </p:spPr>
      </p:pic>
      <p:sp>
        <p:nvSpPr>
          <p:cNvPr id="108" name="TextBox 107"/>
          <p:cNvSpPr txBox="1"/>
          <p:nvPr/>
        </p:nvSpPr>
        <p:spPr>
          <a:xfrm>
            <a:off x="2712371" y="6243232"/>
            <a:ext cx="5910380" cy="322717"/>
          </a:xfrm>
          <a:prstGeom prst="rect">
            <a:avLst/>
          </a:prstGeom>
          <a:solidFill>
            <a:srgbClr val="0000FF">
              <a:alpha val="25000"/>
            </a:srgbClr>
          </a:solidFill>
          <a:ln>
            <a:solidFill>
              <a:srgbClr val="0000FF"/>
            </a:solidFill>
          </a:ln>
        </p:spPr>
        <p:txBody>
          <a:bodyPr wrap="square" rtlCol="0">
            <a:spAutoFit/>
          </a:bodyPr>
          <a:lstStyle/>
          <a:p>
            <a:r>
              <a:rPr lang="en-US" sz="1497" b="1" dirty="0"/>
              <a:t>Barcodes and adapters are added in the second round of PCR</a:t>
            </a:r>
            <a:endParaRPr lang="en-US" sz="1225" dirty="0"/>
          </a:p>
        </p:txBody>
      </p:sp>
      <p:sp>
        <p:nvSpPr>
          <p:cNvPr id="109" name="TextBox 108"/>
          <p:cNvSpPr txBox="1"/>
          <p:nvPr/>
        </p:nvSpPr>
        <p:spPr>
          <a:xfrm>
            <a:off x="8821667" y="2612570"/>
            <a:ext cx="1407388" cy="657872"/>
          </a:xfrm>
          <a:prstGeom prst="rect">
            <a:avLst/>
          </a:prstGeom>
          <a:noFill/>
        </p:spPr>
        <p:txBody>
          <a:bodyPr wrap="square" rtlCol="0">
            <a:spAutoFit/>
          </a:bodyPr>
          <a:lstStyle/>
          <a:p>
            <a:r>
              <a:rPr lang="en-US" sz="1225" b="1" dirty="0">
                <a:solidFill>
                  <a:srgbClr val="FF0000"/>
                </a:solidFill>
              </a:rPr>
              <a:t>PCR-1</a:t>
            </a:r>
          </a:p>
          <a:p>
            <a:r>
              <a:rPr lang="en-US" sz="1225" b="1" dirty="0">
                <a:solidFill>
                  <a:srgbClr val="FF0000"/>
                </a:solidFill>
              </a:rPr>
              <a:t>Template with overhang</a:t>
            </a:r>
          </a:p>
        </p:txBody>
      </p:sp>
      <p:sp>
        <p:nvSpPr>
          <p:cNvPr id="110" name="TextBox 109"/>
          <p:cNvSpPr txBox="1"/>
          <p:nvPr/>
        </p:nvSpPr>
        <p:spPr>
          <a:xfrm>
            <a:off x="8821668" y="4701372"/>
            <a:ext cx="1303697" cy="657872"/>
          </a:xfrm>
          <a:prstGeom prst="rect">
            <a:avLst/>
          </a:prstGeom>
          <a:noFill/>
        </p:spPr>
        <p:txBody>
          <a:bodyPr wrap="square" rtlCol="0">
            <a:spAutoFit/>
          </a:bodyPr>
          <a:lstStyle/>
          <a:p>
            <a:r>
              <a:rPr lang="en-US" sz="1225" b="1" dirty="0">
                <a:solidFill>
                  <a:srgbClr val="FF0000"/>
                </a:solidFill>
              </a:rPr>
              <a:t>PCR-2</a:t>
            </a:r>
          </a:p>
          <a:p>
            <a:r>
              <a:rPr lang="en-US" sz="1225" b="1" dirty="0">
                <a:solidFill>
                  <a:srgbClr val="FF0000"/>
                </a:solidFill>
              </a:rPr>
              <a:t>Add barcodes and adapters</a:t>
            </a:r>
          </a:p>
        </p:txBody>
      </p:sp>
    </p:spTree>
    <p:extLst>
      <p:ext uri="{BB962C8B-B14F-4D97-AF65-F5344CB8AC3E}">
        <p14:creationId xmlns:p14="http://schemas.microsoft.com/office/powerpoint/2010/main" val="58776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Amplicon</a:t>
            </a:r>
            <a:r>
              <a:rPr lang="en-US" dirty="0" smtClean="0"/>
              <a:t> sequencing with dual barcoding</a:t>
            </a:r>
            <a:endParaRPr lang="en-US" dirty="0"/>
          </a:p>
        </p:txBody>
      </p:sp>
      <p:sp>
        <p:nvSpPr>
          <p:cNvPr id="3" name="Content Placeholder 2"/>
          <p:cNvSpPr>
            <a:spLocks noGrp="1"/>
          </p:cNvSpPr>
          <p:nvPr>
            <p:ph idx="1"/>
          </p:nvPr>
        </p:nvSpPr>
        <p:spPr>
          <a:xfrm>
            <a:off x="1402080" y="1600201"/>
            <a:ext cx="9951720" cy="4944669"/>
          </a:xfrm>
        </p:spPr>
        <p:txBody>
          <a:bodyPr>
            <a:normAutofit lnSpcReduction="10000"/>
          </a:bodyPr>
          <a:lstStyle/>
          <a:p>
            <a:r>
              <a:rPr lang="en-US" dirty="0" smtClean="0"/>
              <a:t>2-step PCR, where the first PCR extracts out the target specific region and the second PCR add on adapters and barcodes. Target specific primers include universal sequences CS1 and CS2, the second PCR extends the universal sequences with adapters and barcodes.</a:t>
            </a:r>
          </a:p>
          <a:p>
            <a:r>
              <a:rPr lang="en-US" dirty="0" smtClean="0"/>
              <a:t>Adapters and barcodes are not included in the target specific primers which allows for maximum flexibility in target specific primer usage and the ability to swap out targets, or include multiple targets in the same sequencing reaction without needing to purchase a large number of barcoded, target specific primers.</a:t>
            </a:r>
          </a:p>
          <a:p>
            <a:r>
              <a:rPr lang="en-US" dirty="0" smtClean="0"/>
              <a:t>Barcodes are included in both adapters, therefor a pair of barcodes are used to uniquely identify a samples. This allows for 32 barcode pairs to be able to uniquely identify 1024 samples.</a:t>
            </a:r>
            <a:endParaRPr lang="en-US" dirty="0"/>
          </a:p>
        </p:txBody>
      </p:sp>
    </p:spTree>
    <p:extLst>
      <p:ext uri="{BB962C8B-B14F-4D97-AF65-F5344CB8AC3E}">
        <p14:creationId xmlns:p14="http://schemas.microsoft.com/office/powerpoint/2010/main" val="115582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 Samples</a:t>
            </a:r>
            <a:endParaRPr lang="en-US" dirty="0"/>
          </a:p>
        </p:txBody>
      </p:sp>
      <p:sp>
        <p:nvSpPr>
          <p:cNvPr id="3" name="Title 1"/>
          <p:cNvSpPr txBox="1">
            <a:spLocks/>
          </p:cNvSpPr>
          <p:nvPr/>
        </p:nvSpPr>
        <p:spPr bwMode="auto">
          <a:xfrm>
            <a:off x="3360168" y="2076590"/>
            <a:ext cx="6053787" cy="777682"/>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ctr" anchorCtr="0" compatLnSpc="1">
            <a:prstTxWarp prst="textNoShape">
              <a:avLst/>
            </a:prstTxWarp>
            <a:noAutofit/>
          </a:bodyPr>
          <a:lstStyle>
            <a:lvl1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mj-lt"/>
                <a:ea typeface="ＭＳ Ｐゴシック" charset="0"/>
                <a:cs typeface="+mj-cs"/>
              </a:defRPr>
            </a:lvl1pPr>
            <a:lvl2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2pPr>
            <a:lvl3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3pPr>
            <a:lvl4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4pPr>
            <a:lvl5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9pPr>
          </a:lstStyle>
          <a:p>
            <a:pPr algn="ctr"/>
            <a:r>
              <a:rPr lang="en-US" sz="2400" b="0" dirty="0">
                <a:solidFill>
                  <a:schemeClr val="tx1"/>
                </a:solidFill>
              </a:rPr>
              <a:t>Dual barcoding allows for massively multiplexing of samples using only a relatively few primers</a:t>
            </a:r>
          </a:p>
        </p:txBody>
      </p:sp>
      <p:sp>
        <p:nvSpPr>
          <p:cNvPr id="4" name="Rectangle 3"/>
          <p:cNvSpPr/>
          <p:nvPr/>
        </p:nvSpPr>
        <p:spPr>
          <a:xfrm>
            <a:off x="4090532" y="3632282"/>
            <a:ext cx="1421093" cy="1851276"/>
          </a:xfrm>
          <a:prstGeom prst="rect">
            <a:avLst/>
          </a:prstGeom>
        </p:spPr>
        <p:txBody>
          <a:bodyPr wrap="square">
            <a:spAutoFit/>
          </a:bodyPr>
          <a:lstStyle/>
          <a:p>
            <a:r>
              <a:rPr lang="en-US" sz="1905" baseline="30000" dirty="0">
                <a:latin typeface="Times New Roman"/>
                <a:cs typeface="Times New Roman"/>
              </a:rPr>
              <a:t>GTATCGTC</a:t>
            </a:r>
          </a:p>
          <a:p>
            <a:endParaRPr lang="en-US" sz="1905" baseline="30000" dirty="0">
              <a:latin typeface="Times New Roman"/>
              <a:cs typeface="Times New Roman"/>
            </a:endParaRPr>
          </a:p>
          <a:p>
            <a:r>
              <a:rPr lang="en-US" sz="1905" baseline="30000" dirty="0">
                <a:latin typeface="Times New Roman"/>
                <a:cs typeface="Times New Roman"/>
              </a:rPr>
              <a:t>TGCTCGTA</a:t>
            </a:r>
          </a:p>
          <a:p>
            <a:endParaRPr lang="en-US" sz="1905" baseline="30000" dirty="0">
              <a:latin typeface="Times New Roman"/>
              <a:cs typeface="Times New Roman"/>
            </a:endParaRPr>
          </a:p>
          <a:p>
            <a:r>
              <a:rPr lang="en-US" sz="1905" baseline="30000" dirty="0">
                <a:latin typeface="Times New Roman"/>
                <a:cs typeface="Times New Roman"/>
              </a:rPr>
              <a:t>GTCGTCGT</a:t>
            </a:r>
          </a:p>
          <a:p>
            <a:endParaRPr lang="en-US" sz="1905" baseline="30000" dirty="0">
              <a:latin typeface="Times New Roman"/>
              <a:cs typeface="Times New Roman"/>
            </a:endParaRPr>
          </a:p>
          <a:p>
            <a:r>
              <a:rPr lang="en-US" sz="1905" baseline="30000" dirty="0">
                <a:latin typeface="Times New Roman"/>
                <a:cs typeface="Times New Roman"/>
              </a:rPr>
              <a:t>GTGCGTGT</a:t>
            </a:r>
          </a:p>
          <a:p>
            <a:endParaRPr lang="en-US" sz="1905" baseline="30000" dirty="0">
              <a:latin typeface="Times New Roman"/>
              <a:cs typeface="Times New Roman"/>
            </a:endParaRPr>
          </a:p>
          <a:p>
            <a:r>
              <a:rPr lang="en-US" sz="1905" baseline="30000" dirty="0">
                <a:latin typeface="Times New Roman"/>
                <a:cs typeface="Times New Roman"/>
              </a:rPr>
              <a:t>GCGTCGTG</a:t>
            </a:r>
          </a:p>
        </p:txBody>
      </p:sp>
      <p:sp>
        <p:nvSpPr>
          <p:cNvPr id="5" name="TextBox 4"/>
          <p:cNvSpPr txBox="1"/>
          <p:nvPr/>
        </p:nvSpPr>
        <p:spPr>
          <a:xfrm>
            <a:off x="7442945" y="3625032"/>
            <a:ext cx="1608246" cy="1851276"/>
          </a:xfrm>
          <a:prstGeom prst="rect">
            <a:avLst/>
          </a:prstGeom>
          <a:noFill/>
        </p:spPr>
        <p:txBody>
          <a:bodyPr wrap="square" rtlCol="0">
            <a:spAutoFit/>
          </a:bodyPr>
          <a:lstStyle/>
          <a:p>
            <a:r>
              <a:rPr lang="en-US" sz="1905" baseline="30000" dirty="0">
                <a:latin typeface="Times New Roman"/>
                <a:cs typeface="Times New Roman"/>
              </a:rPr>
              <a:t>GTCGTGTA</a:t>
            </a:r>
          </a:p>
          <a:p>
            <a:endParaRPr lang="en-US" sz="1905" baseline="30000" dirty="0">
              <a:latin typeface="Times New Roman"/>
              <a:cs typeface="Times New Roman"/>
            </a:endParaRPr>
          </a:p>
          <a:p>
            <a:r>
              <a:rPr lang="en-US" sz="1905" baseline="30000" dirty="0">
                <a:latin typeface="Times New Roman"/>
                <a:cs typeface="Times New Roman"/>
              </a:rPr>
              <a:t>GATGTAGC</a:t>
            </a:r>
          </a:p>
          <a:p>
            <a:endParaRPr lang="en-US" sz="1905" baseline="30000" dirty="0">
              <a:latin typeface="Times New Roman"/>
              <a:cs typeface="Times New Roman"/>
            </a:endParaRPr>
          </a:p>
          <a:p>
            <a:r>
              <a:rPr lang="en-US" sz="1905" baseline="30000" dirty="0">
                <a:latin typeface="Times New Roman"/>
                <a:cs typeface="Times New Roman"/>
              </a:rPr>
              <a:t>GAGTGATC</a:t>
            </a:r>
          </a:p>
          <a:p>
            <a:endParaRPr lang="en-US" sz="1905" baseline="30000" dirty="0">
              <a:latin typeface="Times New Roman"/>
              <a:cs typeface="Times New Roman"/>
            </a:endParaRPr>
          </a:p>
          <a:p>
            <a:r>
              <a:rPr lang="en-US" sz="1905" baseline="30000" dirty="0">
                <a:latin typeface="Times New Roman"/>
                <a:cs typeface="Times New Roman"/>
              </a:rPr>
              <a:t>CGCTATCA</a:t>
            </a:r>
          </a:p>
          <a:p>
            <a:endParaRPr lang="en-US" sz="1905" baseline="30000" dirty="0">
              <a:latin typeface="Times New Roman"/>
              <a:cs typeface="Times New Roman"/>
            </a:endParaRPr>
          </a:p>
          <a:p>
            <a:r>
              <a:rPr lang="en-US" sz="1905" baseline="30000">
                <a:latin typeface="Times New Roman"/>
                <a:cs typeface="Times New Roman"/>
              </a:rPr>
              <a:t>CGCTGTAG</a:t>
            </a:r>
            <a:endParaRPr lang="en-US" sz="1905" baseline="30000" dirty="0">
              <a:latin typeface="Times New Roman"/>
              <a:cs typeface="Times New Roman"/>
            </a:endParaRPr>
          </a:p>
        </p:txBody>
      </p:sp>
      <p:sp>
        <p:nvSpPr>
          <p:cNvPr id="6" name="TextBox 5"/>
          <p:cNvSpPr txBox="1"/>
          <p:nvPr/>
        </p:nvSpPr>
        <p:spPr>
          <a:xfrm>
            <a:off x="3675185" y="3105515"/>
            <a:ext cx="5376005" cy="400110"/>
          </a:xfrm>
          <a:prstGeom prst="rect">
            <a:avLst/>
          </a:prstGeom>
          <a:noFill/>
        </p:spPr>
        <p:txBody>
          <a:bodyPr wrap="square" rtlCol="0">
            <a:spAutoFit/>
          </a:bodyPr>
          <a:lstStyle/>
          <a:p>
            <a:pPr algn="ctr"/>
            <a:r>
              <a:rPr lang="en-US" sz="2000" dirty="0"/>
              <a:t>Pairing of BC1 and BC2 uniquely identifies sample</a:t>
            </a:r>
          </a:p>
        </p:txBody>
      </p:sp>
      <p:cxnSp>
        <p:nvCxnSpPr>
          <p:cNvPr id="9" name="Straight Connector 8"/>
          <p:cNvCxnSpPr/>
          <p:nvPr/>
        </p:nvCxnSpPr>
        <p:spPr>
          <a:xfrm>
            <a:off x="5295592" y="3664455"/>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303267" y="406821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91264" y="4440297"/>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91264" y="482438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91264" y="5208469"/>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303266" y="3664455"/>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310941" y="405621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10941" y="4416292"/>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10941" y="481238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10940" y="3676459"/>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06614" y="4056212"/>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06614" y="4440298"/>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5291265" y="482438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10942" y="3676459"/>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06614" y="4056211"/>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91264" y="3676459"/>
            <a:ext cx="1852607" cy="1539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322944" y="4447967"/>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310942" y="4075883"/>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5310942" y="367979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303266" y="4428294"/>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310941" y="4051877"/>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358949" y="3667791"/>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5306614" y="4056211"/>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5314289" y="3691797"/>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322944" y="3664457"/>
            <a:ext cx="1795947" cy="1527679"/>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6479" y="5788459"/>
            <a:ext cx="8895981" cy="830997"/>
          </a:xfrm>
          <a:prstGeom prst="rect">
            <a:avLst/>
          </a:prstGeom>
          <a:solidFill>
            <a:srgbClr val="0000FF">
              <a:alpha val="25000"/>
            </a:srgbClr>
          </a:solidFill>
          <a:ln>
            <a:solidFill>
              <a:srgbClr val="0000FF"/>
            </a:solidFill>
          </a:ln>
        </p:spPr>
        <p:txBody>
          <a:bodyPr wrap="square" rtlCol="0">
            <a:spAutoFit/>
          </a:bodyPr>
          <a:lstStyle/>
          <a:p>
            <a:pPr algn="ctr"/>
            <a:r>
              <a:rPr lang="en-US" sz="2400" b="1" dirty="0"/>
              <a:t>5</a:t>
            </a:r>
            <a:r>
              <a:rPr lang="en-US" sz="2400" dirty="0"/>
              <a:t> </a:t>
            </a:r>
            <a:r>
              <a:rPr lang="en-US" sz="2400" b="1" dirty="0"/>
              <a:t>Pairs</a:t>
            </a:r>
            <a:r>
              <a:rPr lang="en-US" sz="2400" dirty="0"/>
              <a:t> of Barcodes allows for multiplexing of </a:t>
            </a:r>
            <a:r>
              <a:rPr lang="en-US" sz="2400" b="1" dirty="0"/>
              <a:t>25</a:t>
            </a:r>
            <a:r>
              <a:rPr lang="en-US" sz="2400" dirty="0"/>
              <a:t> </a:t>
            </a:r>
            <a:r>
              <a:rPr lang="en-US" sz="2400" b="1" dirty="0"/>
              <a:t>samples</a:t>
            </a:r>
            <a:r>
              <a:rPr lang="en-US" sz="2400" dirty="0"/>
              <a:t>.</a:t>
            </a:r>
          </a:p>
          <a:p>
            <a:pPr algn="ctr"/>
            <a:r>
              <a:rPr lang="en-US" sz="2400" b="1" dirty="0"/>
              <a:t>32</a:t>
            </a:r>
            <a:r>
              <a:rPr lang="en-US" sz="2400" dirty="0"/>
              <a:t> </a:t>
            </a:r>
            <a:r>
              <a:rPr lang="en-US" sz="2400" b="1" dirty="0"/>
              <a:t>Pairs</a:t>
            </a:r>
            <a:r>
              <a:rPr lang="en-US" sz="2400" dirty="0"/>
              <a:t> can multiplex </a:t>
            </a:r>
            <a:r>
              <a:rPr lang="en-US" sz="2400" b="1" dirty="0"/>
              <a:t>1024</a:t>
            </a:r>
            <a:r>
              <a:rPr lang="en-US" sz="2400" dirty="0"/>
              <a:t> </a:t>
            </a:r>
            <a:r>
              <a:rPr lang="en-US" sz="2400" b="1" dirty="0"/>
              <a:t>samples</a:t>
            </a:r>
            <a:r>
              <a:rPr lang="en-US" sz="2400" dirty="0"/>
              <a:t> in the same sequencing reaction</a:t>
            </a:r>
          </a:p>
        </p:txBody>
      </p:sp>
      <p:sp>
        <p:nvSpPr>
          <p:cNvPr id="7" name="TextBox 6"/>
          <p:cNvSpPr txBox="1"/>
          <p:nvPr/>
        </p:nvSpPr>
        <p:spPr>
          <a:xfrm>
            <a:off x="1371600" y="3792386"/>
            <a:ext cx="2556905" cy="707886"/>
          </a:xfrm>
          <a:prstGeom prst="rect">
            <a:avLst/>
          </a:prstGeom>
          <a:noFill/>
        </p:spPr>
        <p:txBody>
          <a:bodyPr wrap="square" rtlCol="0">
            <a:spAutoFit/>
          </a:bodyPr>
          <a:lstStyle/>
          <a:p>
            <a:pPr algn="r"/>
            <a:r>
              <a:rPr lang="en-US" sz="2000" dirty="0"/>
              <a:t>8bp [Error-Correcting]</a:t>
            </a:r>
          </a:p>
          <a:p>
            <a:pPr algn="r"/>
            <a:r>
              <a:rPr lang="en-US" sz="2000" dirty="0"/>
              <a:t> Barcodes</a:t>
            </a:r>
          </a:p>
        </p:txBody>
      </p:sp>
    </p:spTree>
    <p:extLst>
      <p:ext uri="{BB962C8B-B14F-4D97-AF65-F5344CB8AC3E}">
        <p14:creationId xmlns:p14="http://schemas.microsoft.com/office/powerpoint/2010/main" val="1112272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 Amplicon Targets</a:t>
            </a:r>
            <a:endParaRPr lang="en-US" dirty="0"/>
          </a:p>
        </p:txBody>
      </p:sp>
      <p:pic>
        <p:nvPicPr>
          <p:cNvPr id="3" name="Content Placeholder 5" descr="images.jpeg"/>
          <p:cNvPicPr>
            <a:picLocks noGrp="1"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662492" y="1962248"/>
            <a:ext cx="811821" cy="446470"/>
          </a:xfrm>
          <a:prstGeom prst="rect">
            <a:avLst/>
          </a:prstGeom>
        </p:spPr>
      </p:pic>
      <p:pic>
        <p:nvPicPr>
          <p:cNvPr id="4"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12304" y="1962248"/>
            <a:ext cx="811821" cy="446470"/>
          </a:xfrm>
          <a:prstGeom prst="rect">
            <a:avLst/>
          </a:prstGeom>
        </p:spPr>
      </p:pic>
      <p:pic>
        <p:nvPicPr>
          <p:cNvPr id="5"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567317" y="1962248"/>
            <a:ext cx="811821" cy="446470"/>
          </a:xfrm>
          <a:prstGeom prst="rect">
            <a:avLst/>
          </a:prstGeom>
        </p:spPr>
      </p:pic>
      <p:pic>
        <p:nvPicPr>
          <p:cNvPr id="6"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111960" y="2514093"/>
            <a:ext cx="811821" cy="446470"/>
          </a:xfrm>
          <a:prstGeom prst="rect">
            <a:avLst/>
          </a:prstGeom>
        </p:spPr>
      </p:pic>
      <p:pic>
        <p:nvPicPr>
          <p:cNvPr id="7"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126427" y="2514093"/>
            <a:ext cx="811821" cy="446470"/>
          </a:xfrm>
          <a:prstGeom prst="rect">
            <a:avLst/>
          </a:prstGeom>
        </p:spPr>
      </p:pic>
      <p:pic>
        <p:nvPicPr>
          <p:cNvPr id="8"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41788" y="3869199"/>
            <a:ext cx="709928" cy="390433"/>
          </a:xfrm>
          <a:prstGeom prst="rect">
            <a:avLst/>
          </a:prstGeom>
        </p:spPr>
      </p:pic>
      <p:cxnSp>
        <p:nvCxnSpPr>
          <p:cNvPr id="9" name="Straight Arrow Connector 8"/>
          <p:cNvCxnSpPr/>
          <p:nvPr/>
        </p:nvCxnSpPr>
        <p:spPr>
          <a:xfrm>
            <a:off x="4022183" y="3066083"/>
            <a:ext cx="0" cy="6834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1" idx="1"/>
          </p:cNvCxnSpPr>
          <p:nvPr/>
        </p:nvCxnSpPr>
        <p:spPr>
          <a:xfrm>
            <a:off x="4022185" y="4310374"/>
            <a:ext cx="1587569" cy="1280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53" y="5192035"/>
            <a:ext cx="797030" cy="797030"/>
          </a:xfrm>
          <a:prstGeom prst="rect">
            <a:avLst/>
          </a:prstGeom>
        </p:spPr>
      </p:pic>
      <p:cxnSp>
        <p:nvCxnSpPr>
          <p:cNvPr id="14" name="Straight Connector 13"/>
          <p:cNvCxnSpPr/>
          <p:nvPr/>
        </p:nvCxnSpPr>
        <p:spPr bwMode="auto">
          <a:xfrm>
            <a:off x="6044155" y="1873638"/>
            <a:ext cx="0" cy="3132439"/>
          </a:xfrm>
          <a:prstGeom prst="line">
            <a:avLst/>
          </a:prstGeom>
          <a:solidFill>
            <a:srgbClr val="00B8FF"/>
          </a:solidFill>
          <a:ln w="9525" cap="flat" cmpd="sng" algn="ctr">
            <a:solidFill>
              <a:schemeClr val="tx1"/>
            </a:solidFill>
            <a:prstDash val="solid"/>
            <a:round/>
            <a:headEnd type="none" w="med" len="med"/>
            <a:tailEnd type="none" w="med" len="med"/>
          </a:ln>
          <a:effectLst/>
        </p:spPr>
      </p:cxn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471" y="2464694"/>
            <a:ext cx="2984452" cy="2153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Box 15"/>
          <p:cNvSpPr txBox="1"/>
          <p:nvPr/>
        </p:nvSpPr>
        <p:spPr>
          <a:xfrm>
            <a:off x="7213838" y="5104831"/>
            <a:ext cx="3100910" cy="646331"/>
          </a:xfrm>
          <a:prstGeom prst="rect">
            <a:avLst/>
          </a:prstGeom>
          <a:noFill/>
        </p:spPr>
        <p:txBody>
          <a:bodyPr wrap="square" rtlCol="0">
            <a:spAutoFit/>
          </a:bodyPr>
          <a:lstStyle/>
          <a:p>
            <a:pPr algn="ctr"/>
            <a:r>
              <a:rPr lang="en-US" b="1" dirty="0">
                <a:solidFill>
                  <a:srgbClr val="0070C0"/>
                </a:solidFill>
              </a:rPr>
              <a:t>48 samples X 48 </a:t>
            </a:r>
            <a:r>
              <a:rPr lang="en-US" b="1" dirty="0" err="1">
                <a:solidFill>
                  <a:srgbClr val="0070C0"/>
                </a:solidFill>
              </a:rPr>
              <a:t>amplicons</a:t>
            </a:r>
            <a:endParaRPr lang="en-US" b="1" dirty="0">
              <a:solidFill>
                <a:srgbClr val="0070C0"/>
              </a:solidFill>
            </a:endParaRPr>
          </a:p>
          <a:p>
            <a:pPr algn="ctr"/>
            <a:r>
              <a:rPr lang="en-US" b="1" dirty="0">
                <a:solidFill>
                  <a:srgbClr val="0070C0"/>
                </a:solidFill>
              </a:rPr>
              <a:t>2304 Two-step PCR reactions </a:t>
            </a:r>
          </a:p>
        </p:txBody>
      </p:sp>
      <p:sp>
        <p:nvSpPr>
          <p:cNvPr id="17" name="TextBox 16"/>
          <p:cNvSpPr txBox="1"/>
          <p:nvPr/>
        </p:nvSpPr>
        <p:spPr>
          <a:xfrm>
            <a:off x="4988899" y="2611205"/>
            <a:ext cx="1171620" cy="646331"/>
          </a:xfrm>
          <a:prstGeom prst="rect">
            <a:avLst/>
          </a:prstGeom>
          <a:noFill/>
        </p:spPr>
        <p:txBody>
          <a:bodyPr wrap="square" rtlCol="0">
            <a:spAutoFit/>
          </a:bodyPr>
          <a:lstStyle/>
          <a:p>
            <a:r>
              <a:rPr lang="en-US" b="1" dirty="0">
                <a:solidFill>
                  <a:srgbClr val="0070C0"/>
                </a:solidFill>
              </a:rPr>
              <a:t>PCR-1 product</a:t>
            </a:r>
          </a:p>
        </p:txBody>
      </p:sp>
      <p:sp>
        <p:nvSpPr>
          <p:cNvPr id="18" name="TextBox 17"/>
          <p:cNvSpPr txBox="1"/>
          <p:nvPr/>
        </p:nvSpPr>
        <p:spPr>
          <a:xfrm>
            <a:off x="4867314" y="4270338"/>
            <a:ext cx="1120274" cy="646331"/>
          </a:xfrm>
          <a:prstGeom prst="rect">
            <a:avLst/>
          </a:prstGeom>
          <a:noFill/>
        </p:spPr>
        <p:txBody>
          <a:bodyPr wrap="square" rtlCol="0">
            <a:spAutoFit/>
          </a:bodyPr>
          <a:lstStyle/>
          <a:p>
            <a:r>
              <a:rPr lang="en-US" b="1" dirty="0">
                <a:solidFill>
                  <a:srgbClr val="0070C0"/>
                </a:solidFill>
              </a:rPr>
              <a:t>PCR-2 product</a:t>
            </a:r>
          </a:p>
        </p:txBody>
      </p:sp>
      <p:sp>
        <p:nvSpPr>
          <p:cNvPr id="19" name="TextBox 18"/>
          <p:cNvSpPr txBox="1"/>
          <p:nvPr/>
        </p:nvSpPr>
        <p:spPr>
          <a:xfrm>
            <a:off x="6406783" y="2016206"/>
            <a:ext cx="2896200" cy="338554"/>
          </a:xfrm>
          <a:prstGeom prst="rect">
            <a:avLst/>
          </a:prstGeom>
          <a:noFill/>
        </p:spPr>
        <p:txBody>
          <a:bodyPr wrap="square" rtlCol="0">
            <a:spAutoFit/>
          </a:bodyPr>
          <a:lstStyle/>
          <a:p>
            <a:pPr algn="ctr"/>
            <a:r>
              <a:rPr lang="en-US" sz="1600" dirty="0" err="1"/>
              <a:t>Fluidigm</a:t>
            </a:r>
            <a:r>
              <a:rPr lang="en-US" sz="1600" dirty="0"/>
              <a:t> Access Array System</a:t>
            </a:r>
          </a:p>
        </p:txBody>
      </p:sp>
      <p:cxnSp>
        <p:nvCxnSpPr>
          <p:cNvPr id="22" name="Straight Arrow Connector 21"/>
          <p:cNvCxnSpPr>
            <a:endCxn id="11" idx="3"/>
          </p:cNvCxnSpPr>
          <p:nvPr/>
        </p:nvCxnSpPr>
        <p:spPr>
          <a:xfrm flipH="1">
            <a:off x="6406783" y="4725138"/>
            <a:ext cx="1348272" cy="8654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474312" y="5873616"/>
            <a:ext cx="2143140" cy="369332"/>
          </a:xfrm>
          <a:prstGeom prst="rect">
            <a:avLst/>
          </a:prstGeom>
          <a:noFill/>
        </p:spPr>
        <p:txBody>
          <a:bodyPr wrap="square" rtlCol="0">
            <a:spAutoFit/>
          </a:bodyPr>
          <a:lstStyle/>
          <a:p>
            <a:r>
              <a:rPr lang="en-US" b="1" dirty="0">
                <a:solidFill>
                  <a:srgbClr val="0070C0"/>
                </a:solidFill>
              </a:rPr>
              <a:t>Pool many samples</a:t>
            </a:r>
          </a:p>
        </p:txBody>
      </p:sp>
    </p:spTree>
    <p:extLst>
      <p:ext uri="{BB962C8B-B14F-4D97-AF65-F5344CB8AC3E}">
        <p14:creationId xmlns:p14="http://schemas.microsoft.com/office/powerpoint/2010/main" val="125936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34607" y="1719263"/>
            <a:ext cx="6036693" cy="4895850"/>
          </a:xfrm>
        </p:spPr>
      </p:pic>
      <p:sp>
        <p:nvSpPr>
          <p:cNvPr id="3" name="Title 2"/>
          <p:cNvSpPr>
            <a:spLocks noGrp="1"/>
          </p:cNvSpPr>
          <p:nvPr>
            <p:ph type="title"/>
          </p:nvPr>
        </p:nvSpPr>
        <p:spPr/>
        <p:txBody>
          <a:bodyPr/>
          <a:lstStyle/>
          <a:p>
            <a:r>
              <a:rPr lang="en-US" dirty="0" smtClean="0"/>
              <a:t>Primer Design</a:t>
            </a:r>
            <a:endParaRPr lang="en-US" dirty="0"/>
          </a:p>
        </p:txBody>
      </p:sp>
    </p:spTree>
    <p:extLst>
      <p:ext uri="{BB962C8B-B14F-4D97-AF65-F5344CB8AC3E}">
        <p14:creationId xmlns:p14="http://schemas.microsoft.com/office/powerpoint/2010/main" val="1434844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615</TotalTime>
  <Words>1290</Words>
  <Application>Microsoft Macintosh PowerPoint</Application>
  <PresentationFormat>Widescreen</PresentationFormat>
  <Paragraphs>250</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Unicode MS</vt:lpstr>
      <vt:lpstr>Calibri</vt:lpstr>
      <vt:lpstr>Calibri Light</vt:lpstr>
      <vt:lpstr>Monaco</vt:lpstr>
      <vt:lpstr>ＭＳ Ｐゴシック</vt:lpstr>
      <vt:lpstr>Times New Roman</vt:lpstr>
      <vt:lpstr>Arial</vt:lpstr>
      <vt:lpstr>UCDavis-theme</vt:lpstr>
      <vt:lpstr>dbcAmplicons pipeline Amplicons</vt:lpstr>
      <vt:lpstr>Microbial community analysis</vt:lpstr>
      <vt:lpstr>Amplicons: Common Approach (among many)</vt:lpstr>
      <vt:lpstr>dbcAmplicons</vt:lpstr>
      <vt:lpstr>Amplicons: Two Step PCR Approach</vt:lpstr>
      <vt:lpstr>Amplicon sequencing with dual barcoding</vt:lpstr>
      <vt:lpstr>Multiplex Samples</vt:lpstr>
      <vt:lpstr>Multiplex Amplicon Targets</vt:lpstr>
      <vt:lpstr>Primer Design</vt:lpstr>
      <vt:lpstr>Template Specific Primer Design</vt:lpstr>
      <vt:lpstr>Components of the target specific primer</vt:lpstr>
      <vt:lpstr>Example target specific primers</vt:lpstr>
      <vt:lpstr>Components of the Barcoded adapter primers sequence</vt:lpstr>
      <vt:lpstr>PowerPoint Presentation</vt:lpstr>
      <vt:lpstr>QC: what is a “good” library?</vt:lpstr>
      <vt:lpstr>Pooling Samples/Amplicons</vt:lpstr>
      <vt:lpstr>Benefits/Drawbacks</vt:lpstr>
      <vt:lpstr>Nucleotide diversity</vt:lpstr>
      <vt:lpstr>Nucleotide Diversity</vt:lpstr>
      <vt:lpstr>Low Diversity Library vs High Diversity Library</vt:lpstr>
      <vt:lpstr>Ways to ensure nucleotide diversity</vt:lpstr>
      <vt:lpstr>Illumina Sequencing Requires custom sequencing primers to be added to the reaction  (Typical Illumina sequencing primers remain in the reaction for sequencing of PhiX or other shotgun library) </vt:lpstr>
      <vt:lpstr>Common Analysis Workflow</vt:lpstr>
      <vt:lpstr>Common workflows</vt:lpstr>
      <vt:lpstr>dbcAmplicons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dbcAmplicons pipeline</dc:title>
  <dc:creator>Matthew Lee Settles</dc:creator>
  <cp:lastModifiedBy>Matthew Lee Settles</cp:lastModifiedBy>
  <cp:revision>10</cp:revision>
  <dcterms:created xsi:type="dcterms:W3CDTF">2017-09-06T01:57:53Z</dcterms:created>
  <dcterms:modified xsi:type="dcterms:W3CDTF">2017-09-07T02:39:40Z</dcterms:modified>
</cp:coreProperties>
</file>