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4"/>
    <p:restoredTop sz="94664"/>
  </p:normalViewPr>
  <p:slideViewPr>
    <p:cSldViewPr snapToGrid="0" snapToObjects="1">
      <p:cViewPr varScale="1">
        <p:scale>
          <a:sx n="68" d="100"/>
          <a:sy n="68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16CA-BDAE-6F48-A1D3-5D7C79A0EDC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0CDB-8D2A-C448-B150-E53E4CA233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ettles@ucdavis.edu" TargetMode="External"/><Relationship Id="rId3" Type="http://schemas.openxmlformats.org/officeDocument/2006/relationships/hyperlink" Target="mailto:bioinformatics.core@ucdavis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mc/articles/PMC4496567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Metagenomic</a:t>
            </a:r>
            <a:r>
              <a:rPr lang="en-US" dirty="0" smtClean="0"/>
              <a:t>s</a:t>
            </a:r>
            <a:br>
              <a:rPr lang="en-US" dirty="0" smtClean="0"/>
            </a:br>
            <a:r>
              <a:rPr lang="en-US" smtClean="0"/>
              <a:t>Metatranscriptomics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 smtClean="0">
                <a:latin typeface="Arial" charset="0"/>
                <a:cs typeface="Arial Unicode MS" charset="0"/>
              </a:rPr>
              <a:t>Matthew </a:t>
            </a:r>
            <a:r>
              <a:rPr lang="en-CA" dirty="0">
                <a:latin typeface="Arial" charset="0"/>
                <a:cs typeface="Arial Unicode MS" charset="0"/>
              </a:rPr>
              <a:t>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 smtClean="0">
                <a:latin typeface="Arial" charset="0"/>
                <a:cs typeface="Arial Unicode MS" charset="0"/>
              </a:rPr>
              <a:t>Genome Center </a:t>
            </a:r>
            <a:r>
              <a:rPr lang="en-CA" dirty="0">
                <a:latin typeface="Arial" charset="0"/>
                <a:cs typeface="Arial Unicode MS" charset="0"/>
              </a:rPr>
              <a:t>Bioinformatics </a:t>
            </a:r>
            <a:r>
              <a:rPr lang="en-CA" dirty="0" smtClean="0">
                <a:latin typeface="Arial" charset="0"/>
                <a:cs typeface="Arial Unicode MS" charset="0"/>
              </a:rPr>
              <a:t>Core</a:t>
            </a:r>
            <a:endParaRPr lang="en-CA" dirty="0">
              <a:latin typeface="Arial" charset="0"/>
              <a:cs typeface="Arial Unicode MS" charset="0"/>
            </a:endParaRP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 smtClean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 smtClean="0">
                <a:latin typeface="Arial" charset="0"/>
                <a:cs typeface="Arial Unicode MS" charset="0"/>
              </a:rPr>
              <a:t>; </a:t>
            </a:r>
            <a:r>
              <a:rPr lang="en-CA" dirty="0" smtClean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 is “Data Science”, focus on the questions you wish to answer, the path to answering those questions and not on what is the ‘best’ software to use.</a:t>
            </a:r>
          </a:p>
          <a:p>
            <a:pPr lvl="1"/>
            <a:r>
              <a:rPr lang="en-US" dirty="0" smtClean="0"/>
              <a:t>Software is rarely generated for the ’generic’ situation</a:t>
            </a:r>
          </a:p>
          <a:p>
            <a:pPr lvl="1"/>
            <a:r>
              <a:rPr lang="en-US" dirty="0" smtClean="0"/>
              <a:t>Often untied to type of sequencing data, though often </a:t>
            </a:r>
            <a:r>
              <a:rPr lang="en-US" dirty="0" err="1" smtClean="0"/>
              <a:t>dependant</a:t>
            </a:r>
            <a:endParaRPr lang="en-US" dirty="0" smtClean="0"/>
          </a:p>
          <a:p>
            <a:pPr lvl="1"/>
            <a:r>
              <a:rPr lang="en-US" dirty="0" smtClean="0"/>
              <a:t>Often one and done, look for software that is currently being supported.</a:t>
            </a:r>
            <a:endParaRPr lang="en-US" dirty="0"/>
          </a:p>
          <a:p>
            <a:r>
              <a:rPr lang="en-US" dirty="0" smtClean="0"/>
              <a:t>Work in a comparative framework, consistency of results across samples indicates comparability, biases are at least consistent and/or unassociated with the project factors.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METAGENOMICS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37368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 smtClean="0"/>
              <a:t>KRAKEN</a:t>
            </a:r>
          </a:p>
          <a:p>
            <a:r>
              <a:rPr lang="en-US" dirty="0" smtClean="0"/>
              <a:t>A taxonomic classifier using k-</a:t>
            </a:r>
            <a:r>
              <a:rPr lang="en-US" dirty="0" err="1" smtClean="0"/>
              <a:t>mers</a:t>
            </a:r>
            <a:r>
              <a:rPr lang="en-US" dirty="0" smtClean="0"/>
              <a:t>, current </a:t>
            </a:r>
            <a:r>
              <a:rPr lang="en-US" dirty="0" err="1" smtClean="0"/>
              <a:t>db</a:t>
            </a:r>
            <a:r>
              <a:rPr lang="en-US" dirty="0" smtClean="0"/>
              <a:t> contains &gt; 75Gb of microbial genome data (unique </a:t>
            </a:r>
            <a:r>
              <a:rPr lang="en-US" dirty="0" err="1" smtClean="0"/>
              <a:t>kmers</a:t>
            </a:r>
            <a:r>
              <a:rPr lang="en-US" dirty="0" smtClean="0"/>
              <a:t>).</a:t>
            </a:r>
          </a:p>
          <a:p>
            <a:r>
              <a:rPr lang="en-US" dirty="0"/>
              <a:t>Requires a large server, 128Gb to 256Gb of memory</a:t>
            </a:r>
          </a:p>
          <a:p>
            <a:r>
              <a:rPr lang="en-US" dirty="0" smtClean="0"/>
              <a:t>Assigns each read to its lowest common ancestor in the tree in a taxonomic tree based on the set of </a:t>
            </a:r>
            <a:r>
              <a:rPr lang="en-US" dirty="0" err="1" smtClean="0"/>
              <a:t>kmers</a:t>
            </a:r>
            <a:r>
              <a:rPr lang="en-US" dirty="0" smtClean="0"/>
              <a:t> in a read</a:t>
            </a:r>
          </a:p>
          <a:p>
            <a:r>
              <a:rPr lang="en-US" dirty="0" smtClean="0"/>
              <a:t>Accepts ‘single’ read </a:t>
            </a:r>
            <a:r>
              <a:rPr lang="en-US" dirty="0" err="1" smtClean="0"/>
              <a:t>fasta</a:t>
            </a:r>
            <a:r>
              <a:rPr lang="en-US" dirty="0" smtClean="0"/>
              <a:t> format (flags for pairs and </a:t>
            </a:r>
            <a:r>
              <a:rPr lang="en-US" dirty="0" err="1" smtClean="0"/>
              <a:t>fastq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 is ‘unusable’, meant for additional processing</a:t>
            </a:r>
          </a:p>
          <a:p>
            <a:pPr lvl="1"/>
            <a:r>
              <a:rPr lang="en-US" dirty="0" smtClean="0"/>
              <a:t>Kraken-translate to output taxonomic assignment for every read, output can then be used to build abundance tables</a:t>
            </a:r>
          </a:p>
          <a:p>
            <a:r>
              <a:rPr lang="en-US" dirty="0" smtClean="0"/>
              <a:t>Kraken-filter will move a read up the tree based on confidence of mapping (loosely based on proportion of </a:t>
            </a:r>
            <a:r>
              <a:rPr lang="en-US" dirty="0" err="1" smtClean="0"/>
              <a:t>kmers</a:t>
            </a:r>
            <a:r>
              <a:rPr lang="en-US" dirty="0" smtClean="0"/>
              <a:t>)</a:t>
            </a:r>
          </a:p>
          <a:p>
            <a:r>
              <a:rPr lang="en-US" dirty="0"/>
              <a:t>Can build your own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Kraken-report and kraken-</a:t>
            </a:r>
            <a:r>
              <a:rPr lang="en-US" dirty="0" err="1" smtClean="0"/>
              <a:t>mpa</a:t>
            </a:r>
            <a:r>
              <a:rPr lang="en-US" dirty="0" smtClean="0"/>
              <a:t>-report for abundance table construction</a:t>
            </a:r>
          </a:p>
          <a:p>
            <a:pPr marL="45720" indent="0">
              <a:buNone/>
            </a:pPr>
            <a:r>
              <a:rPr lang="en-US" dirty="0" err="1" smtClean="0"/>
              <a:t>MetaPhlAn</a:t>
            </a:r>
            <a:endParaRPr lang="en-US" dirty="0" smtClean="0"/>
          </a:p>
          <a:p>
            <a:r>
              <a:rPr lang="en-US" dirty="0" smtClean="0"/>
              <a:t>Classifies by using a set of marker genes – measures species abundances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assemblers to choose from and more each day</a:t>
            </a:r>
          </a:p>
          <a:p>
            <a:pPr lvl="1"/>
            <a:r>
              <a:rPr lang="en-US" dirty="0"/>
              <a:t>Recent </a:t>
            </a:r>
            <a:r>
              <a:rPr lang="en-US" dirty="0" smtClean="0"/>
              <a:t>tutorial using cloud computing</a:t>
            </a:r>
          </a:p>
          <a:p>
            <a:pPr marL="36576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://www.ncbi.nlm.nih.gov/pmc/articles/PMC4496567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metagenomics</a:t>
            </a:r>
            <a:r>
              <a:rPr lang="en-US" dirty="0" smtClean="0"/>
              <a:t> assemblers use </a:t>
            </a:r>
            <a:r>
              <a:rPr lang="en-US" dirty="0" err="1" smtClean="0"/>
              <a:t>kmers</a:t>
            </a:r>
            <a:endParaRPr lang="en-US" dirty="0" smtClean="0"/>
          </a:p>
          <a:p>
            <a:pPr lvl="1"/>
            <a:r>
              <a:rPr lang="en-US" dirty="0" smtClean="0"/>
              <a:t>Either normalize reads by </a:t>
            </a:r>
            <a:r>
              <a:rPr lang="en-US" dirty="0" err="1" smtClean="0"/>
              <a:t>kmers</a:t>
            </a:r>
            <a:r>
              <a:rPr lang="en-US" dirty="0" smtClean="0"/>
              <a:t> (remove what appears to be redundant information)</a:t>
            </a:r>
          </a:p>
          <a:p>
            <a:pPr lvl="1"/>
            <a:r>
              <a:rPr lang="en-US" dirty="0" smtClean="0"/>
              <a:t>Or first bin by </a:t>
            </a:r>
            <a:r>
              <a:rPr lang="en-US" dirty="0" err="1" smtClean="0"/>
              <a:t>kmers</a:t>
            </a:r>
            <a:r>
              <a:rPr lang="en-US" dirty="0" smtClean="0"/>
              <a:t> (each bin is assumed to be a unique species), then assemble each bin (first normalizing by </a:t>
            </a:r>
            <a:r>
              <a:rPr lang="en-US" dirty="0" err="1" smtClean="0"/>
              <a:t>kmers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Map reads back to assembly to estimate coverage/count</a:t>
            </a:r>
          </a:p>
          <a:p>
            <a:r>
              <a:rPr lang="en-US" dirty="0" smtClean="0"/>
              <a:t>BUT then you have to do some with ambiguous </a:t>
            </a:r>
            <a:r>
              <a:rPr lang="en-US" dirty="0" err="1" smtClean="0"/>
              <a:t>contigs</a:t>
            </a:r>
            <a:endParaRPr lang="en-US" dirty="0" smtClean="0"/>
          </a:p>
          <a:p>
            <a:pPr lvl="1"/>
            <a:r>
              <a:rPr lang="en-US" dirty="0" smtClean="0"/>
              <a:t>Identify ORFs, marker genes, etc. to characterize gene/taxon content</a:t>
            </a:r>
          </a:p>
          <a:p>
            <a:pPr lvl="1"/>
            <a:r>
              <a:rPr lang="en-US" dirty="0" smtClean="0"/>
              <a:t>IT IS all about the databases!!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The </a:t>
            </a:r>
            <a:r>
              <a:rPr lang="en-US" dirty="0"/>
              <a:t>MG-RAST system provides answers to the following scientific questions:</a:t>
            </a:r>
          </a:p>
          <a:p>
            <a:r>
              <a:rPr lang="en-US" dirty="0" smtClean="0"/>
              <a:t>Who </a:t>
            </a:r>
            <a:r>
              <a:rPr lang="en-US" dirty="0"/>
              <a:t>is out there? Identifying the composition of a microbial community either by </a:t>
            </a:r>
            <a:r>
              <a:rPr lang="en-US" dirty="0" smtClean="0"/>
              <a:t>using amplicon </a:t>
            </a:r>
            <a:r>
              <a:rPr lang="en-US" dirty="0"/>
              <a:t>data for single genes or by deriving community composition from shotgun </a:t>
            </a:r>
            <a:r>
              <a:rPr lang="en-US" dirty="0" err="1" smtClean="0"/>
              <a:t>metagenomic</a:t>
            </a:r>
            <a:r>
              <a:rPr lang="en-US" dirty="0" smtClean="0"/>
              <a:t> </a:t>
            </a:r>
            <a:r>
              <a:rPr lang="en-US" dirty="0"/>
              <a:t>data using sequence similarities.</a:t>
            </a:r>
          </a:p>
          <a:p>
            <a:r>
              <a:rPr lang="en-US" dirty="0" smtClean="0"/>
              <a:t>What </a:t>
            </a:r>
            <a:r>
              <a:rPr lang="en-US" dirty="0"/>
              <a:t>are they doing? Using shotgun data (or </a:t>
            </a:r>
            <a:r>
              <a:rPr lang="en-US" dirty="0" err="1"/>
              <a:t>metatranscriptomic</a:t>
            </a:r>
            <a:r>
              <a:rPr lang="en-US" dirty="0"/>
              <a:t> data) to derive the </a:t>
            </a:r>
            <a:r>
              <a:rPr lang="en-US" dirty="0" smtClean="0"/>
              <a:t>functional </a:t>
            </a:r>
            <a:r>
              <a:rPr lang="en-US" dirty="0"/>
              <a:t>complement of a microbial community using similarity searches against a number </a:t>
            </a:r>
            <a:r>
              <a:rPr lang="en-US" dirty="0" smtClean="0"/>
              <a:t>of databases</a:t>
            </a:r>
            <a:r>
              <a:rPr lang="en-US" dirty="0"/>
              <a:t>.</a:t>
            </a:r>
          </a:p>
          <a:p>
            <a:r>
              <a:rPr lang="en-US" dirty="0" smtClean="0"/>
              <a:t>Who </a:t>
            </a:r>
            <a:r>
              <a:rPr lang="en-US" dirty="0"/>
              <a:t>is doing what? Based on sequence similarity searches, identifying the organisms </a:t>
            </a:r>
            <a:r>
              <a:rPr lang="en-US" dirty="0" smtClean="0"/>
              <a:t>encoding </a:t>
            </a:r>
            <a:r>
              <a:rPr lang="en-US" dirty="0"/>
              <a:t>specific </a:t>
            </a:r>
            <a:r>
              <a:rPr lang="en-US" smtClean="0"/>
              <a:t>functions.</a:t>
            </a:r>
          </a:p>
          <a:p>
            <a:r>
              <a:rPr lang="en-US" smtClean="0"/>
              <a:t>Finally </a:t>
            </a:r>
            <a:r>
              <a:rPr lang="en-US" dirty="0" smtClean="0"/>
              <a:t>compare samples to each other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upload </a:t>
            </a:r>
          </a:p>
          <a:p>
            <a:pPr lvl="1"/>
            <a:r>
              <a:rPr lang="en-US" dirty="0" smtClean="0"/>
              <a:t>16s </a:t>
            </a:r>
            <a:r>
              <a:rPr lang="en-US" dirty="0" err="1" smtClean="0"/>
              <a:t>amplicons</a:t>
            </a:r>
            <a:endParaRPr lang="en-US" dirty="0" smtClean="0"/>
          </a:p>
          <a:p>
            <a:pPr lvl="1"/>
            <a:r>
              <a:rPr lang="en-US" dirty="0" err="1" smtClean="0"/>
              <a:t>Metagenomes</a:t>
            </a:r>
            <a:r>
              <a:rPr lang="en-US" dirty="0" smtClean="0"/>
              <a:t>/</a:t>
            </a:r>
            <a:r>
              <a:rPr lang="en-US" dirty="0" err="1" smtClean="0"/>
              <a:t>Metatranscriptomes</a:t>
            </a:r>
            <a:endParaRPr lang="en-US" dirty="0" smtClean="0"/>
          </a:p>
          <a:p>
            <a:pPr lvl="1"/>
            <a:r>
              <a:rPr lang="en-US" dirty="0" smtClean="0"/>
              <a:t>Assembled </a:t>
            </a:r>
            <a:r>
              <a:rPr lang="en-US" dirty="0" err="1" smtClean="0"/>
              <a:t>contigs</a:t>
            </a:r>
            <a:endParaRPr lang="en-US" dirty="0" smtClean="0"/>
          </a:p>
          <a:p>
            <a:pPr lvl="1"/>
            <a:r>
              <a:rPr lang="en-US" dirty="0" smtClean="0"/>
              <a:t>Raw reads</a:t>
            </a:r>
          </a:p>
          <a:p>
            <a:r>
              <a:rPr lang="en-US" dirty="0" smtClean="0"/>
              <a:t>Use their resources for analysis, don’t have to have your own computational resources</a:t>
            </a:r>
          </a:p>
          <a:p>
            <a:r>
              <a:rPr lang="en-US" dirty="0" smtClean="0"/>
              <a:t>More of a black box, but can download many of output data options</a:t>
            </a:r>
          </a:p>
          <a:p>
            <a:r>
              <a:rPr lang="en-US" dirty="0" smtClean="0"/>
              <a:t>Subjected to their philosophy for analysis of </a:t>
            </a:r>
            <a:r>
              <a:rPr lang="en-US" dirty="0" err="1" smtClean="0"/>
              <a:t>metagenomic</a:t>
            </a:r>
            <a:r>
              <a:rPr lang="en-US" dirty="0" smtClean="0"/>
              <a:t>/</a:t>
            </a:r>
            <a:r>
              <a:rPr lang="en-US" dirty="0" err="1" smtClean="0"/>
              <a:t>transcriptomic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A downloadable alternative to MG-RAST is MEGAN5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7</TotalTime>
  <Words>512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Calibri</vt:lpstr>
      <vt:lpstr>Calibri Light</vt:lpstr>
      <vt:lpstr>Arial</vt:lpstr>
      <vt:lpstr>UCDavis-theme</vt:lpstr>
      <vt:lpstr>Metagenomics Metatranscriptomics</vt:lpstr>
      <vt:lpstr>METAGENOMICS Software</vt:lpstr>
      <vt:lpstr>Taxonomic Assignment</vt:lpstr>
      <vt:lpstr>Assembly</vt:lpstr>
      <vt:lpstr>MG-RAST</vt:lpstr>
      <vt:lpstr>MG-RAST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2</cp:revision>
  <dcterms:created xsi:type="dcterms:W3CDTF">2017-09-06T01:49:33Z</dcterms:created>
  <dcterms:modified xsi:type="dcterms:W3CDTF">2017-09-06T01:56:48Z</dcterms:modified>
</cp:coreProperties>
</file>