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63" r:id="rId3"/>
    <p:sldId id="264" r:id="rId4"/>
    <p:sldId id="257" r:id="rId5"/>
    <p:sldId id="258" r:id="rId6"/>
    <p:sldId id="259"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43FC01-D77B-1130-CF96-E5B6CB3D76C1}" v="7" dt="2024-10-03T08:16:48.0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10/3/2024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23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10/3/2024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241495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10/3/2024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96280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10/3/2024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808492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10/3/2024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147827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10/3/2024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191914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10/3/2024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013419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10/3/2024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717977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10/3/2024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189203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10/3/2024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735134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10/3/2024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a:t>Click to edit Master title style</a:t>
            </a:r>
          </a:p>
        </p:txBody>
      </p:sp>
    </p:spTree>
    <p:extLst>
      <p:ext uri="{BB962C8B-B14F-4D97-AF65-F5344CB8AC3E}">
        <p14:creationId xmlns:p14="http://schemas.microsoft.com/office/powerpoint/2010/main" val="1605274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10/3/2024</a:t>
            </a:fld>
            <a:endParaRPr lang="en-US"/>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a:p>
        </p:txBody>
      </p:sp>
    </p:spTree>
    <p:extLst>
      <p:ext uri="{BB962C8B-B14F-4D97-AF65-F5344CB8AC3E}">
        <p14:creationId xmlns:p14="http://schemas.microsoft.com/office/powerpoint/2010/main" val="3939101267"/>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6F47B8-82BA-0D41-C860-586AA35100A5}"/>
              </a:ext>
            </a:extLst>
          </p:cNvPr>
          <p:cNvPicPr>
            <a:picLocks noChangeAspect="1"/>
          </p:cNvPicPr>
          <p:nvPr/>
        </p:nvPicPr>
        <p:blipFill>
          <a:blip r:embed="rId2"/>
          <a:srcRect l="4645" r="-43" b="-21"/>
          <a:stretch/>
        </p:blipFill>
        <p:spPr>
          <a:xfrm>
            <a:off x="536029" y="518"/>
            <a:ext cx="11662977" cy="6863295"/>
          </a:xfrm>
          <a:prstGeom prst="rect">
            <a:avLst/>
          </a:prstGeom>
        </p:spPr>
      </p:pic>
    </p:spTree>
    <p:extLst>
      <p:ext uri="{BB962C8B-B14F-4D97-AF65-F5344CB8AC3E}">
        <p14:creationId xmlns:p14="http://schemas.microsoft.com/office/powerpoint/2010/main" val="387499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1ECB7-DF4A-7402-AB8B-2D76FFBE4AB2}"/>
              </a:ext>
            </a:extLst>
          </p:cNvPr>
          <p:cNvSpPr>
            <a:spLocks noGrp="1"/>
          </p:cNvSpPr>
          <p:nvPr>
            <p:ph type="title"/>
          </p:nvPr>
        </p:nvSpPr>
        <p:spPr>
          <a:xfrm>
            <a:off x="174171" y="1161408"/>
            <a:ext cx="10482941" cy="255997"/>
          </a:xfrm>
        </p:spPr>
        <p:txBody>
          <a:bodyPr>
            <a:normAutofit fontScale="90000"/>
          </a:bodyPr>
          <a:lstStyle/>
          <a:p>
            <a:r>
              <a:rPr lang="en-US"/>
              <a:t>Column Description</a:t>
            </a:r>
            <a:br>
              <a:rPr lang="en-US"/>
            </a:br>
            <a:endParaRPr lang="en-US"/>
          </a:p>
        </p:txBody>
      </p:sp>
      <p:sp>
        <p:nvSpPr>
          <p:cNvPr id="3" name="Content Placeholder 2">
            <a:extLst>
              <a:ext uri="{FF2B5EF4-FFF2-40B4-BE49-F238E27FC236}">
                <a16:creationId xmlns:a16="http://schemas.microsoft.com/office/drawing/2014/main" id="{61350201-B464-B637-D9D7-D931E9066A92}"/>
              </a:ext>
            </a:extLst>
          </p:cNvPr>
          <p:cNvSpPr>
            <a:spLocks noGrp="1"/>
          </p:cNvSpPr>
          <p:nvPr>
            <p:ph idx="1"/>
          </p:nvPr>
        </p:nvSpPr>
        <p:spPr>
          <a:xfrm>
            <a:off x="1" y="1150926"/>
            <a:ext cx="11048998" cy="4552274"/>
          </a:xfrm>
        </p:spPr>
        <p:txBody>
          <a:bodyPr vert="horz" lIns="91440" tIns="45720" rIns="91440" bIns="45720" rtlCol="0" anchor="t">
            <a:noAutofit/>
          </a:bodyPr>
          <a:lstStyle/>
          <a:p>
            <a:r>
              <a:rPr lang="en-US" sz="1400" b="1">
                <a:ea typeface="+mn-lt"/>
                <a:cs typeface="+mn-lt"/>
              </a:rPr>
              <a:t>id</a:t>
            </a:r>
            <a:r>
              <a:rPr lang="en-US" sz="1400">
                <a:ea typeface="+mn-lt"/>
                <a:cs typeface="+mn-lt"/>
              </a:rPr>
              <a:t>: A unique identifier for each match, facilitating easy reference and data management.</a:t>
            </a:r>
            <a:endParaRPr lang="en-US" sz="1400"/>
          </a:p>
          <a:p>
            <a:r>
              <a:rPr lang="en-US" sz="1400" b="1">
                <a:ea typeface="+mn-lt"/>
                <a:cs typeface="+mn-lt"/>
              </a:rPr>
              <a:t>season</a:t>
            </a:r>
            <a:r>
              <a:rPr lang="en-US" sz="1400">
                <a:ea typeface="+mn-lt"/>
                <a:cs typeface="+mn-lt"/>
              </a:rPr>
              <a:t>: Indicates the year and edition of the league, which helps in categorizing matches over time (e.g., "2007/08").</a:t>
            </a:r>
            <a:endParaRPr lang="en-US" sz="1400"/>
          </a:p>
          <a:p>
            <a:r>
              <a:rPr lang="en-US" sz="1400" b="1">
                <a:ea typeface="+mn-lt"/>
                <a:cs typeface="+mn-lt"/>
              </a:rPr>
              <a:t>city</a:t>
            </a:r>
            <a:r>
              <a:rPr lang="en-US" sz="1400">
                <a:ea typeface="+mn-lt"/>
                <a:cs typeface="+mn-lt"/>
              </a:rPr>
              <a:t>: The city where the match took place, providing geographic context.</a:t>
            </a:r>
            <a:endParaRPr lang="en-US" sz="1400"/>
          </a:p>
          <a:p>
            <a:r>
              <a:rPr lang="en-US" sz="1400" b="1">
                <a:ea typeface="+mn-lt"/>
                <a:cs typeface="+mn-lt"/>
              </a:rPr>
              <a:t>date</a:t>
            </a:r>
            <a:r>
              <a:rPr lang="en-US" sz="1400">
                <a:ea typeface="+mn-lt"/>
                <a:cs typeface="+mn-lt"/>
              </a:rPr>
              <a:t>: The specific date of the match, essential for chronological analysis.</a:t>
            </a:r>
            <a:endParaRPr lang="en-US" sz="1400"/>
          </a:p>
          <a:p>
            <a:r>
              <a:rPr lang="en-US" sz="1400" b="1" err="1">
                <a:ea typeface="+mn-lt"/>
                <a:cs typeface="+mn-lt"/>
              </a:rPr>
              <a:t>match_type</a:t>
            </a:r>
            <a:r>
              <a:rPr lang="en-US" sz="1400">
                <a:ea typeface="+mn-lt"/>
                <a:cs typeface="+mn-lt"/>
              </a:rPr>
              <a:t>: Classifies the match type, such as League, Qualifier, or Final, which affects its significance.</a:t>
            </a:r>
            <a:endParaRPr lang="en-US" sz="1400"/>
          </a:p>
          <a:p>
            <a:r>
              <a:rPr lang="en-US" sz="1400" b="1" err="1">
                <a:ea typeface="+mn-lt"/>
                <a:cs typeface="+mn-lt"/>
              </a:rPr>
              <a:t>player_of_match</a:t>
            </a:r>
            <a:r>
              <a:rPr lang="en-US" sz="1400">
                <a:ea typeface="+mn-lt"/>
                <a:cs typeface="+mn-lt"/>
              </a:rPr>
              <a:t>: Identifies the standout player for the match, highlighting individual performances.</a:t>
            </a:r>
            <a:endParaRPr lang="en-US" sz="1400"/>
          </a:p>
          <a:p>
            <a:r>
              <a:rPr lang="en-US" sz="1400" b="1">
                <a:ea typeface="+mn-lt"/>
                <a:cs typeface="+mn-lt"/>
              </a:rPr>
              <a:t>venue</a:t>
            </a:r>
            <a:r>
              <a:rPr lang="en-US" sz="1400">
                <a:ea typeface="+mn-lt"/>
                <a:cs typeface="+mn-lt"/>
              </a:rPr>
              <a:t>: Specifies the stadium or ground where the match was held, important for understanding playing conditions.</a:t>
            </a:r>
            <a:endParaRPr lang="en-US" sz="1400"/>
          </a:p>
          <a:p>
            <a:r>
              <a:rPr lang="en-US" sz="1400" b="1">
                <a:ea typeface="+mn-lt"/>
                <a:cs typeface="+mn-lt"/>
              </a:rPr>
              <a:t>team1</a:t>
            </a:r>
            <a:r>
              <a:rPr lang="en-US" sz="1400">
                <a:ea typeface="+mn-lt"/>
                <a:cs typeface="+mn-lt"/>
              </a:rPr>
              <a:t>: The first team participating in the match, necessary for match context.</a:t>
            </a:r>
            <a:endParaRPr lang="en-US" sz="1400"/>
          </a:p>
          <a:p>
            <a:r>
              <a:rPr lang="en-US" sz="1400" b="1">
                <a:ea typeface="+mn-lt"/>
                <a:cs typeface="+mn-lt"/>
              </a:rPr>
              <a:t>team2</a:t>
            </a:r>
            <a:r>
              <a:rPr lang="en-US" sz="1400">
                <a:ea typeface="+mn-lt"/>
                <a:cs typeface="+mn-lt"/>
              </a:rPr>
              <a:t>: The second team participating in the match, completing the match-up.</a:t>
            </a:r>
            <a:endParaRPr lang="en-US" sz="1400"/>
          </a:p>
          <a:p>
            <a:r>
              <a:rPr lang="en-US" sz="1400" b="1" err="1">
                <a:ea typeface="+mn-lt"/>
                <a:cs typeface="+mn-lt"/>
              </a:rPr>
              <a:t>toss_winner</a:t>
            </a:r>
            <a:r>
              <a:rPr lang="en-US" sz="1400">
                <a:ea typeface="+mn-lt"/>
                <a:cs typeface="+mn-lt"/>
              </a:rPr>
              <a:t>: The team that won the toss, which can influence match strategies.</a:t>
            </a:r>
            <a:endParaRPr lang="en-US" sz="1400"/>
          </a:p>
          <a:p>
            <a:r>
              <a:rPr lang="en-US" sz="1400" b="1" err="1">
                <a:ea typeface="+mn-lt"/>
                <a:cs typeface="+mn-lt"/>
              </a:rPr>
              <a:t>toss_decision</a:t>
            </a:r>
            <a:r>
              <a:rPr lang="en-US" sz="1400">
                <a:ea typeface="+mn-lt"/>
                <a:cs typeface="+mn-lt"/>
              </a:rPr>
              <a:t>: The decision made by the toss-winning team (whether to bat or field), impacting the game's flow.</a:t>
            </a:r>
            <a:endParaRPr lang="en-US" sz="1400"/>
          </a:p>
          <a:p>
            <a:r>
              <a:rPr lang="en-US" sz="1400" b="1">
                <a:ea typeface="+mn-lt"/>
                <a:cs typeface="+mn-lt"/>
              </a:rPr>
              <a:t>winner</a:t>
            </a:r>
            <a:r>
              <a:rPr lang="en-US" sz="1400">
                <a:ea typeface="+mn-lt"/>
                <a:cs typeface="+mn-lt"/>
              </a:rPr>
              <a:t>: The team that emerged victorious in the match, crucial for match outcomes.</a:t>
            </a:r>
            <a:endParaRPr lang="en-US" sz="1400"/>
          </a:p>
          <a:p>
            <a:r>
              <a:rPr lang="en-US" sz="1400" b="1">
                <a:ea typeface="+mn-lt"/>
                <a:cs typeface="+mn-lt"/>
              </a:rPr>
              <a:t>result</a:t>
            </a:r>
            <a:r>
              <a:rPr lang="en-US" sz="1400">
                <a:ea typeface="+mn-lt"/>
                <a:cs typeface="+mn-lt"/>
              </a:rPr>
              <a:t>: Describes how the match was won, either by runs or </a:t>
            </a:r>
            <a:r>
              <a:rPr lang="en-US" sz="1400" err="1">
                <a:ea typeface="+mn-lt"/>
                <a:cs typeface="+mn-lt"/>
              </a:rPr>
              <a:t>wicketas</a:t>
            </a:r>
            <a:r>
              <a:rPr lang="en-US" sz="1400">
                <a:ea typeface="+mn-lt"/>
                <a:cs typeface="+mn-lt"/>
              </a:rPr>
              <a:t>, indicating the nature of the victory.</a:t>
            </a:r>
            <a:endParaRPr lang="en-US" sz="1400"/>
          </a:p>
          <a:p>
            <a:endParaRPr lang="en-US" sz="1400"/>
          </a:p>
        </p:txBody>
      </p:sp>
    </p:spTree>
    <p:extLst>
      <p:ext uri="{BB962C8B-B14F-4D97-AF65-F5344CB8AC3E}">
        <p14:creationId xmlns:p14="http://schemas.microsoft.com/office/powerpoint/2010/main" val="3299811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519AEF-EA26-C670-EFAE-FDF921AA19B6}"/>
              </a:ext>
            </a:extLst>
          </p:cNvPr>
          <p:cNvSpPr>
            <a:spLocks noGrp="1"/>
          </p:cNvSpPr>
          <p:nvPr>
            <p:ph idx="1"/>
          </p:nvPr>
        </p:nvSpPr>
        <p:spPr>
          <a:xfrm>
            <a:off x="-2627" y="1144357"/>
            <a:ext cx="9527627" cy="4733766"/>
          </a:xfrm>
        </p:spPr>
        <p:txBody>
          <a:bodyPr vert="horz" lIns="91440" tIns="45720" rIns="91440" bIns="45720" rtlCol="0" anchor="t">
            <a:normAutofit/>
          </a:bodyPr>
          <a:lstStyle/>
          <a:p>
            <a:r>
              <a:rPr lang="en-US" sz="1400" b="1" err="1"/>
              <a:t>result_margin</a:t>
            </a:r>
            <a:r>
              <a:rPr lang="en-US" sz="1400"/>
              <a:t>: The margin by which the match was won, providing insight into the competitiveness of the match.</a:t>
            </a:r>
          </a:p>
          <a:p>
            <a:r>
              <a:rPr lang="en-US" sz="1400" b="1" err="1"/>
              <a:t>target_runs</a:t>
            </a:r>
            <a:r>
              <a:rPr lang="en-US" sz="1400"/>
              <a:t>: The score that the chasing team needs to achieve, relevant for understanding match dynamics.</a:t>
            </a:r>
          </a:p>
          <a:p>
            <a:r>
              <a:rPr lang="en-US" sz="1400" b="1" err="1"/>
              <a:t>target_overs</a:t>
            </a:r>
            <a:r>
              <a:rPr lang="en-US" sz="1400"/>
              <a:t>: The total number of overs allocated to the chasing team, which dictates their run rate requirement.</a:t>
            </a:r>
          </a:p>
          <a:p>
            <a:r>
              <a:rPr lang="en-US" sz="1400" b="1" err="1"/>
              <a:t>super_over</a:t>
            </a:r>
            <a:r>
              <a:rPr lang="en-US" sz="1400"/>
              <a:t>: Indicates whether a super over was played (Y/N), useful for identifying tied matches.</a:t>
            </a:r>
          </a:p>
          <a:p>
            <a:r>
              <a:rPr lang="en-US" sz="1400" b="1"/>
              <a:t>umpire1</a:t>
            </a:r>
            <a:r>
              <a:rPr lang="en-US" sz="1400"/>
              <a:t>: Name of the first umpire officiating the match, relevant for accountability and match management.</a:t>
            </a:r>
          </a:p>
          <a:p>
            <a:r>
              <a:rPr lang="en-US" sz="1400" b="1"/>
              <a:t>umpire2</a:t>
            </a:r>
            <a:r>
              <a:rPr lang="en-US" sz="1400"/>
              <a:t>: Name of the second umpire officiating the match, completing the officiating details.</a:t>
            </a:r>
          </a:p>
          <a:p>
            <a:endParaRPr lang="en-US" sz="1400"/>
          </a:p>
          <a:p>
            <a:endParaRPr lang="en-US"/>
          </a:p>
        </p:txBody>
      </p:sp>
    </p:spTree>
    <p:extLst>
      <p:ext uri="{BB962C8B-B14F-4D97-AF65-F5344CB8AC3E}">
        <p14:creationId xmlns:p14="http://schemas.microsoft.com/office/powerpoint/2010/main" val="3138106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67CEA0-44DC-91E1-52F9-813BAEF83980}"/>
              </a:ext>
            </a:extLst>
          </p:cNvPr>
          <p:cNvSpPr>
            <a:spLocks noGrp="1"/>
          </p:cNvSpPr>
          <p:nvPr>
            <p:ph idx="1"/>
          </p:nvPr>
        </p:nvSpPr>
        <p:spPr>
          <a:xfrm>
            <a:off x="0" y="1482940"/>
            <a:ext cx="7135586" cy="4525059"/>
          </a:xfrm>
        </p:spPr>
        <p:txBody>
          <a:bodyPr vert="horz" lIns="91440" tIns="45720" rIns="91440" bIns="45720" rtlCol="0" anchor="t">
            <a:normAutofit/>
          </a:bodyPr>
          <a:lstStyle/>
          <a:p>
            <a:r>
              <a:rPr lang="en-US" sz="1800">
                <a:ea typeface="+mn-lt"/>
                <a:cs typeface="+mn-lt"/>
              </a:rPr>
              <a:t>The bar plot displays the number of wins for IPL teams based on toss decisions (whether the team chose to bat or field after winning the toss).</a:t>
            </a:r>
          </a:p>
          <a:p>
            <a:r>
              <a:rPr lang="en-US" sz="1800" b="1">
                <a:ea typeface="+mn-lt"/>
                <a:cs typeface="+mn-lt"/>
              </a:rPr>
              <a:t>Mumbai Indians</a:t>
            </a:r>
            <a:r>
              <a:rPr lang="en-US" sz="1800">
                <a:ea typeface="+mn-lt"/>
                <a:cs typeface="+mn-lt"/>
              </a:rPr>
              <a:t>, </a:t>
            </a:r>
            <a:r>
              <a:rPr lang="en-US" sz="1800" b="1">
                <a:ea typeface="+mn-lt"/>
                <a:cs typeface="+mn-lt"/>
              </a:rPr>
              <a:t>Kolkata Knight Riders</a:t>
            </a:r>
            <a:r>
              <a:rPr lang="en-US" sz="1800">
                <a:ea typeface="+mn-lt"/>
                <a:cs typeface="+mn-lt"/>
              </a:rPr>
              <a:t>, </a:t>
            </a:r>
            <a:r>
              <a:rPr lang="en-US" sz="1800" b="1">
                <a:ea typeface="+mn-lt"/>
                <a:cs typeface="+mn-lt"/>
              </a:rPr>
              <a:t>Royal Challengers Bangalore</a:t>
            </a:r>
            <a:r>
              <a:rPr lang="en-US" sz="1800">
                <a:ea typeface="+mn-lt"/>
                <a:cs typeface="+mn-lt"/>
              </a:rPr>
              <a:t>, and other teams appear on the x-axis (labeled "winner").</a:t>
            </a:r>
            <a:endParaRPr lang="en-US" sz="1800"/>
          </a:p>
          <a:p>
            <a:r>
              <a:rPr lang="en-US" sz="1800">
                <a:ea typeface="+mn-lt"/>
                <a:cs typeface="+mn-lt"/>
              </a:rPr>
              <a:t>The y-axis shows the </a:t>
            </a:r>
            <a:r>
              <a:rPr lang="en-US" sz="1800" b="1">
                <a:ea typeface="+mn-lt"/>
                <a:cs typeface="+mn-lt"/>
              </a:rPr>
              <a:t>"No of wins"</a:t>
            </a:r>
            <a:r>
              <a:rPr lang="en-US" sz="1800">
                <a:ea typeface="+mn-lt"/>
                <a:cs typeface="+mn-lt"/>
              </a:rPr>
              <a:t>.</a:t>
            </a:r>
            <a:endParaRPr lang="en-US" sz="1800"/>
          </a:p>
          <a:p>
            <a:r>
              <a:rPr lang="en-US" sz="1800">
                <a:ea typeface="+mn-lt"/>
                <a:cs typeface="+mn-lt"/>
              </a:rPr>
              <a:t>Each team has two bars: one for when they chose to field (dark green) and one for when they chose to bat (light green).</a:t>
            </a:r>
            <a:endParaRPr lang="en-US" sz="1800"/>
          </a:p>
          <a:p>
            <a:r>
              <a:rPr lang="en-US" sz="1800">
                <a:ea typeface="+mn-lt"/>
                <a:cs typeface="+mn-lt"/>
              </a:rPr>
              <a:t>The chart provides insights into how teams' decisions after winning the toss impact their success.</a:t>
            </a:r>
            <a:endParaRPr lang="en-US" sz="1800"/>
          </a:p>
        </p:txBody>
      </p:sp>
      <p:pic>
        <p:nvPicPr>
          <p:cNvPr id="4" name="Picture 3">
            <a:extLst>
              <a:ext uri="{FF2B5EF4-FFF2-40B4-BE49-F238E27FC236}">
                <a16:creationId xmlns:a16="http://schemas.microsoft.com/office/drawing/2014/main" id="{150EBC00-7D0F-954E-AF6B-F2660559F0FE}"/>
              </a:ext>
            </a:extLst>
          </p:cNvPr>
          <p:cNvPicPr>
            <a:picLocks noChangeAspect="1"/>
          </p:cNvPicPr>
          <p:nvPr/>
        </p:nvPicPr>
        <p:blipFill>
          <a:blip r:embed="rId2"/>
          <a:stretch>
            <a:fillRect/>
          </a:stretch>
        </p:blipFill>
        <p:spPr>
          <a:xfrm>
            <a:off x="7246919" y="1583357"/>
            <a:ext cx="4768742" cy="4082143"/>
          </a:xfrm>
          <a:prstGeom prst="rect">
            <a:avLst/>
          </a:prstGeom>
          <a:ln>
            <a:solidFill>
              <a:schemeClr val="bg2"/>
            </a:solidFill>
          </a:ln>
        </p:spPr>
      </p:pic>
      <p:sp>
        <p:nvSpPr>
          <p:cNvPr id="8" name="TextBox 7">
            <a:extLst>
              <a:ext uri="{FF2B5EF4-FFF2-40B4-BE49-F238E27FC236}">
                <a16:creationId xmlns:a16="http://schemas.microsoft.com/office/drawing/2014/main" id="{04A5A5E5-4AB2-CC83-FA5E-F742B40DCC26}"/>
              </a:ext>
            </a:extLst>
          </p:cNvPr>
          <p:cNvSpPr txBox="1"/>
          <p:nvPr/>
        </p:nvSpPr>
        <p:spPr>
          <a:xfrm>
            <a:off x="217714" y="304800"/>
            <a:ext cx="644434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latin typeface="-webkit-standard"/>
              </a:rPr>
              <a:t>Win Based on Toss Decisions</a:t>
            </a:r>
            <a:endParaRPr lang="en-US" sz="3600" b="1"/>
          </a:p>
        </p:txBody>
      </p:sp>
    </p:spTree>
    <p:extLst>
      <p:ext uri="{BB962C8B-B14F-4D97-AF65-F5344CB8AC3E}">
        <p14:creationId xmlns:p14="http://schemas.microsoft.com/office/powerpoint/2010/main" val="2281619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49D80D-FF29-A2DD-5162-4EF7F4067E2F}"/>
              </a:ext>
            </a:extLst>
          </p:cNvPr>
          <p:cNvSpPr>
            <a:spLocks noGrp="1"/>
          </p:cNvSpPr>
          <p:nvPr>
            <p:ph idx="1"/>
          </p:nvPr>
        </p:nvSpPr>
        <p:spPr>
          <a:xfrm>
            <a:off x="2" y="1058398"/>
            <a:ext cx="7353297" cy="5385031"/>
          </a:xfrm>
        </p:spPr>
        <p:txBody>
          <a:bodyPr vert="horz" lIns="91440" tIns="45720" rIns="91440" bIns="45720" rtlCol="0" anchor="b">
            <a:normAutofit/>
          </a:bodyPr>
          <a:lstStyle/>
          <a:p>
            <a:r>
              <a:rPr lang="en-US" sz="1800">
                <a:ea typeface="+mn-lt"/>
                <a:cs typeface="+mn-lt"/>
              </a:rPr>
              <a:t>This </a:t>
            </a:r>
            <a:r>
              <a:rPr lang="en-US" sz="1800" err="1">
                <a:ea typeface="+mn-lt"/>
                <a:cs typeface="+mn-lt"/>
              </a:rPr>
              <a:t>barplot</a:t>
            </a:r>
            <a:r>
              <a:rPr lang="en-US" sz="1800">
                <a:ea typeface="+mn-lt"/>
                <a:cs typeface="+mn-lt"/>
              </a:rPr>
              <a:t> displays data about matches played in home grounds and the number of wins for different IPL teams.</a:t>
            </a:r>
            <a:endParaRPr lang="en-US" sz="1800"/>
          </a:p>
          <a:p>
            <a:r>
              <a:rPr lang="en-US" sz="1800">
                <a:ea typeface="+mn-lt"/>
                <a:cs typeface="+mn-lt"/>
              </a:rPr>
              <a:t>The </a:t>
            </a:r>
            <a:r>
              <a:rPr lang="en-US" sz="1800" b="1">
                <a:ea typeface="+mn-lt"/>
                <a:cs typeface="+mn-lt"/>
              </a:rPr>
              <a:t>x-axis</a:t>
            </a:r>
            <a:r>
              <a:rPr lang="en-US" sz="1800">
                <a:ea typeface="+mn-lt"/>
                <a:cs typeface="+mn-lt"/>
              </a:rPr>
              <a:t> lists the venues, which correspond to the home grounds of various teams (e.g., Eden Gardens, Wankhede Stadium, etc.).</a:t>
            </a:r>
            <a:endParaRPr lang="en-US" sz="1800"/>
          </a:p>
          <a:p>
            <a:r>
              <a:rPr lang="en-US" sz="1800">
                <a:ea typeface="+mn-lt"/>
                <a:cs typeface="+mn-lt"/>
              </a:rPr>
              <a:t>The </a:t>
            </a:r>
            <a:r>
              <a:rPr lang="en-US" sz="1800" b="1">
                <a:ea typeface="+mn-lt"/>
                <a:cs typeface="+mn-lt"/>
              </a:rPr>
              <a:t>y-axis</a:t>
            </a:r>
            <a:r>
              <a:rPr lang="en-US" sz="1800">
                <a:ea typeface="+mn-lt"/>
                <a:cs typeface="+mn-lt"/>
              </a:rPr>
              <a:t> represents the </a:t>
            </a:r>
            <a:r>
              <a:rPr lang="en-US" sz="1800" b="1">
                <a:ea typeface="+mn-lt"/>
                <a:cs typeface="+mn-lt"/>
              </a:rPr>
              <a:t>number of wins</a:t>
            </a:r>
            <a:r>
              <a:rPr lang="en-US" sz="1800">
                <a:ea typeface="+mn-lt"/>
                <a:cs typeface="+mn-lt"/>
              </a:rPr>
              <a:t> each team has at their respective home grounds.</a:t>
            </a:r>
            <a:endParaRPr lang="en-US" sz="1800"/>
          </a:p>
          <a:p>
            <a:r>
              <a:rPr lang="en-US" sz="1800">
                <a:ea typeface="+mn-lt"/>
                <a:cs typeface="+mn-lt"/>
              </a:rPr>
              <a:t>Each color in the bars represents a different IPL team, For example:</a:t>
            </a:r>
            <a:endParaRPr lang="en-US" sz="1800"/>
          </a:p>
          <a:p>
            <a:pPr lvl="1"/>
            <a:r>
              <a:rPr lang="en-US" b="1" i="0">
                <a:ea typeface="+mn-lt"/>
                <a:cs typeface="+mn-lt"/>
              </a:rPr>
              <a:t>Kolkata Knight Riders</a:t>
            </a:r>
            <a:r>
              <a:rPr lang="en-US" i="0">
                <a:ea typeface="+mn-lt"/>
                <a:cs typeface="+mn-lt"/>
              </a:rPr>
              <a:t> (Eden Gardens) is represented in purple.</a:t>
            </a:r>
            <a:endParaRPr lang="en-US"/>
          </a:p>
          <a:p>
            <a:pPr lvl="1"/>
            <a:r>
              <a:rPr lang="en-US" b="1" i="0">
                <a:ea typeface="+mn-lt"/>
                <a:cs typeface="+mn-lt"/>
              </a:rPr>
              <a:t>Mumbai Indians (Wankhede Stadium) is in blue.</a:t>
            </a:r>
            <a:endParaRPr lang="en-US" b="1"/>
          </a:p>
          <a:p>
            <a:pPr lvl="1"/>
            <a:r>
              <a:rPr lang="en-US" b="1" i="0">
                <a:ea typeface="+mn-lt"/>
                <a:cs typeface="+mn-lt"/>
              </a:rPr>
              <a:t>Chennai Super Kings</a:t>
            </a:r>
            <a:r>
              <a:rPr lang="en-US" i="0">
                <a:ea typeface="+mn-lt"/>
                <a:cs typeface="+mn-lt"/>
              </a:rPr>
              <a:t> (MA Chidambaram Stadium) is in a darker teal shade.</a:t>
            </a:r>
            <a:endParaRPr lang="en-US"/>
          </a:p>
          <a:p>
            <a:pPr lvl="1"/>
            <a:r>
              <a:rPr lang="en-US" i="0">
                <a:ea typeface="+mn-lt"/>
                <a:cs typeface="+mn-lt"/>
              </a:rPr>
              <a:t>This visualization highlights which teams have a strong home advantage based on their win counts at these grounds.</a:t>
            </a:r>
            <a:endParaRPr lang="en-US"/>
          </a:p>
          <a:p>
            <a:endParaRPr lang="en-US" sz="1800"/>
          </a:p>
        </p:txBody>
      </p:sp>
      <p:pic>
        <p:nvPicPr>
          <p:cNvPr id="4" name="Picture 3">
            <a:extLst>
              <a:ext uri="{FF2B5EF4-FFF2-40B4-BE49-F238E27FC236}">
                <a16:creationId xmlns:a16="http://schemas.microsoft.com/office/drawing/2014/main" id="{D6D9F471-03B7-6112-9F0C-00BDBAD65422}"/>
              </a:ext>
            </a:extLst>
          </p:cNvPr>
          <p:cNvPicPr>
            <a:picLocks noChangeAspect="1"/>
          </p:cNvPicPr>
          <p:nvPr/>
        </p:nvPicPr>
        <p:blipFill>
          <a:blip r:embed="rId2"/>
          <a:stretch>
            <a:fillRect/>
          </a:stretch>
        </p:blipFill>
        <p:spPr>
          <a:xfrm>
            <a:off x="7734484" y="676275"/>
            <a:ext cx="4302210" cy="4909457"/>
          </a:xfrm>
          <a:prstGeom prst="rect">
            <a:avLst/>
          </a:prstGeom>
        </p:spPr>
      </p:pic>
      <p:sp>
        <p:nvSpPr>
          <p:cNvPr id="5" name="TextBox 4">
            <a:extLst>
              <a:ext uri="{FF2B5EF4-FFF2-40B4-BE49-F238E27FC236}">
                <a16:creationId xmlns:a16="http://schemas.microsoft.com/office/drawing/2014/main" id="{A4223A0C-A8D5-0918-1B29-C0A2817CBD48}"/>
              </a:ext>
            </a:extLst>
          </p:cNvPr>
          <p:cNvSpPr txBox="1"/>
          <p:nvPr/>
        </p:nvSpPr>
        <p:spPr>
          <a:xfrm>
            <a:off x="136070" y="103412"/>
            <a:ext cx="734241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Matches Played at Home Ground and Wins </a:t>
            </a:r>
            <a:endParaRPr lang="en-US" sz="2400"/>
          </a:p>
        </p:txBody>
      </p:sp>
    </p:spTree>
    <p:extLst>
      <p:ext uri="{BB962C8B-B14F-4D97-AF65-F5344CB8AC3E}">
        <p14:creationId xmlns:p14="http://schemas.microsoft.com/office/powerpoint/2010/main" val="888986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FE3A3A-A60F-98B1-A1E2-F401E8648F3C}"/>
              </a:ext>
            </a:extLst>
          </p:cNvPr>
          <p:cNvSpPr>
            <a:spLocks noGrp="1"/>
          </p:cNvSpPr>
          <p:nvPr>
            <p:ph idx="1"/>
          </p:nvPr>
        </p:nvSpPr>
        <p:spPr>
          <a:xfrm>
            <a:off x="0" y="895112"/>
            <a:ext cx="7620000" cy="2445889"/>
          </a:xfrm>
        </p:spPr>
        <p:txBody>
          <a:bodyPr vert="horz" lIns="91440" tIns="45720" rIns="91440" bIns="45720" rtlCol="0" anchor="t">
            <a:noAutofit/>
          </a:bodyPr>
          <a:lstStyle/>
          <a:p>
            <a:r>
              <a:rPr lang="en-US" sz="1800">
                <a:ea typeface="+mn-lt"/>
                <a:cs typeface="+mn-lt"/>
              </a:rPr>
              <a:t>This line chart shows the number of wins by wickets for different teams, with Kolkata Knight Riders having the most and Royal Challengers Bengaluru having the least.</a:t>
            </a:r>
          </a:p>
          <a:p>
            <a:r>
              <a:rPr lang="en-US" sz="1800" b="1">
                <a:ea typeface="+mn-lt"/>
                <a:cs typeface="+mn-lt"/>
              </a:rPr>
              <a:t>Top Teams</a:t>
            </a:r>
            <a:r>
              <a:rPr lang="en-US" sz="1800">
                <a:ea typeface="+mn-lt"/>
                <a:cs typeface="+mn-lt"/>
              </a:rPr>
              <a:t>: Kolkata Knight Riders, Mumbai Indians, and Rajasthan Royals lead in wins by wickets.</a:t>
            </a:r>
            <a:endParaRPr lang="en-US" sz="1800"/>
          </a:p>
          <a:p>
            <a:r>
              <a:rPr lang="en-US" sz="1800" b="1">
                <a:ea typeface="+mn-lt"/>
                <a:cs typeface="+mn-lt"/>
              </a:rPr>
              <a:t>Close Competition</a:t>
            </a:r>
            <a:r>
              <a:rPr lang="en-US" sz="1800">
                <a:ea typeface="+mn-lt"/>
                <a:cs typeface="+mn-lt"/>
              </a:rPr>
              <a:t>: The top four teams have similar win counts, indicating competitive strength in chasing.</a:t>
            </a:r>
            <a:endParaRPr lang="en-US" sz="1800"/>
          </a:p>
          <a:p>
            <a:r>
              <a:rPr lang="en-US" sz="1800" b="1">
                <a:ea typeface="+mn-lt"/>
                <a:cs typeface="+mn-lt"/>
              </a:rPr>
              <a:t>Drop-off After Top Teams</a:t>
            </a:r>
            <a:r>
              <a:rPr lang="en-US" sz="1800">
                <a:ea typeface="+mn-lt"/>
                <a:cs typeface="+mn-lt"/>
              </a:rPr>
              <a:t>: Significant decline in wins after Chennai Super Kings, especially for Kings XI Punjab.</a:t>
            </a:r>
            <a:endParaRPr lang="en-US" sz="1800"/>
          </a:p>
          <a:p>
            <a:r>
              <a:rPr lang="en-US" sz="1800" b="1">
                <a:ea typeface="+mn-lt"/>
                <a:cs typeface="+mn-lt"/>
              </a:rPr>
              <a:t>Lower Performing Teams</a:t>
            </a:r>
            <a:r>
              <a:rPr lang="en-US" sz="1800">
                <a:ea typeface="+mn-lt"/>
                <a:cs typeface="+mn-lt"/>
              </a:rPr>
              <a:t>: Gujarat Titans, Delhi Capitals, and Punjab Kings have fewer wins by wickets.</a:t>
            </a:r>
            <a:endParaRPr lang="en-US" sz="1800"/>
          </a:p>
          <a:p>
            <a:r>
              <a:rPr lang="en-US" sz="1800" b="1">
                <a:ea typeface="+mn-lt"/>
                <a:cs typeface="+mn-lt"/>
              </a:rPr>
              <a:t>Least Wins</a:t>
            </a:r>
            <a:r>
              <a:rPr lang="en-US" sz="1800">
                <a:ea typeface="+mn-lt"/>
                <a:cs typeface="+mn-lt"/>
              </a:rPr>
              <a:t>: Kochi Tuskers Kerala, Rising Pune Supergiant, and Royal Challengers Bengaluru have the fewest wins by wickets.</a:t>
            </a:r>
            <a:endParaRPr lang="en-US" sz="1800"/>
          </a:p>
          <a:p>
            <a:pPr marL="0" indent="0">
              <a:buNone/>
            </a:pPr>
            <a:endParaRPr lang="en-US" sz="1800"/>
          </a:p>
          <a:p>
            <a:endParaRPr lang="en-US" sz="1800"/>
          </a:p>
        </p:txBody>
      </p:sp>
      <p:pic>
        <p:nvPicPr>
          <p:cNvPr id="4" name="Picture 3">
            <a:extLst>
              <a:ext uri="{FF2B5EF4-FFF2-40B4-BE49-F238E27FC236}">
                <a16:creationId xmlns:a16="http://schemas.microsoft.com/office/drawing/2014/main" id="{14E270CD-8977-8E6D-ED00-3E4F0D87B216}"/>
              </a:ext>
            </a:extLst>
          </p:cNvPr>
          <p:cNvPicPr>
            <a:picLocks noChangeAspect="1"/>
          </p:cNvPicPr>
          <p:nvPr/>
        </p:nvPicPr>
        <p:blipFill>
          <a:blip r:embed="rId2"/>
          <a:srcRect l="-635" t="-855" r="-91" b="-122"/>
          <a:stretch/>
        </p:blipFill>
        <p:spPr>
          <a:xfrm>
            <a:off x="7502122" y="782293"/>
            <a:ext cx="4593504" cy="4764614"/>
          </a:xfrm>
          <a:prstGeom prst="rect">
            <a:avLst/>
          </a:prstGeom>
        </p:spPr>
      </p:pic>
      <p:sp>
        <p:nvSpPr>
          <p:cNvPr id="5" name="TextBox 4">
            <a:extLst>
              <a:ext uri="{FF2B5EF4-FFF2-40B4-BE49-F238E27FC236}">
                <a16:creationId xmlns:a16="http://schemas.microsoft.com/office/drawing/2014/main" id="{BDA84E62-558E-3F58-340C-B40D7BB9632C}"/>
              </a:ext>
            </a:extLst>
          </p:cNvPr>
          <p:cNvSpPr txBox="1"/>
          <p:nvPr/>
        </p:nvSpPr>
        <p:spPr>
          <a:xfrm>
            <a:off x="174172" y="195942"/>
            <a:ext cx="5029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Winning by Wickets</a:t>
            </a:r>
            <a:endParaRPr lang="en-US" sz="2400"/>
          </a:p>
        </p:txBody>
      </p:sp>
    </p:spTree>
    <p:extLst>
      <p:ext uri="{BB962C8B-B14F-4D97-AF65-F5344CB8AC3E}">
        <p14:creationId xmlns:p14="http://schemas.microsoft.com/office/powerpoint/2010/main" val="963441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7F8954-83F2-02E9-C354-4AC5E3DE119D}"/>
              </a:ext>
            </a:extLst>
          </p:cNvPr>
          <p:cNvSpPr>
            <a:spLocks noGrp="1"/>
          </p:cNvSpPr>
          <p:nvPr>
            <p:ph idx="1"/>
          </p:nvPr>
        </p:nvSpPr>
        <p:spPr>
          <a:xfrm>
            <a:off x="163286" y="949542"/>
            <a:ext cx="7130143" cy="4742773"/>
          </a:xfrm>
        </p:spPr>
        <p:txBody>
          <a:bodyPr vert="horz" lIns="91440" tIns="45720" rIns="91440" bIns="45720" rtlCol="0" anchor="t">
            <a:normAutofit fontScale="92500" lnSpcReduction="20000"/>
          </a:bodyPr>
          <a:lstStyle/>
          <a:p>
            <a:r>
              <a:rPr lang="en-US" sz="1900">
                <a:ea typeface="+mn-lt"/>
                <a:cs typeface="+mn-lt"/>
              </a:rPr>
              <a:t>This </a:t>
            </a:r>
            <a:r>
              <a:rPr lang="en-US" sz="1900" b="1">
                <a:ea typeface="+mn-lt"/>
                <a:cs typeface="+mn-lt"/>
              </a:rPr>
              <a:t>line char</a:t>
            </a:r>
            <a:r>
              <a:rPr lang="en-US" sz="1900">
                <a:ea typeface="+mn-lt"/>
                <a:cs typeface="+mn-lt"/>
              </a:rPr>
              <a:t>t shows the number of wins by runs for different teams</a:t>
            </a:r>
            <a:endParaRPr lang="en-US" b="1">
              <a:ea typeface="+mn-lt"/>
              <a:cs typeface="+mn-lt"/>
            </a:endParaRPr>
          </a:p>
          <a:p>
            <a:r>
              <a:rPr lang="en-US" b="1">
                <a:ea typeface="+mn-lt"/>
                <a:cs typeface="+mn-lt"/>
              </a:rPr>
              <a:t>Top Teams</a:t>
            </a:r>
            <a:r>
              <a:rPr lang="en-US">
                <a:ea typeface="+mn-lt"/>
                <a:cs typeface="+mn-lt"/>
              </a:rPr>
              <a:t>: Mumbai Indians and Chennai Super Kings lead with over 70 wins by runs.</a:t>
            </a:r>
            <a:endParaRPr lang="en-US"/>
          </a:p>
          <a:p>
            <a:r>
              <a:rPr lang="en-US" b="1">
                <a:ea typeface="+mn-lt"/>
                <a:cs typeface="+mn-lt"/>
              </a:rPr>
              <a:t>Strong Defenders</a:t>
            </a:r>
            <a:r>
              <a:rPr lang="en-US">
                <a:ea typeface="+mn-lt"/>
                <a:cs typeface="+mn-lt"/>
              </a:rPr>
              <a:t>: Kolkata Knight Riders and Royal Challengers Bangalore follow with solid defending records.</a:t>
            </a:r>
            <a:endParaRPr lang="en-US"/>
          </a:p>
          <a:p>
            <a:r>
              <a:rPr lang="en-US" b="1">
                <a:ea typeface="+mn-lt"/>
                <a:cs typeface="+mn-lt"/>
              </a:rPr>
              <a:t>Mid-Range Performers</a:t>
            </a:r>
            <a:r>
              <a:rPr lang="en-US">
                <a:ea typeface="+mn-lt"/>
                <a:cs typeface="+mn-lt"/>
              </a:rPr>
              <a:t>: Sunrisers Hyderabad, Rajasthan Royals, and Kings XI Punjab have moderate success (40-50 wins).</a:t>
            </a:r>
            <a:endParaRPr lang="en-US"/>
          </a:p>
          <a:p>
            <a:r>
              <a:rPr lang="en-US" b="1">
                <a:ea typeface="+mn-lt"/>
                <a:cs typeface="+mn-lt"/>
              </a:rPr>
              <a:t>Noticeable Decline</a:t>
            </a:r>
            <a:r>
              <a:rPr lang="en-US">
                <a:ea typeface="+mn-lt"/>
                <a:cs typeface="+mn-lt"/>
              </a:rPr>
              <a:t>: Wins drop significantly after Delhi Capitals and Deccan Chargers.</a:t>
            </a:r>
            <a:endParaRPr lang="en-US"/>
          </a:p>
          <a:p>
            <a:r>
              <a:rPr lang="en-US" b="1">
                <a:ea typeface="+mn-lt"/>
                <a:cs typeface="+mn-lt"/>
              </a:rPr>
              <a:t>Least Wins</a:t>
            </a:r>
            <a:r>
              <a:rPr lang="en-US">
                <a:ea typeface="+mn-lt"/>
                <a:cs typeface="+mn-lt"/>
              </a:rPr>
              <a:t>: Kochi Tuskers Kerala, Rising Pune Supergiant, and Gujarat Lions have the fewest wins by runs.</a:t>
            </a:r>
            <a:endParaRPr lang="en-US"/>
          </a:p>
          <a:p>
            <a:endParaRPr lang="en-US"/>
          </a:p>
        </p:txBody>
      </p:sp>
      <p:pic>
        <p:nvPicPr>
          <p:cNvPr id="4" name="Picture 3">
            <a:extLst>
              <a:ext uri="{FF2B5EF4-FFF2-40B4-BE49-F238E27FC236}">
                <a16:creationId xmlns:a16="http://schemas.microsoft.com/office/drawing/2014/main" id="{10917103-9324-D33F-1F76-BE5FB6A96FED}"/>
              </a:ext>
            </a:extLst>
          </p:cNvPr>
          <p:cNvPicPr>
            <a:picLocks noChangeAspect="1"/>
          </p:cNvPicPr>
          <p:nvPr/>
        </p:nvPicPr>
        <p:blipFill>
          <a:blip r:embed="rId2"/>
          <a:stretch>
            <a:fillRect/>
          </a:stretch>
        </p:blipFill>
        <p:spPr>
          <a:xfrm>
            <a:off x="7204626" y="948418"/>
            <a:ext cx="4757770" cy="4267200"/>
          </a:xfrm>
          <a:prstGeom prst="rect">
            <a:avLst/>
          </a:prstGeom>
        </p:spPr>
      </p:pic>
      <p:sp>
        <p:nvSpPr>
          <p:cNvPr id="5" name="TextBox 4">
            <a:extLst>
              <a:ext uri="{FF2B5EF4-FFF2-40B4-BE49-F238E27FC236}">
                <a16:creationId xmlns:a16="http://schemas.microsoft.com/office/drawing/2014/main" id="{9B98AEDE-5A1C-3787-1A70-0885BCA7C3DB}"/>
              </a:ext>
            </a:extLst>
          </p:cNvPr>
          <p:cNvSpPr txBox="1"/>
          <p:nvPr/>
        </p:nvSpPr>
        <p:spPr>
          <a:xfrm>
            <a:off x="163285" y="179614"/>
            <a:ext cx="420188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Winning by Runs</a:t>
            </a:r>
            <a:endParaRPr lang="en-US"/>
          </a:p>
        </p:txBody>
      </p:sp>
    </p:spTree>
    <p:extLst>
      <p:ext uri="{BB962C8B-B14F-4D97-AF65-F5344CB8AC3E}">
        <p14:creationId xmlns:p14="http://schemas.microsoft.com/office/powerpoint/2010/main" val="825174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6E4CF8-D1BD-9040-FAC2-0C3849F767FC}"/>
              </a:ext>
            </a:extLst>
          </p:cNvPr>
          <p:cNvSpPr>
            <a:spLocks noGrp="1"/>
          </p:cNvSpPr>
          <p:nvPr>
            <p:ph idx="1"/>
          </p:nvPr>
        </p:nvSpPr>
        <p:spPr>
          <a:xfrm>
            <a:off x="119743" y="1134598"/>
            <a:ext cx="7195457" cy="4764546"/>
          </a:xfrm>
        </p:spPr>
        <p:txBody>
          <a:bodyPr vert="horz" lIns="91440" tIns="45720" rIns="91440" bIns="45720" rtlCol="0" anchor="t">
            <a:normAutofit fontScale="85000" lnSpcReduction="20000"/>
          </a:bodyPr>
          <a:lstStyle/>
          <a:p>
            <a:r>
              <a:rPr lang="en-US">
                <a:ea typeface="+mn-lt"/>
                <a:cs typeface="+mn-lt"/>
              </a:rPr>
              <a:t>The Bar plot describes the distribution of "Player of the Match" awards among key players from various teams in a cricket league (likely the Indian Premier League). It shows:</a:t>
            </a:r>
            <a:endParaRPr lang="en-US"/>
          </a:p>
          <a:p>
            <a:r>
              <a:rPr lang="en-US" b="1">
                <a:ea typeface="+mn-lt"/>
                <a:cs typeface="+mn-lt"/>
              </a:rPr>
              <a:t>Teams and Players</a:t>
            </a:r>
            <a:r>
              <a:rPr lang="en-US">
                <a:ea typeface="+mn-lt"/>
                <a:cs typeface="+mn-lt"/>
              </a:rPr>
              <a:t>: The teams represented include Royal Challengers Bangalore, Chennai Super Kings, Mumbai Indians, Kolkata Knight Riders, and Sunrisers Hyderabad. Each team has specific players highlighted who have won "Player of the Match" awards.</a:t>
            </a:r>
            <a:endParaRPr lang="en-US"/>
          </a:p>
          <a:p>
            <a:r>
              <a:rPr lang="en-US" b="1">
                <a:ea typeface="+mn-lt"/>
                <a:cs typeface="+mn-lt"/>
              </a:rPr>
              <a:t>Top Performers</a:t>
            </a:r>
            <a:r>
              <a:rPr lang="en-US">
                <a:ea typeface="+mn-lt"/>
                <a:cs typeface="+mn-lt"/>
              </a:rPr>
              <a:t>: Players like AB de Villiers, Chris Gayle, MS Dhoni, Rohit Sharma, Andre Russell, and David Warner are among the prominent award winners for their respective teams.</a:t>
            </a:r>
            <a:endParaRPr lang="en-US"/>
          </a:p>
          <a:p>
            <a:r>
              <a:rPr lang="en-US" b="1">
                <a:ea typeface="+mn-lt"/>
                <a:cs typeface="+mn-lt"/>
              </a:rPr>
              <a:t>Award Distribution</a:t>
            </a:r>
            <a:r>
              <a:rPr lang="en-US">
                <a:ea typeface="+mn-lt"/>
                <a:cs typeface="+mn-lt"/>
              </a:rPr>
              <a:t>: The number of awards each player has won is represented, with Royal Challengers Bangalore players AB de Villiers and Chris Gayle having the most.</a:t>
            </a:r>
            <a:endParaRPr lang="en-US"/>
          </a:p>
          <a:p>
            <a:r>
              <a:rPr lang="en-US">
                <a:ea typeface="+mn-lt"/>
                <a:cs typeface="+mn-lt"/>
              </a:rPr>
              <a:t>The plot gives insight into which players have had the most impactful performances for their teams, earning them "Player of the Match" recognition.</a:t>
            </a:r>
            <a:endParaRPr lang="en-US"/>
          </a:p>
          <a:p>
            <a:endParaRPr lang="en-US"/>
          </a:p>
        </p:txBody>
      </p:sp>
      <p:pic>
        <p:nvPicPr>
          <p:cNvPr id="4" name="Picture 3">
            <a:extLst>
              <a:ext uri="{FF2B5EF4-FFF2-40B4-BE49-F238E27FC236}">
                <a16:creationId xmlns:a16="http://schemas.microsoft.com/office/drawing/2014/main" id="{44AA5384-1A19-6F9C-59C7-7A0A5CBE3724}"/>
              </a:ext>
            </a:extLst>
          </p:cNvPr>
          <p:cNvPicPr>
            <a:picLocks noChangeAspect="1"/>
          </p:cNvPicPr>
          <p:nvPr/>
        </p:nvPicPr>
        <p:blipFill>
          <a:blip r:embed="rId2"/>
          <a:stretch>
            <a:fillRect/>
          </a:stretch>
        </p:blipFill>
        <p:spPr>
          <a:xfrm>
            <a:off x="7313838" y="1135462"/>
            <a:ext cx="4572001" cy="4665997"/>
          </a:xfrm>
          <a:prstGeom prst="rect">
            <a:avLst/>
          </a:prstGeom>
        </p:spPr>
      </p:pic>
      <p:sp>
        <p:nvSpPr>
          <p:cNvPr id="5" name="TextBox 4">
            <a:extLst>
              <a:ext uri="{FF2B5EF4-FFF2-40B4-BE49-F238E27FC236}">
                <a16:creationId xmlns:a16="http://schemas.microsoft.com/office/drawing/2014/main" id="{A99F40F9-C89A-1DE4-C006-192079C39409}"/>
              </a:ext>
            </a:extLst>
          </p:cNvPr>
          <p:cNvSpPr txBox="1"/>
          <p:nvPr/>
        </p:nvSpPr>
        <p:spPr>
          <a:xfrm>
            <a:off x="119743" y="206829"/>
            <a:ext cx="5682342"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Player of the Match Awards</a:t>
            </a:r>
            <a:endParaRPr lang="en-US" sz="2400"/>
          </a:p>
          <a:p>
            <a:br>
              <a:rPr lang="en-US"/>
            </a:br>
            <a:endParaRPr lang="en-US"/>
          </a:p>
        </p:txBody>
      </p:sp>
    </p:spTree>
    <p:extLst>
      <p:ext uri="{BB962C8B-B14F-4D97-AF65-F5344CB8AC3E}">
        <p14:creationId xmlns:p14="http://schemas.microsoft.com/office/powerpoint/2010/main" val="4283501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845F9-2112-2021-2A8E-D799323CAD99}"/>
              </a:ext>
            </a:extLst>
          </p:cNvPr>
          <p:cNvSpPr>
            <a:spLocks noGrp="1"/>
          </p:cNvSpPr>
          <p:nvPr>
            <p:ph type="title"/>
          </p:nvPr>
        </p:nvSpPr>
        <p:spPr>
          <a:xfrm>
            <a:off x="370115" y="56507"/>
            <a:ext cx="9905999" cy="1360898"/>
          </a:xfrm>
        </p:spPr>
        <p:txBody>
          <a:bodyPr/>
          <a:lstStyle/>
          <a:p>
            <a:r>
              <a:rPr lang="en-US">
                <a:latin typeface="-webkit-standard"/>
              </a:rPr>
              <a:t>Conclusion</a:t>
            </a:r>
            <a:endParaRPr lang="en-US"/>
          </a:p>
        </p:txBody>
      </p:sp>
      <p:sp>
        <p:nvSpPr>
          <p:cNvPr id="3" name="Content Placeholder 2">
            <a:extLst>
              <a:ext uri="{FF2B5EF4-FFF2-40B4-BE49-F238E27FC236}">
                <a16:creationId xmlns:a16="http://schemas.microsoft.com/office/drawing/2014/main" id="{8874322A-B4A8-9CAB-80FD-303F83D1F094}"/>
              </a:ext>
            </a:extLst>
          </p:cNvPr>
          <p:cNvSpPr>
            <a:spLocks noGrp="1"/>
          </p:cNvSpPr>
          <p:nvPr>
            <p:ph idx="1"/>
          </p:nvPr>
        </p:nvSpPr>
        <p:spPr>
          <a:xfrm>
            <a:off x="370114" y="1221684"/>
            <a:ext cx="11136084" cy="4764545"/>
          </a:xfrm>
        </p:spPr>
        <p:txBody>
          <a:bodyPr vert="horz" lIns="91440" tIns="45720" rIns="91440" bIns="45720" rtlCol="0" anchor="t">
            <a:normAutofit fontScale="85000" lnSpcReduction="20000"/>
          </a:bodyPr>
          <a:lstStyle/>
          <a:p>
            <a:r>
              <a:rPr lang="en-US" b="1">
                <a:ea typeface="+mn-lt"/>
                <a:cs typeface="+mn-lt"/>
              </a:rPr>
              <a:t>Fielding after winning the toss</a:t>
            </a:r>
            <a:r>
              <a:rPr lang="en-US">
                <a:ea typeface="+mn-lt"/>
                <a:cs typeface="+mn-lt"/>
              </a:rPr>
              <a:t> is a commonly successful strategy, leading to more victories for teams across the board.</a:t>
            </a:r>
            <a:endParaRPr lang="en-US"/>
          </a:p>
          <a:p>
            <a:r>
              <a:rPr lang="en-US" b="1">
                <a:ea typeface="+mn-lt"/>
                <a:cs typeface="+mn-lt"/>
              </a:rPr>
              <a:t>Home ground advantage</a:t>
            </a:r>
            <a:r>
              <a:rPr lang="en-US">
                <a:ea typeface="+mn-lt"/>
                <a:cs typeface="+mn-lt"/>
              </a:rPr>
              <a:t> plays a significant role, with venues like </a:t>
            </a:r>
            <a:r>
              <a:rPr lang="en-US" b="1">
                <a:ea typeface="+mn-lt"/>
                <a:cs typeface="+mn-lt"/>
              </a:rPr>
              <a:t>Eden Gardens</a:t>
            </a:r>
            <a:r>
              <a:rPr lang="en-US">
                <a:ea typeface="+mn-lt"/>
                <a:cs typeface="+mn-lt"/>
              </a:rPr>
              <a:t>, </a:t>
            </a:r>
            <a:r>
              <a:rPr lang="en-US" b="1">
                <a:ea typeface="+mn-lt"/>
                <a:cs typeface="+mn-lt"/>
              </a:rPr>
              <a:t>Wankhede Stadium</a:t>
            </a:r>
            <a:r>
              <a:rPr lang="en-US">
                <a:ea typeface="+mn-lt"/>
                <a:cs typeface="+mn-lt"/>
              </a:rPr>
              <a:t>, and </a:t>
            </a:r>
            <a:r>
              <a:rPr lang="en-US" b="1">
                <a:ea typeface="+mn-lt"/>
                <a:cs typeface="+mn-lt"/>
              </a:rPr>
              <a:t>MA Chidambaram Stadium</a:t>
            </a:r>
            <a:r>
              <a:rPr lang="en-US">
                <a:ea typeface="+mn-lt"/>
                <a:cs typeface="+mn-lt"/>
              </a:rPr>
              <a:t> proving to be tough for visiting teams.</a:t>
            </a:r>
            <a:endParaRPr lang="en-US"/>
          </a:p>
          <a:p>
            <a:r>
              <a:rPr lang="en-US">
                <a:ea typeface="+mn-lt"/>
                <a:cs typeface="+mn-lt"/>
              </a:rPr>
              <a:t>The combination of </a:t>
            </a:r>
            <a:r>
              <a:rPr lang="en-US" b="1">
                <a:ea typeface="+mn-lt"/>
                <a:cs typeface="+mn-lt"/>
              </a:rPr>
              <a:t>smart toss decisions</a:t>
            </a:r>
            <a:r>
              <a:rPr lang="en-US">
                <a:ea typeface="+mn-lt"/>
                <a:cs typeface="+mn-lt"/>
              </a:rPr>
              <a:t> and </a:t>
            </a:r>
            <a:r>
              <a:rPr lang="en-US" b="1">
                <a:ea typeface="+mn-lt"/>
                <a:cs typeface="+mn-lt"/>
              </a:rPr>
              <a:t>leveraging home conditions</a:t>
            </a:r>
            <a:r>
              <a:rPr lang="en-US">
                <a:ea typeface="+mn-lt"/>
                <a:cs typeface="+mn-lt"/>
              </a:rPr>
              <a:t> has been a defining factor in IPL team success, particularly for teams like </a:t>
            </a:r>
            <a:r>
              <a:rPr lang="en-US" b="1">
                <a:ea typeface="+mn-lt"/>
                <a:cs typeface="+mn-lt"/>
              </a:rPr>
              <a:t>Mumbai Indians</a:t>
            </a:r>
            <a:r>
              <a:rPr lang="en-US">
                <a:ea typeface="+mn-lt"/>
                <a:cs typeface="+mn-lt"/>
              </a:rPr>
              <a:t>, </a:t>
            </a:r>
            <a:r>
              <a:rPr lang="en-US" b="1">
                <a:ea typeface="+mn-lt"/>
                <a:cs typeface="+mn-lt"/>
              </a:rPr>
              <a:t>Kolkata Knight Riders</a:t>
            </a:r>
            <a:r>
              <a:rPr lang="en-US">
                <a:ea typeface="+mn-lt"/>
                <a:cs typeface="+mn-lt"/>
              </a:rPr>
              <a:t>, and </a:t>
            </a:r>
            <a:r>
              <a:rPr lang="en-US" b="1">
                <a:ea typeface="+mn-lt"/>
                <a:cs typeface="+mn-lt"/>
              </a:rPr>
              <a:t>Chennai Super Kings</a:t>
            </a:r>
            <a:r>
              <a:rPr lang="en-US">
                <a:ea typeface="+mn-lt"/>
                <a:cs typeface="+mn-lt"/>
              </a:rPr>
              <a:t>.</a:t>
            </a:r>
            <a:endParaRPr lang="en-US"/>
          </a:p>
          <a:p>
            <a:r>
              <a:rPr lang="en-US" b="1">
                <a:ea typeface="+mn-lt"/>
                <a:cs typeface="+mn-lt"/>
              </a:rPr>
              <a:t>Top Teams' Consistency</a:t>
            </a:r>
            <a:r>
              <a:rPr lang="en-US">
                <a:ea typeface="+mn-lt"/>
                <a:cs typeface="+mn-lt"/>
              </a:rPr>
              <a:t>: </a:t>
            </a:r>
            <a:r>
              <a:rPr lang="en-US" b="1">
                <a:ea typeface="+mn-lt"/>
                <a:cs typeface="+mn-lt"/>
              </a:rPr>
              <a:t>Mumbai Indians</a:t>
            </a:r>
            <a:r>
              <a:rPr lang="en-US">
                <a:ea typeface="+mn-lt"/>
                <a:cs typeface="+mn-lt"/>
              </a:rPr>
              <a:t>, </a:t>
            </a:r>
            <a:r>
              <a:rPr lang="en-US" b="1">
                <a:ea typeface="+mn-lt"/>
                <a:cs typeface="+mn-lt"/>
              </a:rPr>
              <a:t>Chennai Super Kings</a:t>
            </a:r>
            <a:r>
              <a:rPr lang="en-US">
                <a:ea typeface="+mn-lt"/>
                <a:cs typeface="+mn-lt"/>
              </a:rPr>
              <a:t>, and </a:t>
            </a:r>
            <a:r>
              <a:rPr lang="en-US" b="1">
                <a:ea typeface="+mn-lt"/>
                <a:cs typeface="+mn-lt"/>
              </a:rPr>
              <a:t>Kolkata Knight Riders</a:t>
            </a:r>
            <a:r>
              <a:rPr lang="en-US">
                <a:ea typeface="+mn-lt"/>
                <a:cs typeface="+mn-lt"/>
              </a:rPr>
              <a:t> are consistent in winning matches by both runs and wickets, showing adaptability and strength.</a:t>
            </a:r>
            <a:endParaRPr lang="en-US"/>
          </a:p>
          <a:p>
            <a:r>
              <a:rPr lang="en-US" b="1">
                <a:ea typeface="+mn-lt"/>
                <a:cs typeface="+mn-lt"/>
              </a:rPr>
              <a:t>Reliance on Star Players</a:t>
            </a:r>
            <a:r>
              <a:rPr lang="en-US">
                <a:ea typeface="+mn-lt"/>
                <a:cs typeface="+mn-lt"/>
              </a:rPr>
              <a:t>: These successful teams depend heavily on key players for match-defining performances.</a:t>
            </a:r>
            <a:endParaRPr lang="en-US"/>
          </a:p>
          <a:p>
            <a:r>
              <a:rPr lang="en-US" b="1">
                <a:ea typeface="+mn-lt"/>
                <a:cs typeface="+mn-lt"/>
              </a:rPr>
              <a:t>Struggling Teams' Issues</a:t>
            </a:r>
            <a:r>
              <a:rPr lang="en-US">
                <a:ea typeface="+mn-lt"/>
                <a:cs typeface="+mn-lt"/>
              </a:rPr>
              <a:t>: Teams that struggle lack either a </a:t>
            </a:r>
            <a:r>
              <a:rPr lang="en-US" b="1">
                <a:ea typeface="+mn-lt"/>
                <a:cs typeface="+mn-lt"/>
              </a:rPr>
              <a:t>balanced approach</a:t>
            </a:r>
            <a:r>
              <a:rPr lang="en-US">
                <a:ea typeface="+mn-lt"/>
                <a:cs typeface="+mn-lt"/>
              </a:rPr>
              <a:t> to match situations or </a:t>
            </a:r>
            <a:r>
              <a:rPr lang="en-US" b="1">
                <a:ea typeface="+mn-lt"/>
                <a:cs typeface="+mn-lt"/>
              </a:rPr>
              <a:t>consistent star players</a:t>
            </a:r>
            <a:r>
              <a:rPr lang="en-US">
                <a:ea typeface="+mn-lt"/>
                <a:cs typeface="+mn-lt"/>
              </a:rPr>
              <a:t> to rely on.</a:t>
            </a:r>
            <a:endParaRPr lang="en-US"/>
          </a:p>
          <a:p>
            <a:r>
              <a:rPr lang="en-US" b="1">
                <a:ea typeface="+mn-lt"/>
                <a:cs typeface="+mn-lt"/>
              </a:rPr>
              <a:t>Star Player Dominance</a:t>
            </a:r>
            <a:r>
              <a:rPr lang="en-US">
                <a:ea typeface="+mn-lt"/>
                <a:cs typeface="+mn-lt"/>
              </a:rPr>
              <a:t>: The dominance of star players is crucial for securing wins and staying competitive in the league. Their performances often determine a team’s success</a:t>
            </a:r>
            <a:endParaRPr lang="en-US"/>
          </a:p>
          <a:p>
            <a:endParaRPr lang="en-US"/>
          </a:p>
          <a:p>
            <a:endParaRPr lang="en-US"/>
          </a:p>
          <a:p>
            <a:endParaRPr lang="en-US"/>
          </a:p>
        </p:txBody>
      </p:sp>
    </p:spTree>
    <p:extLst>
      <p:ext uri="{BB962C8B-B14F-4D97-AF65-F5344CB8AC3E}">
        <p14:creationId xmlns:p14="http://schemas.microsoft.com/office/powerpoint/2010/main" val="2602887142"/>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RegattaVTI</vt:lpstr>
      <vt:lpstr>PowerPoint Presentation</vt:lpstr>
      <vt:lpstr>Column Description </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7</cp:revision>
  <dcterms:created xsi:type="dcterms:W3CDTF">2024-09-30T14:38:27Z</dcterms:created>
  <dcterms:modified xsi:type="dcterms:W3CDTF">2024-10-03T08:17:17Z</dcterms:modified>
</cp:coreProperties>
</file>