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256" r:id="rId2"/>
    <p:sldId id="257" r:id="rId3"/>
    <p:sldId id="313" r:id="rId4"/>
    <p:sldId id="259" r:id="rId5"/>
    <p:sldId id="260" r:id="rId6"/>
    <p:sldId id="264" r:id="rId7"/>
    <p:sldId id="266" r:id="rId8"/>
    <p:sldId id="263" r:id="rId9"/>
  </p:sldIdLst>
  <p:sldSz cx="9144000" cy="5143500" type="screen16x9"/>
  <p:notesSz cx="6858000" cy="9144000"/>
  <p:embeddedFontLst>
    <p:embeddedFont>
      <p:font typeface="Livvic" pitchFamily="2" charset="0"/>
      <p:regular r:id="rId11"/>
      <p:bold r:id="rId12"/>
      <p:italic r:id="rId13"/>
      <p:boldItalic r:id="rId14"/>
    </p:embeddedFont>
    <p:embeddedFont>
      <p:font typeface="Oswald" panose="00000500000000000000" pitchFamily="2" charset="0"/>
      <p:regular r:id="rId15"/>
      <p:bold r:id="rId16"/>
    </p:embeddedFont>
    <p:embeddedFont>
      <p:font typeface="Raleway"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A3974A-D39B-403F-8661-8036D50AA282}">
  <a:tblStyle styleId="{6AA3974A-D39B-403F-8661-8036D50AA2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8b8ed53e21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8b8ed53e21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93be0b7465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93be0b7465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5162060" y="2286734"/>
            <a:ext cx="2145300" cy="5727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2" name="Google Shape;32;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 name="Google Shape;33;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 name="Google Shape;35;p5"/>
          <p:cNvGrpSpPr/>
          <p:nvPr/>
        </p:nvGrpSpPr>
        <p:grpSpPr>
          <a:xfrm>
            <a:off x="0" y="4569046"/>
            <a:ext cx="1022509" cy="572747"/>
            <a:chOff x="-77" y="3784091"/>
            <a:chExt cx="2423582" cy="1357541"/>
          </a:xfrm>
        </p:grpSpPr>
        <p:sp>
          <p:nvSpPr>
            <p:cNvPr id="36" name="Google Shape;36;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41;p5"/>
          <p:cNvGrpSpPr/>
          <p:nvPr/>
        </p:nvGrpSpPr>
        <p:grpSpPr>
          <a:xfrm flipH="1">
            <a:off x="8121500" y="4569046"/>
            <a:ext cx="1022509" cy="572747"/>
            <a:chOff x="-77" y="3784091"/>
            <a:chExt cx="2423582" cy="1357541"/>
          </a:xfrm>
        </p:grpSpPr>
        <p:sp>
          <p:nvSpPr>
            <p:cNvPr id="42" name="Google Shape;42;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3" name="Google Shape;63;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9">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1902600" y="1543600"/>
            <a:ext cx="5338800" cy="135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2400">
                <a:latin typeface="Roboto"/>
                <a:ea typeface="Roboto"/>
                <a:cs typeface="Roboto"/>
                <a:sym typeface="Roboto"/>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9" name="Google Shape;109;p13"/>
          <p:cNvSpPr txBox="1">
            <a:spLocks noGrp="1"/>
          </p:cNvSpPr>
          <p:nvPr>
            <p:ph type="title" idx="2"/>
          </p:nvPr>
        </p:nvSpPr>
        <p:spPr>
          <a:xfrm>
            <a:off x="1902600" y="2989400"/>
            <a:ext cx="5338800" cy="61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1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10" name="Google Shape;110;p13"/>
          <p:cNvGrpSpPr/>
          <p:nvPr/>
        </p:nvGrpSpPr>
        <p:grpSpPr>
          <a:xfrm>
            <a:off x="-77" y="3784091"/>
            <a:ext cx="2423582" cy="1357541"/>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13"/>
          <p:cNvGrpSpPr/>
          <p:nvPr/>
        </p:nvGrpSpPr>
        <p:grpSpPr>
          <a:xfrm rot="10800000">
            <a:off x="6720423" y="-9"/>
            <a:ext cx="2423582" cy="1357541"/>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410963" y="1499611"/>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411463" y="1799502"/>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410988" y="2526349"/>
            <a:ext cx="23169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1"/>
          <p:cNvSpPr txBox="1">
            <a:spLocks noGrp="1"/>
          </p:cNvSpPr>
          <p:nvPr>
            <p:ph type="subTitle" idx="4"/>
          </p:nvPr>
        </p:nvSpPr>
        <p:spPr>
          <a:xfrm>
            <a:off x="1411225" y="2826240"/>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5415963" y="1499611"/>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0" name="Google Shape;290;p21"/>
          <p:cNvSpPr txBox="1">
            <a:spLocks noGrp="1"/>
          </p:cNvSpPr>
          <p:nvPr>
            <p:ph type="subTitle" idx="6"/>
          </p:nvPr>
        </p:nvSpPr>
        <p:spPr>
          <a:xfrm>
            <a:off x="5416013" y="1799502"/>
            <a:ext cx="2316900" cy="629100"/>
          </a:xfrm>
          <a:prstGeom prst="rect">
            <a:avLst/>
          </a:prstGeom>
        </p:spPr>
        <p:txBody>
          <a:bodyPr spcFirstLastPara="1" wrap="square" lIns="91425" tIns="91425" rIns="91425" bIns="91425" anchor="t" anchorCtr="0">
            <a:noAutofit/>
          </a:bodyPr>
          <a:lstStyle>
            <a:lvl1pPr marR="33210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410963" y="3553089"/>
            <a:ext cx="2317200" cy="389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2" name="Google Shape;292;p21"/>
          <p:cNvSpPr txBox="1">
            <a:spLocks noGrp="1"/>
          </p:cNvSpPr>
          <p:nvPr>
            <p:ph type="subTitle" idx="8"/>
          </p:nvPr>
        </p:nvSpPr>
        <p:spPr>
          <a:xfrm>
            <a:off x="1411463" y="3852989"/>
            <a:ext cx="2316900" cy="629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5415788" y="2526351"/>
            <a:ext cx="23172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1"/>
          <p:cNvSpPr txBox="1">
            <a:spLocks noGrp="1"/>
          </p:cNvSpPr>
          <p:nvPr>
            <p:ph type="subTitle" idx="13"/>
          </p:nvPr>
        </p:nvSpPr>
        <p:spPr>
          <a:xfrm>
            <a:off x="5416125" y="2826251"/>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5415963" y="3553087"/>
            <a:ext cx="2316900" cy="38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6" name="Google Shape;296;p21"/>
          <p:cNvSpPr txBox="1">
            <a:spLocks noGrp="1"/>
          </p:cNvSpPr>
          <p:nvPr>
            <p:ph type="subTitle" idx="15"/>
          </p:nvPr>
        </p:nvSpPr>
        <p:spPr>
          <a:xfrm>
            <a:off x="5416013" y="3852989"/>
            <a:ext cx="2316900" cy="6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0" y="4569046"/>
            <a:ext cx="1022509" cy="572747"/>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1"/>
          <p:cNvGrpSpPr/>
          <p:nvPr/>
        </p:nvGrpSpPr>
        <p:grpSpPr>
          <a:xfrm rot="10800000">
            <a:off x="8121500" y="-4"/>
            <a:ext cx="1022509" cy="572747"/>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8" r:id="rId6"/>
    <p:sldLayoutId id="2147483659" r:id="rId7"/>
    <p:sldLayoutId id="2147483667" r:id="rId8"/>
    <p:sldLayoutId id="2147483669"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mdlposgrados.cuvalles.udg.mx/course/view.php?id=64#section-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637554" y="614007"/>
            <a:ext cx="4079700" cy="17132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Baseline document</a:t>
            </a:r>
            <a:endParaRPr dirty="0"/>
          </a:p>
        </p:txBody>
      </p:sp>
      <p:sp>
        <p:nvSpPr>
          <p:cNvPr id="478" name="Google Shape;478;p27"/>
          <p:cNvSpPr txBox="1">
            <a:spLocks noGrp="1"/>
          </p:cNvSpPr>
          <p:nvPr>
            <p:ph type="subTitle" idx="1"/>
          </p:nvPr>
        </p:nvSpPr>
        <p:spPr>
          <a:xfrm>
            <a:off x="293811" y="2974066"/>
            <a:ext cx="6612870" cy="1794535"/>
          </a:xfrm>
          <a:prstGeom prst="rect">
            <a:avLst/>
          </a:prstGeom>
        </p:spPr>
        <p:txBody>
          <a:bodyPr spcFirstLastPara="1" wrap="square" lIns="91425" tIns="91425" rIns="91425" bIns="91425" anchor="t" anchorCtr="0">
            <a:noAutofit/>
          </a:bodyPr>
          <a:lstStyle/>
          <a:p>
            <a:pPr>
              <a:lnSpc>
                <a:spcPct val="107000"/>
              </a:lnSpc>
              <a:spcAft>
                <a:spcPts val="800"/>
              </a:spcAft>
            </a:pPr>
            <a:r>
              <a:rPr lang="es-MX"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Student</a:t>
            </a:r>
            <a:r>
              <a:rPr lang="es-MX"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Roberto Carlos Gutierrez Constantino</a:t>
            </a:r>
            <a:endParaRPr lang="es-MX"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Teacher: Dr. Omar Ali </a:t>
            </a:r>
            <a:r>
              <a:rPr lang="en-US" sz="1800" b="1"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Zatarain</a:t>
            </a:r>
            <a:r>
              <a:rPr lang="en-US"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Durán</a:t>
            </a:r>
            <a:endParaRPr lang="es-MX"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MX" sz="1800" b="1" strike="noStrike" kern="100" dirty="0">
                <a:solidFill>
                  <a:srgbClr val="CEF3F5"/>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Software </a:t>
            </a:r>
            <a:r>
              <a:rPr lang="es-MX" sz="1800" b="1" strike="noStrike" kern="100" dirty="0" err="1">
                <a:solidFill>
                  <a:srgbClr val="CEF3F5"/>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Configuration</a:t>
            </a:r>
            <a:r>
              <a:rPr lang="es-MX" sz="1800" b="1" strike="noStrike"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 Management</a:t>
            </a:r>
            <a:endParaRPr lang="es-MX"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1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24/01/2025</a:t>
            </a:r>
            <a:endParaRPr lang="es-MX"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MX" dirty="0" err="1">
                <a:solidFill>
                  <a:schemeClr val="bg1"/>
                </a:solidFill>
              </a:rPr>
              <a:t>Introduction</a:t>
            </a:r>
            <a:r>
              <a:rPr lang="es-MX" dirty="0"/>
              <a:t> </a:t>
            </a:r>
            <a:endParaRPr dirty="0"/>
          </a:p>
          <a:p>
            <a:pPr marL="0" lvl="0" indent="0" algn="l" rtl="0">
              <a:spcBef>
                <a:spcPts val="0"/>
              </a:spcBef>
              <a:spcAft>
                <a:spcPts val="0"/>
              </a:spcAft>
              <a:buNone/>
            </a:pPr>
            <a:endParaRPr dirty="0"/>
          </a:p>
        </p:txBody>
      </p:sp>
      <p:sp>
        <p:nvSpPr>
          <p:cNvPr id="4" name="CuadroTexto 3">
            <a:extLst>
              <a:ext uri="{FF2B5EF4-FFF2-40B4-BE49-F238E27FC236}">
                <a16:creationId xmlns:a16="http://schemas.microsoft.com/office/drawing/2014/main" id="{21D4D180-A747-3D28-C903-4EB6CAFECA7E}"/>
              </a:ext>
            </a:extLst>
          </p:cNvPr>
          <p:cNvSpPr txBox="1"/>
          <p:nvPr/>
        </p:nvSpPr>
        <p:spPr>
          <a:xfrm>
            <a:off x="657224" y="1421606"/>
            <a:ext cx="7208044" cy="2165593"/>
          </a:xfrm>
          <a:prstGeom prst="rect">
            <a:avLst/>
          </a:prstGeom>
          <a:noFill/>
        </p:spPr>
        <p:txBody>
          <a:bodyPr wrap="square" rtlCol="0">
            <a:spAutoFit/>
          </a:bodyPr>
          <a:lstStyle/>
          <a:p>
            <a:pPr algn="just">
              <a:lnSpc>
                <a:spcPct val="107000"/>
              </a:lnSpc>
              <a:spcAft>
                <a:spcPts val="800"/>
              </a:spcAft>
            </a:pPr>
            <a:r>
              <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baseline document describes the fundamental aspects of the system called “</a:t>
            </a:r>
            <a:r>
              <a:rPr lang="en-US" sz="1600" kern="1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WebCongress</a:t>
            </a:r>
            <a:r>
              <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intended for the management of a congress. </a:t>
            </a:r>
          </a:p>
          <a:p>
            <a:pPr algn="just">
              <a:lnSpc>
                <a:spcPct val="107000"/>
              </a:lnSpc>
              <a:spcAft>
                <a:spcPts val="800"/>
              </a:spcAft>
            </a:pPr>
            <a:endParaRPr lang="en-US" sz="1600" kern="1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sz="1600" kern="1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The system will provide users with the possibility of consulting information about workshops and conferences, purchasing their tickets and registering for the events of their choice.</a:t>
            </a:r>
            <a:endParaRPr lang="es-MX"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6A373-3249-0844-D3EA-C8E32888FA9E}"/>
              </a:ext>
            </a:extLst>
          </p:cNvPr>
          <p:cNvSpPr>
            <a:spLocks noGrp="1"/>
          </p:cNvSpPr>
          <p:nvPr>
            <p:ph type="title"/>
          </p:nvPr>
        </p:nvSpPr>
        <p:spPr>
          <a:xfrm>
            <a:off x="720000" y="247631"/>
            <a:ext cx="7704000" cy="572700"/>
          </a:xfrm>
        </p:spPr>
        <p:txBody>
          <a:bodyPr/>
          <a:lstStyle/>
          <a:p>
            <a:pPr>
              <a:lnSpc>
                <a:spcPct val="107000"/>
              </a:lnSpc>
              <a:spcBef>
                <a:spcPts val="1200"/>
              </a:spcBef>
            </a:pPr>
            <a:r>
              <a:rPr lang="en-US" sz="2400" kern="100" dirty="0">
                <a:solidFill>
                  <a:schemeClr val="bg1"/>
                </a:solidFill>
                <a:effectLst/>
                <a:latin typeface="Oswald" panose="00000500000000000000" pitchFamily="2" charset="0"/>
                <a:ea typeface="Times New Roman" panose="02020603050405020304" pitchFamily="18" charset="0"/>
                <a:cs typeface="Times New Roman" panose="02020603050405020304" pitchFamily="18" charset="0"/>
              </a:rPr>
              <a:t>SYSTEM DESCRIPTION</a:t>
            </a:r>
            <a:endParaRPr lang="es-MX" sz="2400" kern="100" dirty="0">
              <a:solidFill>
                <a:schemeClr val="bg1"/>
              </a:solidFill>
              <a:effectLst/>
              <a:latin typeface="Oswald" panose="00000500000000000000" pitchFamily="2" charset="0"/>
              <a:ea typeface="Times New Roman" panose="02020603050405020304" pitchFamily="18" charset="0"/>
              <a:cs typeface="Times New Roman" panose="02020603050405020304" pitchFamily="18" charset="0"/>
            </a:endParaRPr>
          </a:p>
        </p:txBody>
      </p:sp>
      <p:sp>
        <p:nvSpPr>
          <p:cNvPr id="3" name="Marcador de texto 2">
            <a:extLst>
              <a:ext uri="{FF2B5EF4-FFF2-40B4-BE49-F238E27FC236}">
                <a16:creationId xmlns:a16="http://schemas.microsoft.com/office/drawing/2014/main" id="{9F858604-3C3E-980B-08E8-439497FACB27}"/>
              </a:ext>
            </a:extLst>
          </p:cNvPr>
          <p:cNvSpPr>
            <a:spLocks noGrp="1"/>
          </p:cNvSpPr>
          <p:nvPr>
            <p:ph type="body" idx="1"/>
          </p:nvPr>
        </p:nvSpPr>
        <p:spPr>
          <a:xfrm>
            <a:off x="462393" y="1000050"/>
            <a:ext cx="7890600" cy="3143400"/>
          </a:xfrm>
        </p:spPr>
        <p:txBody>
          <a:bodyPr/>
          <a:lstStyle/>
          <a:p>
            <a:pPr marL="15240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project involves the development of a website dedicated to the management of conferences. This site will be divided into two modules: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User module</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allows users to access detailed information about workshops and conferences, including schedules, specific locations and available seats. In addition, users will be able to purchase entrance passes to the conference, which will be of two types: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Free package: Limited access to some workshops and conferences.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Full package: Full access to all events.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Users who have purchased a pass will be able to register for the workshops or conferences of their choice, provided there are available seats. To purchase a pass, it is necessary to create an account on the website.</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Administrator module</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lgn="just">
              <a:lnSpc>
                <a:spcPct val="107000"/>
              </a:lnSpc>
              <a:spcAft>
                <a:spcPts val="800"/>
              </a:spcAft>
              <a:buNone/>
            </a:pPr>
            <a:r>
              <a:rPr lang="en-US" kern="100" dirty="0">
                <a:effectLst/>
                <a:latin typeface="Calibri" panose="020F0502020204030204" pitchFamily="34" charset="0"/>
                <a:ea typeface="Calibri" panose="020F0502020204030204" pitchFamily="34" charset="0"/>
                <a:cs typeface="Times New Roman" panose="02020603050405020304" pitchFamily="18" charset="0"/>
              </a:rPr>
              <a:t>The system includes an administrator profile which can be accessed with administrator credentials. From this section, the content of the site can be managed, such as the data of speakers, events and registered users.</a:t>
            </a:r>
            <a:endParaRPr lang="es-MX" kern="100" dirty="0">
              <a:effectLst/>
              <a:latin typeface="Calibri" panose="020F0502020204030204" pitchFamily="34" charset="0"/>
              <a:ea typeface="Calibri" panose="020F0502020204030204" pitchFamily="34" charset="0"/>
              <a:cs typeface="Times New Roman" panose="02020603050405020304" pitchFamily="18" charset="0"/>
            </a:endParaRPr>
          </a:p>
          <a:p>
            <a:pPr marL="152400" indent="0">
              <a:buNone/>
            </a:pPr>
            <a:endParaRPr lang="es-MX" dirty="0"/>
          </a:p>
        </p:txBody>
      </p:sp>
    </p:spTree>
    <p:extLst>
      <p:ext uri="{BB962C8B-B14F-4D97-AF65-F5344CB8AC3E}">
        <p14:creationId xmlns:p14="http://schemas.microsoft.com/office/powerpoint/2010/main" val="3269834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695"/>
        <p:cNvGrpSpPr/>
        <p:nvPr/>
      </p:nvGrpSpPr>
      <p:grpSpPr>
        <a:xfrm>
          <a:off x="0" y="0"/>
          <a:ext cx="0" cy="0"/>
          <a:chOff x="0" y="0"/>
          <a:chExt cx="0" cy="0"/>
        </a:xfrm>
      </p:grpSpPr>
      <p:sp>
        <p:nvSpPr>
          <p:cNvPr id="7" name="CuadroTexto 6">
            <a:extLst>
              <a:ext uri="{FF2B5EF4-FFF2-40B4-BE49-F238E27FC236}">
                <a16:creationId xmlns:a16="http://schemas.microsoft.com/office/drawing/2014/main" id="{9CA502E1-694A-7D8A-8669-8C0B3E2AA723}"/>
              </a:ext>
            </a:extLst>
          </p:cNvPr>
          <p:cNvSpPr txBox="1"/>
          <p:nvPr/>
        </p:nvSpPr>
        <p:spPr>
          <a:xfrm>
            <a:off x="407194" y="350882"/>
            <a:ext cx="4572000" cy="368627"/>
          </a:xfrm>
          <a:prstGeom prst="rect">
            <a:avLst/>
          </a:prstGeom>
          <a:noFill/>
        </p:spPr>
        <p:txBody>
          <a:bodyPr wrap="square">
            <a:spAutoFit/>
          </a:bodyPr>
          <a:lstStyle/>
          <a:p>
            <a:pPr>
              <a:lnSpc>
                <a:spcPct val="107000"/>
              </a:lnSpc>
              <a:spcBef>
                <a:spcPts val="1200"/>
              </a:spcBef>
            </a:pPr>
            <a:r>
              <a:rPr lang="en-US" sz="1800" kern="100" dirty="0">
                <a:solidFill>
                  <a:schemeClr val="bg1"/>
                </a:solidFill>
                <a:effectLst/>
                <a:latin typeface="Oswald" panose="00000500000000000000" pitchFamily="2" charset="0"/>
                <a:ea typeface="Times New Roman" panose="02020603050405020304" pitchFamily="18" charset="0"/>
                <a:cs typeface="Times New Roman" panose="02020603050405020304" pitchFamily="18" charset="0"/>
              </a:rPr>
              <a:t>FUNTIONAL ANDO NON-FUNTIONAL REQUIREMENTS</a:t>
            </a:r>
            <a:endParaRPr lang="es-MX" kern="100" dirty="0">
              <a:solidFill>
                <a:schemeClr val="bg1"/>
              </a:solidFill>
              <a:effectLst/>
              <a:latin typeface="Oswald" panose="00000500000000000000" pitchFamily="2" charset="0"/>
              <a:ea typeface="Times New Roman" panose="02020603050405020304" pitchFamily="18" charset="0"/>
              <a:cs typeface="Times New Roman" panose="02020603050405020304" pitchFamily="18" charset="0"/>
            </a:endParaRPr>
          </a:p>
        </p:txBody>
      </p:sp>
      <p:pic>
        <p:nvPicPr>
          <p:cNvPr id="9" name="Imagen 8">
            <a:extLst>
              <a:ext uri="{FF2B5EF4-FFF2-40B4-BE49-F238E27FC236}">
                <a16:creationId xmlns:a16="http://schemas.microsoft.com/office/drawing/2014/main" id="{E025E36E-A79A-591F-D2BB-41DA0809C4ED}"/>
              </a:ext>
            </a:extLst>
          </p:cNvPr>
          <p:cNvPicPr>
            <a:picLocks noChangeAspect="1"/>
          </p:cNvPicPr>
          <p:nvPr/>
        </p:nvPicPr>
        <p:blipFill>
          <a:blip r:embed="rId3"/>
          <a:stretch>
            <a:fillRect/>
          </a:stretch>
        </p:blipFill>
        <p:spPr>
          <a:xfrm>
            <a:off x="537949" y="1047599"/>
            <a:ext cx="3319676" cy="3657844"/>
          </a:xfrm>
          <a:prstGeom prst="rect">
            <a:avLst/>
          </a:prstGeom>
        </p:spPr>
      </p:pic>
      <p:pic>
        <p:nvPicPr>
          <p:cNvPr id="11" name="Imagen 10">
            <a:extLst>
              <a:ext uri="{FF2B5EF4-FFF2-40B4-BE49-F238E27FC236}">
                <a16:creationId xmlns:a16="http://schemas.microsoft.com/office/drawing/2014/main" id="{FD46E8F9-70D1-DB87-C2C2-0A1252726173}"/>
              </a:ext>
            </a:extLst>
          </p:cNvPr>
          <p:cNvPicPr>
            <a:picLocks noChangeAspect="1"/>
          </p:cNvPicPr>
          <p:nvPr/>
        </p:nvPicPr>
        <p:blipFill>
          <a:blip r:embed="rId4"/>
          <a:stretch>
            <a:fillRect/>
          </a:stretch>
        </p:blipFill>
        <p:spPr>
          <a:xfrm>
            <a:off x="4450557" y="1247624"/>
            <a:ext cx="4018858" cy="27600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1"/>
        <p:cNvGrpSpPr/>
        <p:nvPr/>
      </p:nvGrpSpPr>
      <p:grpSpPr>
        <a:xfrm>
          <a:off x="0" y="0"/>
          <a:ext cx="0" cy="0"/>
          <a:chOff x="0" y="0"/>
          <a:chExt cx="0" cy="0"/>
        </a:xfrm>
      </p:grpSpPr>
      <p:grpSp>
        <p:nvGrpSpPr>
          <p:cNvPr id="713" name="Google Shape;713;p31"/>
          <p:cNvGrpSpPr/>
          <p:nvPr/>
        </p:nvGrpSpPr>
        <p:grpSpPr>
          <a:xfrm>
            <a:off x="0" y="4569046"/>
            <a:ext cx="1022509" cy="572747"/>
            <a:chOff x="-77" y="3784091"/>
            <a:chExt cx="2423582" cy="1357541"/>
          </a:xfrm>
        </p:grpSpPr>
        <p:sp>
          <p:nvSpPr>
            <p:cNvPr id="714" name="Google Shape;714;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9" name="Google Shape;719;p31"/>
          <p:cNvGrpSpPr/>
          <p:nvPr/>
        </p:nvGrpSpPr>
        <p:grpSpPr>
          <a:xfrm rot="10800000">
            <a:off x="8121500" y="-4"/>
            <a:ext cx="1022509" cy="572747"/>
            <a:chOff x="-77" y="3784091"/>
            <a:chExt cx="2423582" cy="1357541"/>
          </a:xfrm>
        </p:grpSpPr>
        <p:sp>
          <p:nvSpPr>
            <p:cNvPr id="720" name="Google Shape;720;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CuadroTexto 5">
            <a:extLst>
              <a:ext uri="{FF2B5EF4-FFF2-40B4-BE49-F238E27FC236}">
                <a16:creationId xmlns:a16="http://schemas.microsoft.com/office/drawing/2014/main" id="{710E37AA-7A69-4A18-BB20-A2C7B1F7A810}"/>
              </a:ext>
            </a:extLst>
          </p:cNvPr>
          <p:cNvSpPr txBox="1"/>
          <p:nvPr/>
        </p:nvSpPr>
        <p:spPr>
          <a:xfrm>
            <a:off x="528875" y="572743"/>
            <a:ext cx="4572000" cy="375552"/>
          </a:xfrm>
          <a:prstGeom prst="rect">
            <a:avLst/>
          </a:prstGeom>
          <a:noFill/>
        </p:spPr>
        <p:txBody>
          <a:bodyPr wrap="square">
            <a:spAutoFit/>
          </a:bodyPr>
          <a:lstStyle/>
          <a:p>
            <a:pPr algn="just">
              <a:lnSpc>
                <a:spcPct val="107000"/>
              </a:lnSpc>
              <a:spcAft>
                <a:spcPts val="800"/>
              </a:spcAft>
            </a:pPr>
            <a:r>
              <a:rPr lang="en-US" sz="18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rPr>
              <a:t>REQUIREMENTS ANALYSIS</a:t>
            </a:r>
            <a:endParaRPr lang="es-MX" sz="1800" kern="100" dirty="0">
              <a:solidFill>
                <a:schemeClr val="bg1"/>
              </a:solidFill>
              <a:effectLst/>
              <a:latin typeface="Oswald" panose="00000500000000000000" pitchFamily="2" charset="0"/>
              <a:ea typeface="Calibri" panose="020F0502020204030204" pitchFamily="34" charset="0"/>
              <a:cs typeface="Times New Roman" panose="02020603050405020304" pitchFamily="18" charset="0"/>
            </a:endParaRPr>
          </a:p>
        </p:txBody>
      </p:sp>
      <p:sp>
        <p:nvSpPr>
          <p:cNvPr id="8" name="CuadroTexto 7">
            <a:extLst>
              <a:ext uri="{FF2B5EF4-FFF2-40B4-BE49-F238E27FC236}">
                <a16:creationId xmlns:a16="http://schemas.microsoft.com/office/drawing/2014/main" id="{2B8DA50D-8C48-52D6-DE23-BBDF0A6339ED}"/>
              </a:ext>
            </a:extLst>
          </p:cNvPr>
          <p:cNvSpPr txBox="1"/>
          <p:nvPr/>
        </p:nvSpPr>
        <p:spPr>
          <a:xfrm>
            <a:off x="679002" y="1034758"/>
            <a:ext cx="8414992" cy="2943113"/>
          </a:xfrm>
          <a:prstGeom prst="rect">
            <a:avLst/>
          </a:prstGeom>
          <a:noFill/>
        </p:spPr>
        <p:txBody>
          <a:bodyPr wrap="square">
            <a:spAutoFit/>
          </a:bodyPr>
          <a:lstStyle/>
          <a:p>
            <a:pPr algn="just">
              <a:lnSpc>
                <a:spcPct val="107000"/>
              </a:lnSpc>
              <a:spcAft>
                <a:spcPts val="800"/>
              </a:spcAft>
            </a:pPr>
            <a:r>
              <a:rPr lang="en-US"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system is designed to meet the needs of three main types of users:</a:t>
            </a:r>
            <a:endParaRPr lang="es-MX"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Visitors</a:t>
            </a:r>
            <a:endParaRPr lang="es-MX"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buFont typeface="Arial" panose="020B0604020202020204" pitchFamily="34" charset="0"/>
              <a:buChar char="•"/>
            </a:pPr>
            <a:r>
              <a:rPr lang="en-US"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Check conference information.</a:t>
            </a:r>
            <a:endParaRPr lang="es-MX"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07000"/>
              </a:lnSpc>
              <a:spcAft>
                <a:spcPts val="800"/>
              </a:spcAft>
              <a:buFont typeface="Arial" panose="020B0604020202020204" pitchFamily="34" charset="0"/>
              <a:buChar char="•"/>
            </a:pPr>
            <a:r>
              <a:rPr lang="en-US"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Create an account to purchase passes.</a:t>
            </a:r>
          </a:p>
          <a:p>
            <a:pPr marL="285750" lvl="0" indent="-285750" algn="just">
              <a:lnSpc>
                <a:spcPct val="107000"/>
              </a:lnSpc>
              <a:spcAft>
                <a:spcPts val="800"/>
              </a:spcAft>
              <a:buFont typeface="Arial" panose="020B0604020202020204" pitchFamily="34" charset="0"/>
              <a:buChar char="•"/>
            </a:pPr>
            <a:endParaRPr lang="en-US" sz="13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Administrators:</a:t>
            </a:r>
            <a:endParaRPr lang="es-MX"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Manage speaker and event data.</a:t>
            </a:r>
            <a:endParaRPr lang="es-MX"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3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Monitor registered user information</a:t>
            </a:r>
            <a:endParaRPr lang="es-MX" sz="13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s-MX"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CuadroTexto 8">
            <a:extLst>
              <a:ext uri="{FF2B5EF4-FFF2-40B4-BE49-F238E27FC236}">
                <a16:creationId xmlns:a16="http://schemas.microsoft.com/office/drawing/2014/main" id="{FF4357B4-F339-EA37-031E-FB94C1CE65A5}"/>
              </a:ext>
            </a:extLst>
          </p:cNvPr>
          <p:cNvSpPr txBox="1"/>
          <p:nvPr/>
        </p:nvSpPr>
        <p:spPr>
          <a:xfrm>
            <a:off x="4925493" y="1967059"/>
            <a:ext cx="4086225" cy="1537600"/>
          </a:xfrm>
          <a:prstGeom prst="rect">
            <a:avLst/>
          </a:prstGeom>
          <a:noFill/>
        </p:spPr>
        <p:txBody>
          <a:bodyPr wrap="square" rtlCol="0">
            <a:spAutoFit/>
          </a:bodyPr>
          <a:lstStyle/>
          <a:p>
            <a:pPr algn="just">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Attendees:</a:t>
            </a:r>
            <a:endParaRPr lang="es-MX"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Buy passes.</a:t>
            </a:r>
            <a:endParaRPr lang="es-MX"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Register for workshops or conferences.</a:t>
            </a:r>
            <a:endParaRPr lang="es-MX"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s-MX"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03"/>
        <p:cNvGrpSpPr/>
        <p:nvPr/>
      </p:nvGrpSpPr>
      <p:grpSpPr>
        <a:xfrm>
          <a:off x="0" y="0"/>
          <a:ext cx="0" cy="0"/>
          <a:chOff x="0" y="0"/>
          <a:chExt cx="0" cy="0"/>
        </a:xfrm>
      </p:grpSpPr>
      <p:sp>
        <p:nvSpPr>
          <p:cNvPr id="7" name="CuadroTexto 6">
            <a:extLst>
              <a:ext uri="{FF2B5EF4-FFF2-40B4-BE49-F238E27FC236}">
                <a16:creationId xmlns:a16="http://schemas.microsoft.com/office/drawing/2014/main" id="{87949303-564C-65A4-B246-8AC39362DF61}"/>
              </a:ext>
            </a:extLst>
          </p:cNvPr>
          <p:cNvSpPr txBox="1"/>
          <p:nvPr/>
        </p:nvSpPr>
        <p:spPr>
          <a:xfrm>
            <a:off x="428624" y="1203378"/>
            <a:ext cx="8136732" cy="2278381"/>
          </a:xfrm>
          <a:prstGeom prst="rect">
            <a:avLst/>
          </a:prstGeom>
          <a:noFill/>
        </p:spPr>
        <p:txBody>
          <a:bodyPr wrap="square">
            <a:spAutoFit/>
          </a:bodyPr>
          <a:lstStyle/>
          <a:p>
            <a:pPr algn="just">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following priorities were identified:</a:t>
            </a:r>
            <a:endParaRPr lang="es-MX"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s-MX"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High priority: User registration, purchase of passes, event registration, event management</a:t>
            </a:r>
          </a:p>
          <a:p>
            <a:pPr algn="just">
              <a:lnSpc>
                <a:spcPct val="107000"/>
              </a:lnSpc>
              <a:spcAft>
                <a:spcPts val="800"/>
              </a:spcAft>
            </a:pPr>
            <a:endParaRPr lang="es-MX"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Medium priority: User review by administrator.</a:t>
            </a:r>
          </a:p>
          <a:p>
            <a:pPr algn="just">
              <a:lnSpc>
                <a:spcPct val="107000"/>
              </a:lnSpc>
              <a:spcAft>
                <a:spcPts val="800"/>
              </a:spcAft>
            </a:pPr>
            <a:endParaRPr lang="es-MX"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Low priority: Future optimizations and scalability.</a:t>
            </a:r>
            <a:endParaRPr lang="es-MX"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862"/>
        <p:cNvGrpSpPr/>
        <p:nvPr/>
      </p:nvGrpSpPr>
      <p:grpSpPr>
        <a:xfrm>
          <a:off x="0" y="0"/>
          <a:ext cx="0" cy="0"/>
          <a:chOff x="0" y="0"/>
          <a:chExt cx="0" cy="0"/>
        </a:xfrm>
      </p:grpSpPr>
      <p:sp>
        <p:nvSpPr>
          <p:cNvPr id="867" name="Google Shape;867;p37"/>
          <p:cNvSpPr txBox="1">
            <a:spLocks noGrp="1"/>
          </p:cNvSpPr>
          <p:nvPr>
            <p:ph type="title" idx="4"/>
          </p:nvPr>
        </p:nvSpPr>
        <p:spPr>
          <a:xfrm>
            <a:off x="519975" y="4257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SYSTEM DESIGN</a:t>
            </a:r>
            <a:endParaRPr sz="2400" dirty="0"/>
          </a:p>
        </p:txBody>
      </p:sp>
      <p:pic>
        <p:nvPicPr>
          <p:cNvPr id="11" name="Imagen 10">
            <a:extLst>
              <a:ext uri="{FF2B5EF4-FFF2-40B4-BE49-F238E27FC236}">
                <a16:creationId xmlns:a16="http://schemas.microsoft.com/office/drawing/2014/main" id="{2FA644CE-FB44-FB47-7052-4B80670D7B50}"/>
              </a:ext>
            </a:extLst>
          </p:cNvPr>
          <p:cNvPicPr>
            <a:picLocks noChangeAspect="1"/>
          </p:cNvPicPr>
          <p:nvPr/>
        </p:nvPicPr>
        <p:blipFill>
          <a:blip r:embed="rId3"/>
          <a:srcRect t="56324"/>
          <a:stretch/>
        </p:blipFill>
        <p:spPr>
          <a:xfrm>
            <a:off x="794949" y="2267768"/>
            <a:ext cx="5553850" cy="1036009"/>
          </a:xfrm>
          <a:prstGeom prst="rect">
            <a:avLst/>
          </a:prstGeom>
        </p:spPr>
      </p:pic>
      <p:sp>
        <p:nvSpPr>
          <p:cNvPr id="12" name="CuadroTexto 11">
            <a:extLst>
              <a:ext uri="{FF2B5EF4-FFF2-40B4-BE49-F238E27FC236}">
                <a16:creationId xmlns:a16="http://schemas.microsoft.com/office/drawing/2014/main" id="{FA7928A5-B765-7C00-F59D-EC3B5B9ADCF0}"/>
              </a:ext>
            </a:extLst>
          </p:cNvPr>
          <p:cNvSpPr txBox="1"/>
          <p:nvPr/>
        </p:nvSpPr>
        <p:spPr>
          <a:xfrm>
            <a:off x="317234" y="1162616"/>
            <a:ext cx="7848072" cy="677108"/>
          </a:xfrm>
          <a:prstGeom prst="rect">
            <a:avLst/>
          </a:prstGeom>
          <a:noFill/>
        </p:spPr>
        <p:txBody>
          <a:bodyPr wrap="square" rtlCol="0">
            <a:spAutoFit/>
          </a:bodyPr>
          <a:lstStyle/>
          <a:p>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system will follow a client-server-based architecture. The frontend will be developed in React, while the backend will use Node with Express. The database will be MySQL to store information about users, events and speakers.</a:t>
            </a:r>
            <a:endParaRPr lang="es-MX"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79"/>
        <p:cNvGrpSpPr/>
        <p:nvPr/>
      </p:nvGrpSpPr>
      <p:grpSpPr>
        <a:xfrm>
          <a:off x="0" y="0"/>
          <a:ext cx="0" cy="0"/>
          <a:chOff x="0" y="0"/>
          <a:chExt cx="0" cy="0"/>
        </a:xfrm>
      </p:grpSpPr>
      <p:sp>
        <p:nvSpPr>
          <p:cNvPr id="24" name="CuadroTexto 23">
            <a:extLst>
              <a:ext uri="{FF2B5EF4-FFF2-40B4-BE49-F238E27FC236}">
                <a16:creationId xmlns:a16="http://schemas.microsoft.com/office/drawing/2014/main" id="{57045A60-BA30-C956-8443-E37980E50153}"/>
              </a:ext>
            </a:extLst>
          </p:cNvPr>
          <p:cNvSpPr txBox="1"/>
          <p:nvPr/>
        </p:nvSpPr>
        <p:spPr>
          <a:xfrm>
            <a:off x="350044" y="491104"/>
            <a:ext cx="7848072" cy="943207"/>
          </a:xfrm>
          <a:prstGeom prst="rect">
            <a:avLst/>
          </a:prstGeom>
          <a:noFill/>
        </p:spPr>
        <p:txBody>
          <a:bodyPr wrap="square" rtlCol="0">
            <a:spAutoFit/>
          </a:bodyPr>
          <a:lstStyle/>
          <a:p>
            <a:pPr algn="just">
              <a:lnSpc>
                <a:spcPct val="107000"/>
              </a:lnSpc>
              <a:spcAft>
                <a:spcPts val="800"/>
              </a:spcAf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Navigation Diagram</a:t>
            </a:r>
            <a:endParaRPr lang="es-MX"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There will be a top menu that will connect the main sections:</a:t>
            </a:r>
            <a:endParaRPr lang="es-MX"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sz="1100" dirty="0"/>
          </a:p>
        </p:txBody>
      </p:sp>
      <p:pic>
        <p:nvPicPr>
          <p:cNvPr id="26" name="Imagen 25">
            <a:extLst>
              <a:ext uri="{FF2B5EF4-FFF2-40B4-BE49-F238E27FC236}">
                <a16:creationId xmlns:a16="http://schemas.microsoft.com/office/drawing/2014/main" id="{4107FCB8-5A11-6011-D8F7-486501396F64}"/>
              </a:ext>
            </a:extLst>
          </p:cNvPr>
          <p:cNvPicPr>
            <a:picLocks noChangeAspect="1"/>
          </p:cNvPicPr>
          <p:nvPr/>
        </p:nvPicPr>
        <p:blipFill>
          <a:blip r:embed="rId3"/>
          <a:stretch>
            <a:fillRect/>
          </a:stretch>
        </p:blipFill>
        <p:spPr>
          <a:xfrm>
            <a:off x="549674" y="1371504"/>
            <a:ext cx="5658640" cy="1371791"/>
          </a:xfrm>
          <a:prstGeom prst="rect">
            <a:avLst/>
          </a:prstGeom>
        </p:spPr>
      </p:pic>
      <p:sp>
        <p:nvSpPr>
          <p:cNvPr id="27" name="CuadroTexto 26">
            <a:extLst>
              <a:ext uri="{FF2B5EF4-FFF2-40B4-BE49-F238E27FC236}">
                <a16:creationId xmlns:a16="http://schemas.microsoft.com/office/drawing/2014/main" id="{F227A130-8069-71DC-0119-2539E935AE24}"/>
              </a:ext>
            </a:extLst>
          </p:cNvPr>
          <p:cNvSpPr txBox="1"/>
          <p:nvPr/>
        </p:nvSpPr>
        <p:spPr>
          <a:xfrm>
            <a:off x="459582" y="3050947"/>
            <a:ext cx="7848072" cy="927818"/>
          </a:xfrm>
          <a:prstGeom prst="rect">
            <a:avLst/>
          </a:prstGeom>
          <a:noFill/>
        </p:spPr>
        <p:txBody>
          <a:bodyPr wrap="square" rtlCol="0">
            <a:spAutoFit/>
          </a:bodyPr>
          <a:lstStyle/>
          <a:p>
            <a:pPr algn="just">
              <a:lnSpc>
                <a:spcPct val="107000"/>
              </a:lnSpc>
              <a:spcAft>
                <a:spcPts val="800"/>
              </a:spcAf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Administrator Profile</a:t>
            </a:r>
            <a:endParaRPr lang="es-MX"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 control panel will be included for the administrator view that will contain the following:</a:t>
            </a:r>
            <a:endParaRPr lang="es-MX"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s-MX" sz="1100" dirty="0"/>
          </a:p>
        </p:txBody>
      </p:sp>
      <p:pic>
        <p:nvPicPr>
          <p:cNvPr id="29" name="Imagen 28">
            <a:extLst>
              <a:ext uri="{FF2B5EF4-FFF2-40B4-BE49-F238E27FC236}">
                <a16:creationId xmlns:a16="http://schemas.microsoft.com/office/drawing/2014/main" id="{F80FEEC5-84EB-B4B2-B86B-4F6E1B14EA69}"/>
              </a:ext>
            </a:extLst>
          </p:cNvPr>
          <p:cNvPicPr>
            <a:picLocks noChangeAspect="1"/>
          </p:cNvPicPr>
          <p:nvPr/>
        </p:nvPicPr>
        <p:blipFill>
          <a:blip r:embed="rId4"/>
          <a:srcRect l="963" t="10591" r="1350"/>
          <a:stretch/>
        </p:blipFill>
        <p:spPr>
          <a:xfrm>
            <a:off x="1173692" y="3978765"/>
            <a:ext cx="6200775" cy="532674"/>
          </a:xfrm>
          <a:prstGeom prst="rect">
            <a:avLst/>
          </a:prstGeom>
        </p:spPr>
      </p:pic>
    </p:spTree>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415</Words>
  <Application>Microsoft Office PowerPoint</Application>
  <PresentationFormat>Presentación en pantalla (16:9)</PresentationFormat>
  <Paragraphs>47</Paragraphs>
  <Slides>8</Slides>
  <Notes>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8</vt:i4>
      </vt:variant>
    </vt:vector>
  </HeadingPairs>
  <TitlesOfParts>
    <vt:vector size="17" baseType="lpstr">
      <vt:lpstr>Raleway</vt:lpstr>
      <vt:lpstr>Livvic</vt:lpstr>
      <vt:lpstr>Calibri</vt:lpstr>
      <vt:lpstr>Arial</vt:lpstr>
      <vt:lpstr>Oswald</vt:lpstr>
      <vt:lpstr>Symbol</vt:lpstr>
      <vt:lpstr>Roboto</vt:lpstr>
      <vt:lpstr>Roboto Condensed Light</vt:lpstr>
      <vt:lpstr>Software Development Bussines Plan by Slidesgo</vt:lpstr>
      <vt:lpstr>Baseline document</vt:lpstr>
      <vt:lpstr>Introduction  </vt:lpstr>
      <vt:lpstr>SYSTEM DESCRIPTION</vt:lpstr>
      <vt:lpstr>Presentación de PowerPoint</vt:lpstr>
      <vt:lpstr>Presentación de PowerPoint</vt:lpstr>
      <vt:lpstr>Presentación de PowerPoint</vt:lpstr>
      <vt:lpstr>SYSTEM DESIGN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Charly</dc:creator>
  <cp:lastModifiedBy>Carlos Gutierrez</cp:lastModifiedBy>
  <cp:revision>1</cp:revision>
  <dcterms:modified xsi:type="dcterms:W3CDTF">2025-01-24T07:33:11Z</dcterms:modified>
</cp:coreProperties>
</file>