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157094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157094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157094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157094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157094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157094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157094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157094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157094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157094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157094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157094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и типы компьютерных сетей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компьютерной сети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404">
                <a:solidFill>
                  <a:schemeClr val="dk1"/>
                </a:solidFill>
              </a:rPr>
              <a:t>Узел сети 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1404">
                <a:solidFill>
                  <a:schemeClr val="dk1"/>
                </a:solidFill>
              </a:rPr>
              <a:t>совокупность средств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объединенных каналами связи и реализующих функции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выбора направления и организации передачи данных 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u" sz="1404">
                <a:solidFill>
                  <a:schemeClr val="dk1"/>
                </a:solidFill>
              </a:rPr>
              <a:t>средства коммутации и маршрутизации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</a:t>
            </a:r>
            <a:r>
              <a:rPr lang="ru" sz="1404">
                <a:solidFill>
                  <a:schemeClr val="dk1"/>
                </a:solidFill>
              </a:rPr>
              <a:t>такие узлы называются </a:t>
            </a:r>
            <a:r>
              <a:rPr i="1" lang="ru" sz="1404">
                <a:solidFill>
                  <a:schemeClr val="dk1"/>
                </a:solidFill>
              </a:rPr>
              <a:t>узлами связи </a:t>
            </a:r>
            <a:r>
              <a:rPr i="1"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4">
                <a:solidFill>
                  <a:schemeClr val="dk1"/>
                </a:solidFill>
              </a:rPr>
              <a:t>узлами коммутации</a:t>
            </a:r>
            <a:r>
              <a:rPr i="1"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 sz="1404">
                <a:solidFill>
                  <a:schemeClr val="dk1"/>
                </a:solidFill>
              </a:rPr>
              <a:t>узлами передачи данных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обработки данных 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u" sz="1404">
                <a:solidFill>
                  <a:schemeClr val="dk1"/>
                </a:solidFill>
              </a:rPr>
              <a:t>средства обработки данных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</a:t>
            </a:r>
            <a:r>
              <a:rPr lang="ru" sz="1404">
                <a:solidFill>
                  <a:schemeClr val="dk1"/>
                </a:solidFill>
              </a:rPr>
              <a:t>такие узлы называются </a:t>
            </a:r>
            <a:r>
              <a:rPr i="1" lang="ru" sz="1404">
                <a:solidFill>
                  <a:schemeClr val="dk1"/>
                </a:solidFill>
              </a:rPr>
              <a:t>узлами </a:t>
            </a:r>
            <a:r>
              <a:rPr i="1"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404">
                <a:solidFill>
                  <a:schemeClr val="dk1"/>
                </a:solidFill>
              </a:rPr>
              <a:t>центрами</a:t>
            </a:r>
            <a:r>
              <a:rPr i="1"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i="1" lang="ru" sz="1404">
                <a:solidFill>
                  <a:schemeClr val="dk1"/>
                </a:solidFill>
              </a:rPr>
              <a:t>обработки данных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125" y="1152483"/>
            <a:ext cx="46081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4126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</a:rPr>
              <a:t>Два узла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связанные каналом связи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образуют </a:t>
            </a:r>
            <a:r>
              <a:rPr i="1" lang="ru" sz="1404">
                <a:solidFill>
                  <a:schemeClr val="dk1"/>
                </a:solidFill>
              </a:rPr>
              <a:t>звено передачи данных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</a:rPr>
              <a:t>Данные в компьютерной сети передаются в виде сообщений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404">
                <a:solidFill>
                  <a:schemeClr val="dk1"/>
                </a:solidFill>
              </a:rPr>
              <a:t>Сообщение </a:t>
            </a:r>
            <a:r>
              <a:rPr lang="ru" sz="1404">
                <a:solidFill>
                  <a:schemeClr val="dk1"/>
                </a:solidFill>
              </a:rPr>
              <a:t>представляет собой единицу данных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передаваемую </a:t>
            </a:r>
            <a:r>
              <a:rPr i="1" lang="ru" sz="1404">
                <a:solidFill>
                  <a:schemeClr val="dk1"/>
                </a:solidFill>
              </a:rPr>
              <a:t>между пользователями </a:t>
            </a:r>
            <a:r>
              <a:rPr lang="ru" sz="1404">
                <a:solidFill>
                  <a:schemeClr val="dk1"/>
                </a:solidFill>
              </a:rPr>
              <a:t>сети как </a:t>
            </a:r>
            <a:r>
              <a:rPr i="1" lang="ru" sz="1404">
                <a:solidFill>
                  <a:schemeClr val="dk1"/>
                </a:solidFill>
              </a:rPr>
              <a:t>единое целое </a:t>
            </a:r>
            <a:r>
              <a:rPr lang="ru" sz="1404">
                <a:solidFill>
                  <a:schemeClr val="dk1"/>
                </a:solidFill>
              </a:rPr>
              <a:t>и имеющую определённый смысл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257" y="1152482"/>
            <a:ext cx="2762325" cy="1055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13" y="3332775"/>
            <a:ext cx="6281375" cy="7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сетей ЭВМ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15" y="1152478"/>
            <a:ext cx="6322175" cy="38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Администрирование компьютерных сетей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76250" lvl="0" marL="0" marR="15849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</a:rPr>
              <a:t>Важным требованием к любой компьютерной сети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обеспечивающим эффективное функционирование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является её </a:t>
            </a:r>
            <a:r>
              <a:rPr b="1" lang="ru" sz="1404">
                <a:solidFill>
                  <a:schemeClr val="dk1"/>
                </a:solidFill>
              </a:rPr>
              <a:t>управляемость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заключающаяся в возможности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76250" lvl="0" marL="0" marR="161544" rtl="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централизованного наблюдения и контроля состояния основных элементов сети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отдельных подсистем и сети в целом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76250" lvl="0" marL="0" marR="161544" rtl="0" algn="just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выявления и устранения возникающих в процессе функционирования сети проблем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таких как сбои и отказы отдельных устройств сети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определение и устранение перегрузок и т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" sz="1404">
                <a:solidFill>
                  <a:schemeClr val="dk1"/>
                </a:solidFill>
              </a:rPr>
              <a:t>д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76250" lvl="0" marL="0" marR="161544" rtl="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сбора и анализа данных для оценки производительности сети и планирования развития сети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76250" lvl="0" marL="0" marR="161544" rtl="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обеспечения информационной безопасности и защиты данных и т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" sz="1404">
                <a:solidFill>
                  <a:schemeClr val="dk1"/>
                </a:solidFill>
              </a:rPr>
              <a:t>п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12075" y="383700"/>
            <a:ext cx="8520600" cy="43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96112" rtl="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</a:rPr>
              <a:t> Функции </a:t>
            </a:r>
            <a:r>
              <a:rPr b="1" lang="ru" sz="1404">
                <a:solidFill>
                  <a:schemeClr val="dk1"/>
                </a:solidFill>
              </a:rPr>
              <a:t>администрирования</a:t>
            </a:r>
            <a:r>
              <a:rPr lang="ru" sz="1404">
                <a:solidFill>
                  <a:schemeClr val="dk1"/>
                </a:solidFill>
              </a:rPr>
              <a:t> сети относятся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271272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наблюдение за потоками данных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243584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установка новых версий программного обеспечения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414528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создание и поддержание таблиц маршрутизации и коммутации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2051304" rtl="0" algn="l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диагностика состояния компонентов сети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542288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контроль ошибок и устранение простых отказов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234696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замена отказавших узлов резервными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3587496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реконфигурация сети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277112" rtl="0" algn="l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поддержка отказоустойчивости компьютерной сети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2682240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добавление новых пользователей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61544" rtl="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определение прав пользователей сети при их обращении к разным ресурсам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" sz="1404">
                <a:solidFill>
                  <a:schemeClr val="dk1"/>
                </a:solidFill>
              </a:rPr>
              <a:t>файлам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каталогам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4">
                <a:solidFill>
                  <a:schemeClr val="dk1"/>
                </a:solidFill>
              </a:rPr>
              <a:t>принтерам и т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ru" sz="1404">
                <a:solidFill>
                  <a:schemeClr val="dk1"/>
                </a:solidFill>
              </a:rPr>
              <a:t>д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.; </a:t>
            </a:r>
            <a:endParaRPr sz="140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61544" rtl="0" algn="l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ru" sz="1404">
                <a:solidFill>
                  <a:schemeClr val="dk1"/>
                </a:solidFill>
              </a:rPr>
              <a:t>ограничение возможностей пользователей в выполнении тех или иных системных действий</a:t>
            </a:r>
            <a:r>
              <a:rPr lang="ru" sz="140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07" y="1494938"/>
            <a:ext cx="6932600" cy="27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