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87" r:id="rId3"/>
    <p:sldId id="269" r:id="rId4"/>
    <p:sldId id="259" r:id="rId5"/>
    <p:sldId id="267" r:id="rId6"/>
    <p:sldId id="270" r:id="rId7"/>
    <p:sldId id="271" r:id="rId8"/>
    <p:sldId id="272" r:id="rId9"/>
    <p:sldId id="273" r:id="rId10"/>
    <p:sldId id="268" r:id="rId11"/>
    <p:sldId id="274" r:id="rId12"/>
    <p:sldId id="275" r:id="rId13"/>
    <p:sldId id="285" r:id="rId14"/>
    <p:sldId id="260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84" r:id="rId23"/>
    <p:sldId id="286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z\Downloads\Claims%20Analyst%20-%20Application%20Test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Test.xlsm]Dataset Report!PivotTable16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Third Party &amp; Injury Type Total Claims When Incurred is "-"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  <a:outerShdw blurRad="76200" dist="12700" dir="2700000" sy="-23000" kx="-800400" algn="bl" rotWithShape="0">
              <a:prstClr val="black">
                <a:alpha val="32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hade val="51000"/>
                    <a:satMod val="130000"/>
                  </a:schemeClr>
                </a:gs>
                <a:gs pos="80000">
                  <a:schemeClr val="accent3">
                    <a:lumMod val="60000"/>
                    <a:shade val="93000"/>
                    <a:satMod val="130000"/>
                  </a:schemeClr>
                </a:gs>
                <a:gs pos="100000">
                  <a:schemeClr val="accent3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hade val="51000"/>
                    <a:satMod val="130000"/>
                  </a:schemeClr>
                </a:gs>
                <a:gs pos="80000">
                  <a:schemeClr val="accent4">
                    <a:lumMod val="60000"/>
                    <a:shade val="93000"/>
                    <a:satMod val="130000"/>
                  </a:schemeClr>
                </a:gs>
                <a:gs pos="100000">
                  <a:schemeClr val="accent4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hade val="51000"/>
                    <a:satMod val="130000"/>
                  </a:schemeClr>
                </a:gs>
                <a:gs pos="80000">
                  <a:schemeClr val="accent5">
                    <a:lumMod val="60000"/>
                    <a:shade val="93000"/>
                    <a:satMod val="130000"/>
                  </a:schemeClr>
                </a:gs>
                <a:gs pos="100000">
                  <a:schemeClr val="accent5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chemeClr val="tx1">
                <a:alpha val="80000"/>
              </a:schemeClr>
            </a:solidFill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hade val="51000"/>
                    <a:satMod val="130000"/>
                  </a:schemeClr>
                </a:gs>
                <a:gs pos="80000">
                  <a:schemeClr val="accent6">
                    <a:lumMod val="60000"/>
                    <a:shade val="93000"/>
                    <a:satMod val="130000"/>
                  </a:schemeClr>
                </a:gs>
                <a:gs pos="100000">
                  <a:schemeClr val="accent6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hade val="51000"/>
                    <a:satMod val="130000"/>
                  </a:schemeClr>
                </a:gs>
                <a:gs pos="80000">
                  <a:schemeClr val="accent1">
                    <a:lumMod val="80000"/>
                    <a:lumOff val="20000"/>
                    <a:shade val="93000"/>
                    <a:satMod val="130000"/>
                  </a:schemeClr>
                </a:gs>
                <a:gs pos="100000">
                  <a:schemeClr val="accent1">
                    <a:lumMod val="80000"/>
                    <a:lumOff val="2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  <a:outerShdw blurRad="76200" dist="12700" dir="2700000" sy="-23000" kx="-800400" algn="bl" rotWithShape="0">
              <a:prstClr val="black">
                <a:alpha val="32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chemeClr val="tx1">
                <a:alpha val="80000"/>
              </a:schemeClr>
            </a:solidFill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  <a:outerShdw blurRad="76200" dist="12700" dir="2700000" sy="-23000" kx="-800400" algn="bl" rotWithShape="0">
              <a:prstClr val="black">
                <a:alpha val="32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chemeClr val="tx1">
                <a:alpha val="80000"/>
              </a:schemeClr>
            </a:solidFill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  <a:outerShdw blurRad="76200" dist="12700" dir="2700000" sy="-23000" kx="-800400" algn="bl" rotWithShape="0">
              <a:prstClr val="black">
                <a:alpha val="32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chemeClr val="tx1">
                <a:alpha val="80000"/>
              </a:schemeClr>
            </a:solidFill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  <a:outerShdw blurRad="76200" dist="12700" dir="2700000" sy="-23000" kx="-800400" algn="bl" rotWithShape="0">
              <a:prstClr val="black">
                <a:alpha val="32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chemeClr val="tx1">
                <a:alpha val="80000"/>
              </a:schemeClr>
            </a:solidFill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glow rad="127000">
              <a:schemeClr val="tx1">
                <a:lumMod val="95000"/>
                <a:lumOff val="5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'Dataset Report'!$C$21</c:f>
              <c:strCache>
                <c:ptCount val="1"/>
                <c:pt idx="0">
                  <c:v>Multi Passenger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Report'!$C$22:$C$23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3-4CB1-8443-CCCB7CD2DCAC}"/>
            </c:ext>
          </c:extLst>
        </c:ser>
        <c:ser>
          <c:idx val="1"/>
          <c:order val="1"/>
          <c:tx>
            <c:strRef>
              <c:f>'Dataset Report'!$D$21</c:f>
              <c:strCache>
                <c:ptCount val="1"/>
                <c:pt idx="0">
                  <c:v>Pedestrian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Report'!$D$22:$D$23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73-4CB1-8443-CCCB7CD2DCAC}"/>
            </c:ext>
          </c:extLst>
        </c:ser>
        <c:ser>
          <c:idx val="2"/>
          <c:order val="2"/>
          <c:tx>
            <c:strRef>
              <c:f>'Dataset Report'!$E$21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Report'!$E$22:$E$23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73-4CB1-8443-CCCB7CD2DCAC}"/>
            </c:ext>
          </c:extLst>
        </c:ser>
        <c:ser>
          <c:idx val="3"/>
          <c:order val="3"/>
          <c:tx>
            <c:strRef>
              <c:f>'Dataset Report'!$F$21</c:f>
              <c:strCache>
                <c:ptCount val="1"/>
                <c:pt idx="0">
                  <c:v>Not Known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Report'!$F$22:$F$23</c:f>
              <c:numCache>
                <c:formatCode>General</c:formatCode>
                <c:ptCount val="1"/>
                <c:pt idx="0">
                  <c:v>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73-4CB1-8443-CCCB7CD2DCAC}"/>
            </c:ext>
          </c:extLst>
        </c:ser>
        <c:ser>
          <c:idx val="4"/>
          <c:order val="4"/>
          <c:tx>
            <c:strRef>
              <c:f>'Dataset Report'!$G$21</c:f>
              <c:strCache>
                <c:ptCount val="1"/>
                <c:pt idx="0">
                  <c:v>Bike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Report'!$G$22:$G$23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73-4CB1-8443-CCCB7CD2DCAC}"/>
            </c:ext>
          </c:extLst>
        </c:ser>
        <c:ser>
          <c:idx val="5"/>
          <c:order val="5"/>
          <c:tx>
            <c:strRef>
              <c:f>'Dataset Report'!$H$21</c:f>
              <c:strCache>
                <c:ptCount val="1"/>
                <c:pt idx="0">
                  <c:v>Front Passenger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Report'!$H$22:$H$23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73-4CB1-8443-CCCB7CD2DCAC}"/>
            </c:ext>
          </c:extLst>
        </c:ser>
        <c:ser>
          <c:idx val="6"/>
          <c:order val="6"/>
          <c:tx>
            <c:strRef>
              <c:f>'Dataset Report'!$I$21</c:f>
              <c:strCache>
                <c:ptCount val="1"/>
                <c:pt idx="0">
                  <c:v>Back Passenger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Report'!$I$22:$I$23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73-4CB1-8443-CCCB7CD2DCAC}"/>
            </c:ext>
          </c:extLst>
        </c:ser>
        <c:ser>
          <c:idx val="7"/>
          <c:order val="7"/>
          <c:tx>
            <c:strRef>
              <c:f>'Dataset Report'!$J$21</c:f>
              <c:strCache>
                <c:ptCount val="1"/>
                <c:pt idx="0">
                  <c:v>Driver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Report'!$J$22:$J$23</c:f>
              <c:numCache>
                <c:formatCode>General</c:formatCode>
                <c:ptCount val="1"/>
                <c:pt idx="0">
                  <c:v>1098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F73-4CB1-8443-CCCB7CD2DCAC}"/>
            </c:ext>
          </c:extLst>
        </c:ser>
        <c:ser>
          <c:idx val="8"/>
          <c:order val="8"/>
          <c:tx>
            <c:strRef>
              <c:f>'Dataset Report'!$K$21</c:f>
              <c:strCache>
                <c:ptCount val="1"/>
                <c:pt idx="0">
                  <c:v>Whiplash Injury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 w="76200"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Report'!$K$22:$K$23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F73-4CB1-8443-CCCB7CD2DCAC}"/>
            </c:ext>
          </c:extLst>
        </c:ser>
        <c:ser>
          <c:idx val="9"/>
          <c:order val="9"/>
          <c:tx>
            <c:strRef>
              <c:f>'Dataset Report'!$L$21</c:f>
              <c:strCache>
                <c:ptCount val="1"/>
                <c:pt idx="0">
                  <c:v>Traumatic Injury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Report'!$L$22:$L$23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F73-4CB1-8443-CCCB7CD2DCAC}"/>
            </c:ext>
          </c:extLst>
        </c:ser>
        <c:ser>
          <c:idx val="10"/>
          <c:order val="10"/>
          <c:tx>
            <c:strRef>
              <c:f>'Dataset Report'!$M$21</c:f>
              <c:strCache>
                <c:ptCount val="1"/>
                <c:pt idx="0">
                  <c:v>Fatal Injury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Report'!$M$22:$M$23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F73-4CB1-8443-CCCB7CD2DCAC}"/>
            </c:ext>
          </c:extLst>
        </c:ser>
        <c:ser>
          <c:idx val="11"/>
          <c:order val="11"/>
          <c:tx>
            <c:strRef>
              <c:f>'Dataset Report'!$N$21</c:f>
              <c:strCache>
                <c:ptCount val="1"/>
                <c:pt idx="0">
                  <c:v>Unclear Injury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 w="762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Report'!$N$22:$N$23</c:f>
              <c:numCache>
                <c:formatCode>General</c:formatCode>
                <c:ptCount val="1"/>
                <c:pt idx="0">
                  <c:v>1705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F73-4CB1-8443-CCCB7CD2DCAC}"/>
            </c:ext>
          </c:extLst>
        </c:ser>
        <c:ser>
          <c:idx val="12"/>
          <c:order val="12"/>
          <c:tx>
            <c:strRef>
              <c:f>'Dataset Report'!$O$21</c:f>
              <c:strCache>
                <c:ptCount val="1"/>
                <c:pt idx="0">
                  <c:v>Not known Injury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 w="762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76200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Freehand/>
                      </ask:type>
                    </ask:lineSketchStyleProps>
                  </a:ext>
                </a:extLst>
              </a:ln>
              <a:effectLst/>
            </c:spPr>
            <c:extLst>
              <c:ext xmlns:c16="http://schemas.microsoft.com/office/drawing/2014/chart" uri="{C3380CC4-5D6E-409C-BE32-E72D297353CC}">
                <c16:uniqueId val="{0000000F-4F73-4CB1-8443-CCCB7CD2DC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'Dataset Report'!$B$22:$B$23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'Dataset Report'!$O$22:$O$23</c:f>
              <c:numCache>
                <c:formatCode>General</c:formatCode>
                <c:ptCount val="1"/>
                <c:pt idx="0">
                  <c:v>1237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F73-4CB1-8443-CCCB7CD2D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942559"/>
        <c:axId val="698943039"/>
      </c:barChart>
      <c:catAx>
        <c:axId val="69894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43039"/>
        <c:crosses val="autoZero"/>
        <c:auto val="1"/>
        <c:lblAlgn val="ctr"/>
        <c:lblOffset val="100"/>
        <c:noMultiLvlLbl val="0"/>
      </c:catAx>
      <c:valAx>
        <c:axId val="69894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4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3"/>
        <c:delete val="1"/>
      </c:legendEntry>
      <c:layout>
        <c:manualLayout>
          <c:xMode val="edge"/>
          <c:yMode val="edge"/>
          <c:x val="0.85359985117299186"/>
          <c:y val="5.5523864166667769E-2"/>
          <c:w val="0.13893921591665687"/>
          <c:h val="0.93338154243568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Test.xlsm]Impact Analysis!PivotTable12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600" b="1" i="0" u="none" strike="noStrike" kern="1200" cap="none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NotKnown Injury Cases Analysis: Incurred Vs Weather</a:t>
            </a:r>
          </a:p>
        </c:rich>
      </c:tx>
      <c:layout>
        <c:manualLayout>
          <c:xMode val="edge"/>
          <c:yMode val="edge"/>
          <c:x val="0.178490967056323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Analysis'!$B$89</c:f>
              <c:strCache>
                <c:ptCount val="1"/>
                <c:pt idx="0">
                  <c:v>Count of TP_injury_nk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Analysis'!$A$90:$A$95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'Impact Analysis'!$B$90:$B$95</c:f>
              <c:numCache>
                <c:formatCode>General</c:formatCode>
                <c:ptCount val="5"/>
                <c:pt idx="0">
                  <c:v>248</c:v>
                </c:pt>
                <c:pt idx="1">
                  <c:v>2423</c:v>
                </c:pt>
                <c:pt idx="2">
                  <c:v>218</c:v>
                </c:pt>
                <c:pt idx="3">
                  <c:v>233</c:v>
                </c:pt>
                <c:pt idx="4">
                  <c:v>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D-4F22-A565-A4316323DAB5}"/>
            </c:ext>
          </c:extLst>
        </c:ser>
        <c:ser>
          <c:idx val="1"/>
          <c:order val="1"/>
          <c:tx>
            <c:strRef>
              <c:f>'Impact Analysis'!$C$89</c:f>
              <c:strCache>
                <c:ptCount val="1"/>
                <c:pt idx="0">
                  <c:v>Sum Incurred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Analysis'!$A$90:$A$95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'Impact Analysis'!$C$90:$C$95</c:f>
              <c:numCache>
                <c:formatCode>General</c:formatCode>
                <c:ptCount val="5"/>
                <c:pt idx="0">
                  <c:v>4372233.4596794285</c:v>
                </c:pt>
                <c:pt idx="1">
                  <c:v>9490229.6202849187</c:v>
                </c:pt>
                <c:pt idx="2">
                  <c:v>965076.27773424005</c:v>
                </c:pt>
                <c:pt idx="3">
                  <c:v>883431.98466900038</c:v>
                </c:pt>
                <c:pt idx="4">
                  <c:v>5869897.6547325505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D-4F22-A565-A4316323DAB5}"/>
            </c:ext>
          </c:extLst>
        </c:ser>
        <c:ser>
          <c:idx val="2"/>
          <c:order val="2"/>
          <c:tx>
            <c:strRef>
              <c:f>'Impact Analysis'!$D$89</c:f>
              <c:strCache>
                <c:ptCount val="1"/>
                <c:pt idx="0">
                  <c:v>Percentage Of Claim Incurred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Analysis'!$A$90:$A$95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'Impact Analysis'!$D$90:$D$95</c:f>
              <c:numCache>
                <c:formatCode>0.00%</c:formatCode>
                <c:ptCount val="5"/>
                <c:pt idx="0">
                  <c:v>0.20259765537091859</c:v>
                </c:pt>
                <c:pt idx="1">
                  <c:v>0.43975196835494224</c:v>
                </c:pt>
                <c:pt idx="2">
                  <c:v>4.4719064735712022E-2</c:v>
                </c:pt>
                <c:pt idx="3">
                  <c:v>4.0935885611821758E-2</c:v>
                </c:pt>
                <c:pt idx="4">
                  <c:v>0.27199542592660697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D-4F22-A565-A4316323D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910399"/>
        <c:axId val="698907999"/>
      </c:barChart>
      <c:catAx>
        <c:axId val="69891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07999"/>
        <c:crosses val="autoZero"/>
        <c:auto val="1"/>
        <c:lblAlgn val="ctr"/>
        <c:lblOffset val="100"/>
        <c:noMultiLvlLbl val="0"/>
      </c:catAx>
      <c:valAx>
        <c:axId val="6989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10399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Test.xlsm]Impact Analysis!PivotTable11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Injury</a:t>
            </a:r>
            <a:r>
              <a:rPr lang="en-GB" baseline="0"/>
              <a:t> Details Present/Absent Vs Incurred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Analysis'!$B$191</c:f>
              <c:strCache>
                <c:ptCount val="1"/>
                <c:pt idx="0">
                  <c:v>Claim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Analysis'!$A$192:$A$194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'Impact Analysis'!$B$192:$B$194</c:f>
              <c:numCache>
                <c:formatCode>General</c:formatCode>
                <c:ptCount val="2"/>
                <c:pt idx="0">
                  <c:v>5906</c:v>
                </c:pt>
                <c:pt idx="1">
                  <c:v>1784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C-4F06-ACC6-D76FD43C9087}"/>
            </c:ext>
          </c:extLst>
        </c:ser>
        <c:ser>
          <c:idx val="1"/>
          <c:order val="1"/>
          <c:tx>
            <c:strRef>
              <c:f>'Impact Analysis'!$C$191</c:f>
              <c:strCache>
                <c:ptCount val="1"/>
                <c:pt idx="0">
                  <c:v>Total Incurred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Analysis'!$A$192:$A$194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'Impact Analysis'!$C$192:$C$194</c:f>
              <c:numCache>
                <c:formatCode>General</c:formatCode>
                <c:ptCount val="2"/>
                <c:pt idx="0">
                  <c:v>27761334.36128518</c:v>
                </c:pt>
                <c:pt idx="1">
                  <c:v>20722355.595836338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C-4F06-ACC6-D76FD43C9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9262719"/>
        <c:axId val="599264159"/>
      </c:barChart>
      <c:lineChart>
        <c:grouping val="standard"/>
        <c:varyColors val="0"/>
        <c:ser>
          <c:idx val="2"/>
          <c:order val="2"/>
          <c:tx>
            <c:strRef>
              <c:f>'Impact Analysis'!$D$191</c:f>
              <c:strCache>
                <c:ptCount val="1"/>
                <c:pt idx="0">
                  <c:v>Percentage Of 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'Impact Analysis'!$A$192:$A$194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'Impact Analysis'!$D$192:$D$194</c:f>
              <c:numCache>
                <c:formatCode>0.00%</c:formatCode>
                <c:ptCount val="2"/>
                <c:pt idx="0">
                  <c:v>0.57259120305894673</c:v>
                </c:pt>
                <c:pt idx="1">
                  <c:v>0.42740879694105338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1C-4F06-ACC6-D76FD43C9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915199"/>
        <c:axId val="698925759"/>
      </c:lineChart>
      <c:catAx>
        <c:axId val="59926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264159"/>
        <c:crosses val="autoZero"/>
        <c:auto val="1"/>
        <c:lblAlgn val="ctr"/>
        <c:lblOffset val="100"/>
        <c:noMultiLvlLbl val="0"/>
      </c:catAx>
      <c:valAx>
        <c:axId val="59926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262719"/>
        <c:crosses val="autoZero"/>
        <c:crossBetween val="between"/>
      </c:valAx>
      <c:valAx>
        <c:axId val="69892575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15199"/>
        <c:crosses val="max"/>
        <c:crossBetween val="between"/>
      </c:valAx>
      <c:catAx>
        <c:axId val="6989151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8925759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Test.xlsm]Impact Analysis!PivotTable7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baseline="0"/>
              <a:t>Main Driver Vs Incurred</a:t>
            </a:r>
            <a:endParaRPr lang="en-GB"/>
          </a:p>
        </c:rich>
      </c:tx>
      <c:layout>
        <c:manualLayout>
          <c:xMode val="edge"/>
          <c:yMode val="edge"/>
          <c:x val="0.36567731718709207"/>
          <c:y val="1.9947330778421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Analysis'!$B$228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Analysis'!$A$229:$A$232</c:f>
              <c:strCache>
                <c:ptCount val="3"/>
                <c:pt idx="0">
                  <c:v>N</c:v>
                </c:pt>
                <c:pt idx="1">
                  <c:v>Other</c:v>
                </c:pt>
                <c:pt idx="2">
                  <c:v>Y</c:v>
                </c:pt>
              </c:strCache>
            </c:strRef>
          </c:cat>
          <c:val>
            <c:numRef>
              <c:f>'Impact Analysis'!$B$229:$B$232</c:f>
              <c:numCache>
                <c:formatCode>0.00%</c:formatCode>
                <c:ptCount val="3"/>
                <c:pt idx="0">
                  <c:v>7.4278195053852275E-2</c:v>
                </c:pt>
                <c:pt idx="1">
                  <c:v>0.3949236389827131</c:v>
                </c:pt>
                <c:pt idx="2">
                  <c:v>0.5307981659634311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C-4D31-8718-8567C0643BE4}"/>
            </c:ext>
          </c:extLst>
        </c:ser>
        <c:ser>
          <c:idx val="1"/>
          <c:order val="1"/>
          <c:tx>
            <c:strRef>
              <c:f>'Impact Analysis'!$C$228</c:f>
              <c:strCache>
                <c:ptCount val="1"/>
                <c:pt idx="0">
                  <c:v>Sum_Incurred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Analysis'!$A$229:$A$232</c:f>
              <c:strCache>
                <c:ptCount val="3"/>
                <c:pt idx="0">
                  <c:v>N</c:v>
                </c:pt>
                <c:pt idx="1">
                  <c:v>Other</c:v>
                </c:pt>
                <c:pt idx="2">
                  <c:v>Y</c:v>
                </c:pt>
              </c:strCache>
            </c:strRef>
          </c:cat>
          <c:val>
            <c:numRef>
              <c:f>'Impact Analysis'!$C$229:$C$232</c:f>
              <c:numCache>
                <c:formatCode>General</c:formatCode>
                <c:ptCount val="3"/>
                <c:pt idx="0">
                  <c:v>2873330.9652428878</c:v>
                </c:pt>
                <c:pt idx="1">
                  <c:v>15276977.583700476</c:v>
                </c:pt>
                <c:pt idx="2">
                  <c:v>20533062.299792126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C-4D31-8718-8567C0643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7002303"/>
        <c:axId val="327026303"/>
      </c:barChart>
      <c:lineChart>
        <c:grouping val="standard"/>
        <c:varyColors val="0"/>
        <c:ser>
          <c:idx val="2"/>
          <c:order val="2"/>
          <c:tx>
            <c:strRef>
              <c:f>'Impact Analysis'!$D$228</c:f>
              <c:strCache>
                <c:ptCount val="1"/>
                <c:pt idx="0">
                  <c:v>Incident Details Present/NotPresent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'Impact Analysis'!$A$229:$A$232</c:f>
              <c:strCache>
                <c:ptCount val="3"/>
                <c:pt idx="0">
                  <c:v>N</c:v>
                </c:pt>
                <c:pt idx="1">
                  <c:v>Other</c:v>
                </c:pt>
                <c:pt idx="2">
                  <c:v>Y</c:v>
                </c:pt>
              </c:strCache>
            </c:strRef>
          </c:cat>
          <c:val>
            <c:numRef>
              <c:f>'Impact Analysis'!$D$229:$D$232</c:f>
              <c:numCache>
                <c:formatCode>General</c:formatCode>
                <c:ptCount val="3"/>
                <c:pt idx="0">
                  <c:v>375</c:v>
                </c:pt>
                <c:pt idx="1">
                  <c:v>2127</c:v>
                </c:pt>
                <c:pt idx="2">
                  <c:v>3714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3C-4D31-8718-8567C0643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7006143"/>
        <c:axId val="327008543"/>
      </c:lineChart>
      <c:catAx>
        <c:axId val="32700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026303"/>
        <c:crossesAt val="0"/>
        <c:auto val="1"/>
        <c:lblAlgn val="ctr"/>
        <c:lblOffset val="100"/>
        <c:noMultiLvlLbl val="0"/>
      </c:catAx>
      <c:valAx>
        <c:axId val="32702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002303"/>
        <c:crosses val="autoZero"/>
        <c:crossBetween val="between"/>
      </c:valAx>
      <c:valAx>
        <c:axId val="327008543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006143"/>
        <c:crosses val="max"/>
        <c:crossBetween val="between"/>
      </c:valAx>
      <c:catAx>
        <c:axId val="32700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00854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0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Test.xlsm]Impact Analysis!PivotTable4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PH_considered_at_fault Vs</a:t>
            </a:r>
            <a:r>
              <a:rPr lang="en-GB" baseline="0"/>
              <a:t> </a:t>
            </a:r>
            <a:r>
              <a:rPr lang="en-GB"/>
              <a:t>Incurred</a:t>
            </a:r>
          </a:p>
        </c:rich>
      </c:tx>
      <c:layout>
        <c:manualLayout>
          <c:xMode val="edge"/>
          <c:yMode val="edge"/>
          <c:x val="0.50187584406770969"/>
          <c:y val="2.5798641951052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Analysis'!$B$264</c:f>
              <c:strCache>
                <c:ptCount val="1"/>
                <c:pt idx="0">
                  <c:v>Sum of Incurred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Analysis'!$A$265:$A$268</c:f>
              <c:strCache>
                <c:ptCount val="3"/>
                <c:pt idx="0">
                  <c:v>N</c:v>
                </c:pt>
                <c:pt idx="1">
                  <c:v>n/k</c:v>
                </c:pt>
                <c:pt idx="2">
                  <c:v>Y</c:v>
                </c:pt>
              </c:strCache>
            </c:strRef>
          </c:cat>
          <c:val>
            <c:numRef>
              <c:f>'Impact Analysis'!$B$265:$B$268</c:f>
              <c:numCache>
                <c:formatCode>General</c:formatCode>
                <c:ptCount val="3"/>
                <c:pt idx="0">
                  <c:v>30985106.398653597</c:v>
                </c:pt>
                <c:pt idx="1">
                  <c:v>16987256.329998571</c:v>
                </c:pt>
                <c:pt idx="2">
                  <c:v>511327.22846942034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7-4963-B0A8-FE56EC53E21E}"/>
            </c:ext>
          </c:extLst>
        </c:ser>
        <c:ser>
          <c:idx val="1"/>
          <c:order val="1"/>
          <c:tx>
            <c:strRef>
              <c:f>'Impact Analysis'!$C$264</c:f>
              <c:strCache>
                <c:ptCount val="1"/>
                <c:pt idx="0">
                  <c:v>Count of PH_considered_TP_at_fault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Analysis'!$A$265:$A$268</c:f>
              <c:strCache>
                <c:ptCount val="3"/>
                <c:pt idx="0">
                  <c:v>N</c:v>
                </c:pt>
                <c:pt idx="1">
                  <c:v>n/k</c:v>
                </c:pt>
                <c:pt idx="2">
                  <c:v>Y</c:v>
                </c:pt>
              </c:strCache>
            </c:strRef>
          </c:cat>
          <c:val>
            <c:numRef>
              <c:f>'Impact Analysis'!$C$265:$C$268</c:f>
              <c:numCache>
                <c:formatCode>General</c:formatCode>
                <c:ptCount val="3"/>
                <c:pt idx="0">
                  <c:v>4855</c:v>
                </c:pt>
                <c:pt idx="1">
                  <c:v>2653</c:v>
                </c:pt>
                <c:pt idx="2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97-4963-B0A8-FE56EC53E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1698287"/>
        <c:axId val="327010943"/>
      </c:barChart>
      <c:lineChart>
        <c:grouping val="standard"/>
        <c:varyColors val="0"/>
        <c:ser>
          <c:idx val="2"/>
          <c:order val="2"/>
          <c:tx>
            <c:strRef>
              <c:f>'Impact Analysis'!$D$264</c:f>
              <c:strCache>
                <c:ptCount val="1"/>
                <c:pt idx="0">
                  <c:v>Percentage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'Impact Analysis'!$A$265:$A$268</c:f>
              <c:strCache>
                <c:ptCount val="3"/>
                <c:pt idx="0">
                  <c:v>N</c:v>
                </c:pt>
                <c:pt idx="1">
                  <c:v>n/k</c:v>
                </c:pt>
                <c:pt idx="2">
                  <c:v>Y</c:v>
                </c:pt>
              </c:strCache>
            </c:strRef>
          </c:cat>
          <c:val>
            <c:numRef>
              <c:f>'Impact Analysis'!$D$265:$D$268</c:f>
              <c:numCache>
                <c:formatCode>0.00%</c:formatCode>
                <c:ptCount val="3"/>
                <c:pt idx="0">
                  <c:v>0.63908309012899778</c:v>
                </c:pt>
                <c:pt idx="1">
                  <c:v>0.35037053378201743</c:v>
                </c:pt>
                <c:pt idx="2">
                  <c:v>1.0546376088982314E-2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97-4963-B0A8-FE56EC53E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9857487"/>
        <c:axId val="1476580367"/>
      </c:lineChart>
      <c:catAx>
        <c:axId val="14169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010943"/>
        <c:crosses val="autoZero"/>
        <c:auto val="1"/>
        <c:lblAlgn val="ctr"/>
        <c:lblOffset val="100"/>
        <c:noMultiLvlLbl val="0"/>
      </c:catAx>
      <c:valAx>
        <c:axId val="32701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98287"/>
        <c:crosses val="autoZero"/>
        <c:crossBetween val="between"/>
      </c:valAx>
      <c:valAx>
        <c:axId val="1476580367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857487"/>
        <c:crosses val="max"/>
        <c:crossBetween val="between"/>
      </c:valAx>
      <c:catAx>
        <c:axId val="11798574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6580367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Test.xlsm]Trend Analysis!PivotTable8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Region Wise Distribution of number of claims raised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hade val="51000"/>
                    <a:satMod val="130000"/>
                  </a:schemeClr>
                </a:gs>
                <a:gs pos="80000">
                  <a:schemeClr val="accent3">
                    <a:lumMod val="60000"/>
                    <a:shade val="93000"/>
                    <a:satMod val="130000"/>
                  </a:schemeClr>
                </a:gs>
                <a:gs pos="100000">
                  <a:schemeClr val="accent3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hade val="51000"/>
                    <a:satMod val="130000"/>
                  </a:schemeClr>
                </a:gs>
                <a:gs pos="80000">
                  <a:schemeClr val="accent4">
                    <a:lumMod val="60000"/>
                    <a:shade val="93000"/>
                    <a:satMod val="130000"/>
                  </a:schemeClr>
                </a:gs>
                <a:gs pos="100000">
                  <a:schemeClr val="accent4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hade val="51000"/>
                    <a:satMod val="130000"/>
                  </a:schemeClr>
                </a:gs>
                <a:gs pos="80000">
                  <a:schemeClr val="accent5">
                    <a:lumMod val="60000"/>
                    <a:shade val="93000"/>
                    <a:satMod val="130000"/>
                  </a:schemeClr>
                </a:gs>
                <a:gs pos="100000">
                  <a:schemeClr val="accent5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'Trend Analysis'!$B$4</c:f>
              <c:strCache>
                <c:ptCount val="1"/>
                <c:pt idx="0">
                  <c:v>East England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Analysis'!$B$5:$B$6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4C-42FC-A3DF-A2715AB7958D}"/>
            </c:ext>
          </c:extLst>
        </c:ser>
        <c:ser>
          <c:idx val="1"/>
          <c:order val="1"/>
          <c:tx>
            <c:strRef>
              <c:f>'Trend Analysis'!$C$4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Analysis'!$C$5:$C$6</c:f>
              <c:numCache>
                <c:formatCode>General</c:formatCode>
                <c:ptCount val="1"/>
                <c:pt idx="0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4C-42FC-A3DF-A2715AB7958D}"/>
            </c:ext>
          </c:extLst>
        </c:ser>
        <c:ser>
          <c:idx val="2"/>
          <c:order val="2"/>
          <c:tx>
            <c:strRef>
              <c:f>'Trend Analysis'!$D$4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Analysis'!$D$5:$D$6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4C-42FC-A3DF-A2715AB7958D}"/>
            </c:ext>
          </c:extLst>
        </c:ser>
        <c:ser>
          <c:idx val="3"/>
          <c:order val="3"/>
          <c:tx>
            <c:strRef>
              <c:f>'Trend Analysis'!$E$4</c:f>
              <c:strCache>
                <c:ptCount val="1"/>
                <c:pt idx="0">
                  <c:v>Outer London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Analysis'!$E$5:$E$6</c:f>
              <c:numCache>
                <c:formatCode>General</c:formatCode>
                <c:ptCount val="1"/>
                <c:pt idx="0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4C-42FC-A3DF-A2715AB7958D}"/>
            </c:ext>
          </c:extLst>
        </c:ser>
        <c:ser>
          <c:idx val="4"/>
          <c:order val="4"/>
          <c:tx>
            <c:strRef>
              <c:f>'Trend Analysis'!$F$4</c:f>
              <c:strCache>
                <c:ptCount val="1"/>
                <c:pt idx="0">
                  <c:v>North West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Analysis'!$F$5:$F$6</c:f>
              <c:numCache>
                <c:formatCode>General</c:formatCode>
                <c:ptCount val="1"/>
                <c:pt idx="0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4C-42FC-A3DF-A2715AB7958D}"/>
            </c:ext>
          </c:extLst>
        </c:ser>
        <c:ser>
          <c:idx val="5"/>
          <c:order val="5"/>
          <c:tx>
            <c:strRef>
              <c:f>'Trend Analysis'!$G$4</c:f>
              <c:strCache>
                <c:ptCount val="1"/>
                <c:pt idx="0">
                  <c:v>Scotland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Analysis'!$G$5:$G$6</c:f>
              <c:numCache>
                <c:formatCode>General</c:formatCode>
                <c:ptCount val="1"/>
                <c:pt idx="0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4C-42FC-A3DF-A2715AB7958D}"/>
            </c:ext>
          </c:extLst>
        </c:ser>
        <c:ser>
          <c:idx val="6"/>
          <c:order val="6"/>
          <c:tx>
            <c:strRef>
              <c:f>'Trend Analysis'!$H$4</c:f>
              <c:strCache>
                <c:ptCount val="1"/>
                <c:pt idx="0">
                  <c:v>South East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Analysis'!$H$5:$H$6</c:f>
              <c:numCache>
                <c:formatCode>General</c:formatCode>
                <c:ptCount val="1"/>
                <c:pt idx="0">
                  <c:v>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4C-42FC-A3DF-A2715AB7958D}"/>
            </c:ext>
          </c:extLst>
        </c:ser>
        <c:ser>
          <c:idx val="7"/>
          <c:order val="7"/>
          <c:tx>
            <c:strRef>
              <c:f>'Trend Analysis'!$I$4</c:f>
              <c:strCache>
                <c:ptCount val="1"/>
                <c:pt idx="0">
                  <c:v>South West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Analysis'!$I$5:$I$6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D4C-42FC-A3DF-A2715AB7958D}"/>
            </c:ext>
          </c:extLst>
        </c:ser>
        <c:ser>
          <c:idx val="8"/>
          <c:order val="8"/>
          <c:tx>
            <c:strRef>
              <c:f>'Trend Analysis'!$J$4</c:f>
              <c:strCache>
                <c:ptCount val="1"/>
                <c:pt idx="0">
                  <c:v>Wales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Analysis'!$J$5:$J$6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4C-42FC-A3DF-A2715AB7958D}"/>
            </c:ext>
          </c:extLst>
        </c:ser>
        <c:ser>
          <c:idx val="9"/>
          <c:order val="9"/>
          <c:tx>
            <c:strRef>
              <c:f>'Trend Analysis'!$K$4</c:f>
              <c:strCache>
                <c:ptCount val="1"/>
                <c:pt idx="0">
                  <c:v>Yorkshire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Analysis'!$K$5:$K$6</c:f>
              <c:numCache>
                <c:formatCode>General</c:formatCode>
                <c:ptCount val="1"/>
                <c:pt idx="0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D4C-42FC-A3DF-A2715AB7958D}"/>
            </c:ext>
          </c:extLst>
        </c:ser>
        <c:ser>
          <c:idx val="10"/>
          <c:order val="10"/>
          <c:tx>
            <c:strRef>
              <c:f>'Trend Analysis'!$L$4</c:f>
              <c:strCache>
                <c:ptCount val="1"/>
                <c:pt idx="0">
                  <c:v>West Midlands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Analysis'!$L$5:$L$6</c:f>
              <c:numCache>
                <c:formatCode>General</c:formatCode>
                <c:ptCount val="1"/>
                <c:pt idx="0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D4C-42FC-A3DF-A2715AB7958D}"/>
            </c:ext>
          </c:extLst>
        </c:ser>
        <c:ser>
          <c:idx val="11"/>
          <c:order val="11"/>
          <c:tx>
            <c:strRef>
              <c:f>'Trend Analysis'!$M$4</c:f>
              <c:strCache>
                <c:ptCount val="1"/>
                <c:pt idx="0">
                  <c:v>East midland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Analysis'!$A$5:$A$6</c:f>
              <c:strCache>
                <c:ptCount val="1"/>
                <c:pt idx="0">
                  <c:v>Head on collision</c:v>
                </c:pt>
              </c:strCache>
            </c:strRef>
          </c:cat>
          <c:val>
            <c:numRef>
              <c:f>'Trend Analysis'!$M$5:$M$6</c:f>
              <c:numCache>
                <c:formatCode>General</c:formatCode>
                <c:ptCount val="1"/>
                <c:pt idx="0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D4C-42FC-A3DF-A2715AB795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552207"/>
        <c:axId val="233562767"/>
      </c:barChart>
      <c:catAx>
        <c:axId val="23355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62767"/>
        <c:crosses val="autoZero"/>
        <c:auto val="1"/>
        <c:lblAlgn val="ctr"/>
        <c:lblOffset val="100"/>
        <c:noMultiLvlLbl val="0"/>
      </c:catAx>
      <c:valAx>
        <c:axId val="23356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5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Test.xlsm]Trend Analysis!PivotTable5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Third Party wise distribution of number of claims</a:t>
            </a:r>
          </a:p>
        </c:rich>
      </c:tx>
      <c:layout>
        <c:manualLayout>
          <c:xMode val="edge"/>
          <c:yMode val="edge"/>
          <c:x val="0.11384785005512679"/>
          <c:y val="3.2201149953532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'Trend Analysis'!$B$43</c:f>
              <c:strCache>
                <c:ptCount val="1"/>
                <c:pt idx="0">
                  <c:v>Multi Passenger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Analysis'!$B$44:$B$45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A-4958-A139-2FB657576B7D}"/>
            </c:ext>
          </c:extLst>
        </c:ser>
        <c:ser>
          <c:idx val="1"/>
          <c:order val="1"/>
          <c:tx>
            <c:strRef>
              <c:f>'Trend Analysis'!$C$43</c:f>
              <c:strCache>
                <c:ptCount val="1"/>
                <c:pt idx="0">
                  <c:v>Pedestrian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Analysis'!$C$44:$C$45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A-4958-A139-2FB657576B7D}"/>
            </c:ext>
          </c:extLst>
        </c:ser>
        <c:ser>
          <c:idx val="2"/>
          <c:order val="2"/>
          <c:tx>
            <c:strRef>
              <c:f>'Trend Analysis'!$D$43</c:f>
              <c:strCache>
                <c:ptCount val="1"/>
                <c:pt idx="0">
                  <c:v>Cyclist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Analysis'!$D$44:$D$45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A-4958-A139-2FB657576B7D}"/>
            </c:ext>
          </c:extLst>
        </c:ser>
        <c:ser>
          <c:idx val="3"/>
          <c:order val="3"/>
          <c:tx>
            <c:strRef>
              <c:f>'Trend Analysis'!$E$43</c:f>
              <c:strCache>
                <c:ptCount val="1"/>
                <c:pt idx="0">
                  <c:v>Bike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Analysis'!$E$44:$E$45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CA-4958-A139-2FB657576B7D}"/>
            </c:ext>
          </c:extLst>
        </c:ser>
        <c:ser>
          <c:idx val="4"/>
          <c:order val="4"/>
          <c:tx>
            <c:strRef>
              <c:f>'Trend Analysis'!$F$43</c:f>
              <c:strCache>
                <c:ptCount val="1"/>
                <c:pt idx="0">
                  <c:v>Front Passenger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Analysis'!$F$44:$F$45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CA-4958-A139-2FB657576B7D}"/>
            </c:ext>
          </c:extLst>
        </c:ser>
        <c:ser>
          <c:idx val="5"/>
          <c:order val="5"/>
          <c:tx>
            <c:strRef>
              <c:f>'Trend Analysis'!$G$43</c:f>
              <c:strCache>
                <c:ptCount val="1"/>
                <c:pt idx="0">
                  <c:v>Back Passenger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Analysis'!$G$44:$G$45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CA-4958-A139-2FB657576B7D}"/>
            </c:ext>
          </c:extLst>
        </c:ser>
        <c:ser>
          <c:idx val="6"/>
          <c:order val="6"/>
          <c:tx>
            <c:strRef>
              <c:f>'Trend Analysis'!$H$43</c:f>
              <c:strCache>
                <c:ptCount val="1"/>
                <c:pt idx="0">
                  <c:v>Driver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Analysis'!$H$44:$H$45</c:f>
              <c:numCache>
                <c:formatCode>General</c:formatCode>
                <c:ptCount val="1"/>
                <c:pt idx="0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CA-4958-A139-2FB657576B7D}"/>
            </c:ext>
          </c:extLst>
        </c:ser>
        <c:ser>
          <c:idx val="7"/>
          <c:order val="7"/>
          <c:tx>
            <c:strRef>
              <c:f>'Trend Analysis'!$I$43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Analysis'!$I$44:$I$45</c:f>
              <c:numCache>
                <c:formatCode>General</c:formatCode>
                <c:ptCount val="1"/>
                <c:pt idx="0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CA-4958-A139-2FB657576B7D}"/>
            </c:ext>
          </c:extLst>
        </c:ser>
        <c:ser>
          <c:idx val="8"/>
          <c:order val="8"/>
          <c:tx>
            <c:strRef>
              <c:f>'Trend Analysis'!$J$43</c:f>
              <c:strCache>
                <c:ptCount val="1"/>
                <c:pt idx="0">
                  <c:v>Not Known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Analysis'!$A$44:$A$45</c:f>
              <c:strCache>
                <c:ptCount val="1"/>
                <c:pt idx="0">
                  <c:v>n/k</c:v>
                </c:pt>
              </c:strCache>
            </c:strRef>
          </c:cat>
          <c:val>
            <c:numRef>
              <c:f>'Trend Analysis'!$J$44:$J$45</c:f>
              <c:numCache>
                <c:formatCode>General</c:formatCode>
                <c:ptCount val="1"/>
                <c:pt idx="0">
                  <c:v>2137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CA-4958-A139-2FB657576B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0833023"/>
        <c:axId val="460825343"/>
      </c:barChart>
      <c:catAx>
        <c:axId val="46083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25343"/>
        <c:crosses val="autoZero"/>
        <c:auto val="1"/>
        <c:lblAlgn val="ctr"/>
        <c:lblOffset val="100"/>
        <c:noMultiLvlLbl val="0"/>
      </c:catAx>
      <c:valAx>
        <c:axId val="46082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3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00536509562545"/>
          <c:y val="0.21860371539160717"/>
          <c:w val="0.28376514376214146"/>
          <c:h val="0.599718669781548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Test.xlsm]Trend Analysis!PivotTable17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Year Vs Incurred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0466746992007641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8268305804888112E-2"/>
              <c:y val="4.59108252498283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6707994042311997E-2"/>
              <c:y val="6.00291092335522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3.2665188179127232E-2"/>
              <c:y val="-7.40945886118252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1.4144164698155232E-2"/>
              <c:y val="-3.503168693205520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351734691959443E-2"/>
              <c:y val="-5.9976304628101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7001999779099167E-3"/>
              <c:y val="2.82629702701733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9544564653975067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5795764527577524E-3"/>
              <c:y val="-9.1742443591480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3252514098399648"/>
              <c:y val="-5.29171626362393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1.4144164698155232E-2"/>
              <c:y val="-3.503168693205520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351734691959443E-2"/>
              <c:y val="-5.9976304628101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3.2665188179127232E-2"/>
              <c:y val="-7.40945886118252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6707994042311997E-2"/>
              <c:y val="6.00291092335522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8268305804888112E-2"/>
              <c:y val="4.59108252498283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0466746992007641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7001999779099167E-3"/>
              <c:y val="2.82629702701733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9544564653975067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5795764527577524E-3"/>
              <c:y val="-9.1742443591480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3252514098399648"/>
              <c:y val="-5.29171626362393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1.4144164698155232E-2"/>
              <c:y val="-3.503168693205520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351734691959443E-2"/>
              <c:y val="-5.9976304628101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3.2665188179127232E-2"/>
              <c:y val="-7.40945886118252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6707994042311997E-2"/>
              <c:y val="6.00291092335522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8268305804888112E-2"/>
              <c:y val="4.59108252498283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0466746992007641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7001999779099167E-3"/>
              <c:y val="2.82629702701733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9544564653975067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5795764527577524E-3"/>
              <c:y val="-9.1742443591480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3252514098399648"/>
              <c:y val="-5.29171626362393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1.4144164698155232E-2"/>
              <c:y val="-3.503168693205520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351734691959443E-2"/>
              <c:y val="-5.9976304628101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3.2665188179127232E-2"/>
              <c:y val="-7.40945886118252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6707994042311997E-2"/>
              <c:y val="6.00291092335522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8268305804888112E-2"/>
              <c:y val="4.59108252498283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0466746992007641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7001999779099167E-3"/>
              <c:y val="2.82629702701733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9544564653975067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5795764527577524E-3"/>
              <c:y val="-9.1742443591480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3252514098399648"/>
              <c:y val="-5.29171626362393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1.4144164698155232E-2"/>
              <c:y val="-3.503168693205520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351734691959443E-2"/>
              <c:y val="-5.9976304628101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3.2665188179127232E-2"/>
              <c:y val="-7.40945886118252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6707994042311997E-2"/>
              <c:y val="6.00291092335522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8268305804888112E-2"/>
              <c:y val="4.59108252498283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0466746992007641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7001999779099167E-3"/>
              <c:y val="2.82629702701733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9544564653975067E-2"/>
              <c:y val="4.2381254253897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4.5795764527577524E-3"/>
              <c:y val="-9.1742443591480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3252514098399648"/>
              <c:y val="-5.29171626362393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215676734854745E-2"/>
          <c:y val="0.19521890427108662"/>
          <c:w val="0.8224532302692128"/>
          <c:h val="0.63896963207140511"/>
        </c:manualLayout>
      </c:layout>
      <c:lineChart>
        <c:grouping val="standard"/>
        <c:varyColors val="0"/>
        <c:ser>
          <c:idx val="0"/>
          <c:order val="0"/>
          <c:tx>
            <c:strRef>
              <c:f>'Trend Analysis'!$B$79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9E24-484D-990A-73F9A44CB446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9E24-484D-990A-73F9A44CB446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E24-484D-990A-73F9A44CB446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9E24-484D-990A-73F9A44CB446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9E24-484D-990A-73F9A44CB446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9E24-484D-990A-73F9A44CB446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9E24-484D-990A-73F9A44CB446}"/>
              </c:ext>
            </c:extLst>
          </c:dPt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9E24-484D-990A-73F9A44CB446}"/>
              </c:ext>
            </c:extLst>
          </c:dPt>
          <c:dPt>
            <c:idx val="1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9E24-484D-990A-73F9A44CB446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9E24-484D-990A-73F9A44CB446}"/>
              </c:ext>
            </c:extLst>
          </c:dPt>
          <c:dLbls>
            <c:dLbl>
              <c:idx val="0"/>
              <c:layout>
                <c:manualLayout>
                  <c:x val="1.4144164698155232E-2"/>
                  <c:y val="-3.503168693205520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24-484D-990A-73F9A44CB446}"/>
                </c:ext>
              </c:extLst>
            </c:dLbl>
            <c:dLbl>
              <c:idx val="1"/>
              <c:layout>
                <c:manualLayout>
                  <c:x val="-9.351734691959443E-2"/>
                  <c:y val="-5.99763046281014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24-484D-990A-73F9A44CB446}"/>
                </c:ext>
              </c:extLst>
            </c:dLbl>
            <c:dLbl>
              <c:idx val="2"/>
              <c:layout>
                <c:manualLayout>
                  <c:x val="-0.1120478517914037"/>
                  <c:y val="-0.149321568267001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4-484D-990A-73F9A44CB446}"/>
                </c:ext>
              </c:extLst>
            </c:dLbl>
            <c:dLbl>
              <c:idx val="3"/>
              <c:layout>
                <c:manualLayout>
                  <c:x val="6.354565106043103E-2"/>
                  <c:y val="1.8524668852191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24-484D-990A-73F9A44CB446}"/>
                </c:ext>
              </c:extLst>
            </c:dLbl>
            <c:dLbl>
              <c:idx val="4"/>
              <c:layout>
                <c:manualLayout>
                  <c:x val="-0.1726130099228225"/>
                  <c:y val="-0.147237354085603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24-484D-990A-73F9A44CB446}"/>
                </c:ext>
              </c:extLst>
            </c:dLbl>
            <c:dLbl>
              <c:idx val="5"/>
              <c:layout>
                <c:manualLayout>
                  <c:x val="-4.8268305804888112E-2"/>
                  <c:y val="4.59108252498283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24-484D-990A-73F9A44CB446}"/>
                </c:ext>
              </c:extLst>
            </c:dLbl>
            <c:dLbl>
              <c:idx val="7"/>
              <c:layout>
                <c:manualLayout>
                  <c:x val="3.8915868702740629E-2"/>
                  <c:y val="1.1252795735163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24-484D-990A-73F9A44CB446}"/>
                </c:ext>
              </c:extLst>
            </c:dLbl>
            <c:dLbl>
              <c:idx val="8"/>
              <c:layout>
                <c:manualLayout>
                  <c:x val="-7.7001999779099167E-3"/>
                  <c:y val="2.82629702701733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24-484D-990A-73F9A44CB446}"/>
                </c:ext>
              </c:extLst>
            </c:dLbl>
            <c:dLbl>
              <c:idx val="10"/>
              <c:layout>
                <c:manualLayout>
                  <c:x val="-7.1440849386660191E-2"/>
                  <c:y val="0.210993392362919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24-484D-990A-73F9A44CB446}"/>
                </c:ext>
              </c:extLst>
            </c:dLbl>
            <c:dLbl>
              <c:idx val="12"/>
              <c:layout>
                <c:manualLayout>
                  <c:x val="-4.5795764527577524E-3"/>
                  <c:y val="-9.17424435914802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E24-484D-990A-73F9A44CB446}"/>
                </c:ext>
              </c:extLst>
            </c:dLbl>
            <c:dLbl>
              <c:idx val="13"/>
              <c:layout>
                <c:manualLayout>
                  <c:x val="-0.13252514098399648"/>
                  <c:y val="-5.2917162636239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24-484D-990A-73F9A44CB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Analysis'!$A$80:$A$94</c:f>
              <c:strCach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strCache>
            </c:strRef>
          </c:cat>
          <c:val>
            <c:numRef>
              <c:f>'Trend Analysis'!$B$80:$B$94</c:f>
              <c:numCache>
                <c:formatCode>General</c:formatCode>
                <c:ptCount val="14"/>
                <c:pt idx="0">
                  <c:v>393825.98906734999</c:v>
                </c:pt>
                <c:pt idx="1">
                  <c:v>1567998.1349420291</c:v>
                </c:pt>
                <c:pt idx="2">
                  <c:v>1453333.5438295798</c:v>
                </c:pt>
                <c:pt idx="3">
                  <c:v>1368142.8690874691</c:v>
                </c:pt>
                <c:pt idx="4">
                  <c:v>2980528.5459453105</c:v>
                </c:pt>
                <c:pt idx="5">
                  <c:v>2913231.6127994792</c:v>
                </c:pt>
                <c:pt idx="6">
                  <c:v>5595979.8966202438</c:v>
                </c:pt>
                <c:pt idx="7">
                  <c:v>3189137.3850121298</c:v>
                </c:pt>
                <c:pt idx="8">
                  <c:v>4976868.9384909561</c:v>
                </c:pt>
                <c:pt idx="9">
                  <c:v>6281587.7726349402</c:v>
                </c:pt>
                <c:pt idx="10">
                  <c:v>5253297.8019993957</c:v>
                </c:pt>
                <c:pt idx="11">
                  <c:v>8234334.3754878249</c:v>
                </c:pt>
                <c:pt idx="12">
                  <c:v>4274099.4107489064</c:v>
                </c:pt>
                <c:pt idx="13">
                  <c:v>1323.6804559100001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E24-484D-990A-73F9A44CB4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33976687"/>
        <c:axId val="333978607"/>
      </c:lineChart>
      <c:catAx>
        <c:axId val="33397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78607"/>
        <c:crosses val="autoZero"/>
        <c:auto val="1"/>
        <c:lblAlgn val="ctr"/>
        <c:lblOffset val="100"/>
        <c:noMultiLvlLbl val="0"/>
      </c:catAx>
      <c:valAx>
        <c:axId val="33397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7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Test.xlsm]Trend Analysis!PivotTable19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Notification Period (In Months) Vs Incurred</a:t>
            </a:r>
          </a:p>
        </c:rich>
      </c:tx>
      <c:layout>
        <c:manualLayout>
          <c:xMode val="edge"/>
          <c:yMode val="edge"/>
          <c:x val="0.17231568016614746"/>
          <c:y val="1.8251873061321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'Trend Analysis'!$B$115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502596053997902E-2"/>
                  <c:y val="-3.8206060606060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00-4302-A6A5-6F733D5DA1A6}"/>
                </c:ext>
              </c:extLst>
            </c:dLbl>
            <c:dLbl>
              <c:idx val="3"/>
              <c:layout>
                <c:manualLayout>
                  <c:x val="-2.6583592938733127E-3"/>
                  <c:y val="-5.03272727272729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00-4302-A6A5-6F733D5DA1A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00-4302-A6A5-6F733D5DA1A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00-4302-A6A5-6F733D5DA1A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00-4302-A6A5-6F733D5DA1A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00-4302-A6A5-6F733D5DA1A6}"/>
                </c:ext>
              </c:extLst>
            </c:dLbl>
            <c:dLbl>
              <c:idx val="9"/>
              <c:layout>
                <c:manualLayout>
                  <c:x val="2.8494288681204415E-2"/>
                  <c:y val="-0.183660606060606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00-4302-A6A5-6F733D5DA1A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00-4302-A6A5-6F733D5DA1A6}"/>
                </c:ext>
              </c:extLst>
            </c:dLbl>
            <c:dLbl>
              <c:idx val="12"/>
              <c:layout>
                <c:manualLayout>
                  <c:x val="-9.4039460020768434E-2"/>
                  <c:y val="-7.9418181818181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00-4302-A6A5-6F733D5DA1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Analysis'!$A$116:$A$129</c:f>
              <c:strCache>
                <c:ptCount val="13"/>
                <c:pt idx="0">
                  <c:v>9M</c:v>
                </c:pt>
                <c:pt idx="1">
                  <c:v>8M</c:v>
                </c:pt>
                <c:pt idx="2">
                  <c:v>7M</c:v>
                </c:pt>
                <c:pt idx="3">
                  <c:v>6M</c:v>
                </c:pt>
                <c:pt idx="4">
                  <c:v>5M</c:v>
                </c:pt>
                <c:pt idx="5">
                  <c:v>4M</c:v>
                </c:pt>
                <c:pt idx="6">
                  <c:v>3M</c:v>
                </c:pt>
                <c:pt idx="7">
                  <c:v>2M</c:v>
                </c:pt>
                <c:pt idx="8">
                  <c:v>1M</c:v>
                </c:pt>
                <c:pt idx="9">
                  <c:v>12M</c:v>
                </c:pt>
                <c:pt idx="10">
                  <c:v>11M</c:v>
                </c:pt>
                <c:pt idx="11">
                  <c:v>10M</c:v>
                </c:pt>
                <c:pt idx="12">
                  <c:v>&gt;1Y</c:v>
                </c:pt>
              </c:strCache>
            </c:strRef>
          </c:cat>
          <c:val>
            <c:numRef>
              <c:f>'Trend Analysis'!$B$116:$B$129</c:f>
              <c:numCache>
                <c:formatCode>General</c:formatCode>
                <c:ptCount val="13"/>
                <c:pt idx="0">
                  <c:v>5293.7941154600003</c:v>
                </c:pt>
                <c:pt idx="1">
                  <c:v>1897.1260439</c:v>
                </c:pt>
                <c:pt idx="2">
                  <c:v>928.58689785000001</c:v>
                </c:pt>
                <c:pt idx="3">
                  <c:v>293528.76857564005</c:v>
                </c:pt>
                <c:pt idx="4">
                  <c:v>547349.47309899982</c:v>
                </c:pt>
                <c:pt idx="5">
                  <c:v>36076.915718640012</c:v>
                </c:pt>
                <c:pt idx="6">
                  <c:v>206666.62279045006</c:v>
                </c:pt>
                <c:pt idx="7">
                  <c:v>538283.37264344003</c:v>
                </c:pt>
                <c:pt idx="8">
                  <c:v>46704089.010011926</c:v>
                </c:pt>
                <c:pt idx="9">
                  <c:v>17659.56756304</c:v>
                </c:pt>
                <c:pt idx="10">
                  <c:v>24258.32527944</c:v>
                </c:pt>
                <c:pt idx="11">
                  <c:v>1269.9016897199999</c:v>
                </c:pt>
                <c:pt idx="12">
                  <c:v>106388.49269304001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0-4302-A6A5-6F733D5DA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329951"/>
        <c:axId val="563334271"/>
      </c:lineChart>
      <c:catAx>
        <c:axId val="56332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34271"/>
        <c:crosses val="autoZero"/>
        <c:auto val="1"/>
        <c:lblAlgn val="ctr"/>
        <c:lblOffset val="100"/>
        <c:noMultiLvlLbl val="0"/>
      </c:catAx>
      <c:valAx>
        <c:axId val="563334271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32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Test.xlsm]Trend Analysis!PivotTable21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Inception to Loss Vs Incurred</a:t>
            </a:r>
          </a:p>
        </c:rich>
      </c:tx>
      <c:layout>
        <c:manualLayout>
          <c:xMode val="edge"/>
          <c:yMode val="edge"/>
          <c:x val="0"/>
          <c:y val="3.287671800266948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6.9595635945855355E-2"/>
              <c:y val="7.3699535321775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1144363325557466"/>
              <c:y val="-0.1024811844792478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1485287207053005E-3"/>
              <c:y val="-2.56023249297106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5496555045768273"/>
              <c:y val="5.12765346198266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8.3544968382428461E-2"/>
              <c:y val="-9.28713270355557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5329163056529405"/>
              <c:y val="9.93258218382875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2844523340143939E-2"/>
              <c:y val="7.0496249507211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1164661251811631E-2"/>
              <c:y val="0.10252910765285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32488873942885E-3"/>
              <c:y val="-7.04483263336073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6.9595635945855355E-2"/>
              <c:y val="7.3699535321775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1144363325557466"/>
              <c:y val="-0.1024811844792478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1485287207053005E-3"/>
              <c:y val="-2.56023249297106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5496555045768273"/>
              <c:y val="5.12765346198266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8.3544968382428461E-2"/>
              <c:y val="-9.28713270355557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5329163056529405"/>
              <c:y val="9.93258218382875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2844523340143939E-2"/>
              <c:y val="7.0496249507211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1164661251811631E-2"/>
              <c:y val="0.10252910765285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32488873942885E-3"/>
              <c:y val="-7.04483263336073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6.9595635945855355E-2"/>
              <c:y val="7.3699535321775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1144363325557466"/>
              <c:y val="-0.1024811844792478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1485287207053005E-3"/>
              <c:y val="-2.56023249297106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5496555045768273"/>
              <c:y val="5.12765346198266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8.3544968382428461E-2"/>
              <c:y val="-9.28713270355557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0.15329163056529405"/>
              <c:y val="9.93258218382875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9.2844523340143939E-2"/>
              <c:y val="7.0496249507211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7.1164661251811631E-2"/>
              <c:y val="0.10252910765285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layout>
            <c:manualLayout>
              <c:x val="-2.32488873942885E-3"/>
              <c:y val="-7.04483263336073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'Trend Analysis'!$B$153</c:f>
              <c:strCache>
                <c:ptCount val="1"/>
                <c:pt idx="0">
                  <c:v>Sum of Incurred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3D-4696-9A83-3C8CA5826EA9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3D-4696-9A83-3C8CA5826EA9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3D-4696-9A83-3C8CA5826EA9}"/>
              </c:ext>
            </c:extLst>
          </c:dPt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03D-4696-9A83-3C8CA5826EA9}"/>
              </c:ext>
            </c:extLst>
          </c:dPt>
          <c:dPt>
            <c:idx val="5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03D-4696-9A83-3C8CA5826EA9}"/>
              </c:ext>
            </c:extLst>
          </c:dPt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03D-4696-9A83-3C8CA5826EA9}"/>
              </c:ext>
            </c:extLst>
          </c:dPt>
          <c:dPt>
            <c:idx val="8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03D-4696-9A83-3C8CA5826EA9}"/>
              </c:ext>
            </c:extLst>
          </c:dPt>
          <c:dPt>
            <c:idx val="1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03D-4696-9A83-3C8CA5826EA9}"/>
              </c:ext>
            </c:extLst>
          </c:dPt>
          <c:dPt>
            <c:idx val="1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03D-4696-9A83-3C8CA5826EA9}"/>
              </c:ext>
            </c:extLst>
          </c:dPt>
          <c:dLbls>
            <c:dLbl>
              <c:idx val="1"/>
              <c:layout>
                <c:manualLayout>
                  <c:x val="-6.9595635945855355E-2"/>
                  <c:y val="7.3699535321775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3D-4696-9A83-3C8CA5826EA9}"/>
                </c:ext>
              </c:extLst>
            </c:dLbl>
            <c:dLbl>
              <c:idx val="2"/>
              <c:layout>
                <c:manualLayout>
                  <c:x val="-0.11144363325557466"/>
                  <c:y val="-0.102481184479247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3D-4696-9A83-3C8CA5826EA9}"/>
                </c:ext>
              </c:extLst>
            </c:dLbl>
            <c:dLbl>
              <c:idx val="3"/>
              <c:layout>
                <c:manualLayout>
                  <c:x val="-9.1485287207053005E-3"/>
                  <c:y val="-2.56023249297106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3D-4696-9A83-3C8CA5826EA9}"/>
                </c:ext>
              </c:extLst>
            </c:dLbl>
            <c:dLbl>
              <c:idx val="4"/>
              <c:layout>
                <c:manualLayout>
                  <c:x val="-0.15496555045768273"/>
                  <c:y val="5.12765346198266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3D-4696-9A83-3C8CA5826EA9}"/>
                </c:ext>
              </c:extLst>
            </c:dLbl>
            <c:dLbl>
              <c:idx val="5"/>
              <c:layout>
                <c:manualLayout>
                  <c:x val="-8.3544968382428461E-2"/>
                  <c:y val="-9.28713270355557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3D-4696-9A83-3C8CA5826EA9}"/>
                </c:ext>
              </c:extLst>
            </c:dLbl>
            <c:dLbl>
              <c:idx val="6"/>
              <c:layout>
                <c:manualLayout>
                  <c:x val="-0.15329163056529405"/>
                  <c:y val="9.93258218382875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03D-4696-9A83-3C8CA5826EA9}"/>
                </c:ext>
              </c:extLst>
            </c:dLbl>
            <c:dLbl>
              <c:idx val="8"/>
              <c:layout>
                <c:manualLayout>
                  <c:x val="-9.2844523340143939E-2"/>
                  <c:y val="7.04962495072110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03D-4696-9A83-3C8CA5826EA9}"/>
                </c:ext>
              </c:extLst>
            </c:dLbl>
            <c:dLbl>
              <c:idx val="10"/>
              <c:layout>
                <c:manualLayout>
                  <c:x val="-7.1164661251811631E-2"/>
                  <c:y val="0.102529107652851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03D-4696-9A83-3C8CA5826EA9}"/>
                </c:ext>
              </c:extLst>
            </c:dLbl>
            <c:dLbl>
              <c:idx val="11"/>
              <c:layout>
                <c:manualLayout>
                  <c:x val="-2.32488873942885E-3"/>
                  <c:y val="-7.0448326333607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03D-4696-9A83-3C8CA5826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Analysis'!$A$154:$A$166</c:f>
              <c:strCache>
                <c:ptCount val="12"/>
                <c:pt idx="0">
                  <c:v>10M</c:v>
                </c:pt>
                <c:pt idx="1">
                  <c:v>11M</c:v>
                </c:pt>
                <c:pt idx="2">
                  <c:v>12M</c:v>
                </c:pt>
                <c:pt idx="3">
                  <c:v>1M</c:v>
                </c:pt>
                <c:pt idx="4">
                  <c:v>2M</c:v>
                </c:pt>
                <c:pt idx="5">
                  <c:v>3M</c:v>
                </c:pt>
                <c:pt idx="6">
                  <c:v>4M</c:v>
                </c:pt>
                <c:pt idx="7">
                  <c:v>5M</c:v>
                </c:pt>
                <c:pt idx="8">
                  <c:v>6M</c:v>
                </c:pt>
                <c:pt idx="9">
                  <c:v>7M</c:v>
                </c:pt>
                <c:pt idx="10">
                  <c:v>8M</c:v>
                </c:pt>
                <c:pt idx="11">
                  <c:v>9M</c:v>
                </c:pt>
              </c:strCache>
            </c:strRef>
          </c:cat>
          <c:val>
            <c:numRef>
              <c:f>'Trend Analysis'!$B$154:$B$166</c:f>
              <c:numCache>
                <c:formatCode>General</c:formatCode>
                <c:ptCount val="12"/>
                <c:pt idx="0">
                  <c:v>3872951.3308506277</c:v>
                </c:pt>
                <c:pt idx="1">
                  <c:v>2805162.9589203252</c:v>
                </c:pt>
                <c:pt idx="2">
                  <c:v>4743412.7729527429</c:v>
                </c:pt>
                <c:pt idx="3">
                  <c:v>6329437.7178462604</c:v>
                </c:pt>
                <c:pt idx="4">
                  <c:v>3894425.6498370683</c:v>
                </c:pt>
                <c:pt idx="5">
                  <c:v>4253311.8439324796</c:v>
                </c:pt>
                <c:pt idx="6">
                  <c:v>4224292.4223912498</c:v>
                </c:pt>
                <c:pt idx="7">
                  <c:v>4054942.9410114875</c:v>
                </c:pt>
                <c:pt idx="8">
                  <c:v>3363336.7567636808</c:v>
                </c:pt>
                <c:pt idx="9">
                  <c:v>4137334.3973777294</c:v>
                </c:pt>
                <c:pt idx="10">
                  <c:v>3585303.6037537279</c:v>
                </c:pt>
                <c:pt idx="11">
                  <c:v>3219777.5614841389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03D-4696-9A83-3C8CA5826EA9}"/>
            </c:ext>
          </c:extLst>
        </c:ser>
        <c:ser>
          <c:idx val="1"/>
          <c:order val="1"/>
          <c:tx>
            <c:strRef>
              <c:f>'Trend Analysis'!$C$153</c:f>
              <c:strCache>
                <c:ptCount val="1"/>
                <c:pt idx="0">
                  <c:v>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'Trend Analysis'!$A$154:$A$166</c:f>
              <c:strCache>
                <c:ptCount val="12"/>
                <c:pt idx="0">
                  <c:v>10M</c:v>
                </c:pt>
                <c:pt idx="1">
                  <c:v>11M</c:v>
                </c:pt>
                <c:pt idx="2">
                  <c:v>12M</c:v>
                </c:pt>
                <c:pt idx="3">
                  <c:v>1M</c:v>
                </c:pt>
                <c:pt idx="4">
                  <c:v>2M</c:v>
                </c:pt>
                <c:pt idx="5">
                  <c:v>3M</c:v>
                </c:pt>
                <c:pt idx="6">
                  <c:v>4M</c:v>
                </c:pt>
                <c:pt idx="7">
                  <c:v>5M</c:v>
                </c:pt>
                <c:pt idx="8">
                  <c:v>6M</c:v>
                </c:pt>
                <c:pt idx="9">
                  <c:v>7M</c:v>
                </c:pt>
                <c:pt idx="10">
                  <c:v>8M</c:v>
                </c:pt>
                <c:pt idx="11">
                  <c:v>9M</c:v>
                </c:pt>
              </c:strCache>
            </c:strRef>
          </c:cat>
          <c:val>
            <c:numRef>
              <c:f>'Trend Analysis'!$C$154:$C$166</c:f>
              <c:numCache>
                <c:formatCode>0.00%</c:formatCode>
                <c:ptCount val="12"/>
                <c:pt idx="0">
                  <c:v>7.9881529938744894E-2</c:v>
                </c:pt>
                <c:pt idx="1">
                  <c:v>5.785786852034535E-2</c:v>
                </c:pt>
                <c:pt idx="2">
                  <c:v>9.7835226179108239E-2</c:v>
                </c:pt>
                <c:pt idx="3">
                  <c:v>0.1305477723218664</c:v>
                </c:pt>
                <c:pt idx="4">
                  <c:v>8.0324448351213745E-2</c:v>
                </c:pt>
                <c:pt idx="5">
                  <c:v>8.7726652977404673E-2</c:v>
                </c:pt>
                <c:pt idx="6">
                  <c:v>8.7128113106225424E-2</c:v>
                </c:pt>
                <c:pt idx="7">
                  <c:v>8.3635196590804817E-2</c:v>
                </c:pt>
                <c:pt idx="8">
                  <c:v>6.9370478190463256E-2</c:v>
                </c:pt>
                <c:pt idx="9">
                  <c:v>8.5334560984049387E-2</c:v>
                </c:pt>
                <c:pt idx="10">
                  <c:v>7.3948653803465325E-2</c:v>
                </c:pt>
                <c:pt idx="11">
                  <c:v>6.6409499036308439E-2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03D-4696-9A83-3C8CA5826E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3545487"/>
        <c:axId val="233536847"/>
      </c:lineChart>
      <c:catAx>
        <c:axId val="23354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36847"/>
        <c:crosses val="autoZero"/>
        <c:auto val="1"/>
        <c:lblAlgn val="ctr"/>
        <c:lblOffset val="100"/>
        <c:noMultiLvlLbl val="0"/>
      </c:catAx>
      <c:valAx>
        <c:axId val="23353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45487"/>
        <c:crosses val="autoZero"/>
        <c:crossBetween val="between"/>
      </c:valAx>
      <c:spPr>
        <a:gradFill>
          <a:gsLst>
            <a:gs pos="1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Test.xlsm]Trend Analysis!PivotTable9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Weather Vs Third Party</a:t>
            </a:r>
          </a:p>
        </c:rich>
      </c:tx>
      <c:layout>
        <c:manualLayout>
          <c:xMode val="edge"/>
          <c:yMode val="edge"/>
          <c:x val="0.24638236576549166"/>
          <c:y val="0.10586833162345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hade val="51000"/>
                    <a:satMod val="130000"/>
                  </a:schemeClr>
                </a:gs>
                <a:gs pos="80000">
                  <a:schemeClr val="accent3">
                    <a:lumMod val="60000"/>
                    <a:shade val="93000"/>
                    <a:satMod val="130000"/>
                  </a:schemeClr>
                </a:gs>
                <a:gs pos="100000">
                  <a:schemeClr val="accent3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'Trend Analysis'!$B$188</c:f>
              <c:strCache>
                <c:ptCount val="1"/>
                <c:pt idx="0">
                  <c:v>Multi Passenger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Analysis'!$B$189:$B$194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0-4543-9D9D-40E6EF5CDDFC}"/>
            </c:ext>
          </c:extLst>
        </c:ser>
        <c:ser>
          <c:idx val="1"/>
          <c:order val="1"/>
          <c:tx>
            <c:strRef>
              <c:f>'Trend Analysis'!$C$188</c:f>
              <c:strCache>
                <c:ptCount val="1"/>
                <c:pt idx="0">
                  <c:v>Pedestrian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Analysis'!$C$189:$C$194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00-4543-9D9D-40E6EF5CDDFC}"/>
            </c:ext>
          </c:extLst>
        </c:ser>
        <c:ser>
          <c:idx val="2"/>
          <c:order val="2"/>
          <c:tx>
            <c:strRef>
              <c:f>'Trend Analysis'!$D$188</c:f>
              <c:strCache>
                <c:ptCount val="1"/>
                <c:pt idx="0">
                  <c:v>Cyclist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Analysis'!$D$189:$D$194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00-4543-9D9D-40E6EF5CDDFC}"/>
            </c:ext>
          </c:extLst>
        </c:ser>
        <c:ser>
          <c:idx val="3"/>
          <c:order val="3"/>
          <c:tx>
            <c:strRef>
              <c:f>'Trend Analysis'!$E$188</c:f>
              <c:strCache>
                <c:ptCount val="1"/>
                <c:pt idx="0">
                  <c:v>Bike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Analysis'!$E$189:$E$194</c:f>
              <c:numCache>
                <c:formatCode>General</c:formatCode>
                <c:ptCount val="5"/>
                <c:pt idx="0">
                  <c:v>3</c:v>
                </c:pt>
                <c:pt idx="1">
                  <c:v>39</c:v>
                </c:pt>
                <c:pt idx="2">
                  <c:v>3</c:v>
                </c:pt>
                <c:pt idx="3">
                  <c:v>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00-4543-9D9D-40E6EF5CDDFC}"/>
            </c:ext>
          </c:extLst>
        </c:ser>
        <c:ser>
          <c:idx val="4"/>
          <c:order val="4"/>
          <c:tx>
            <c:strRef>
              <c:f>'Trend Analysis'!$F$188</c:f>
              <c:strCache>
                <c:ptCount val="1"/>
                <c:pt idx="0">
                  <c:v>Front Passenger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Analysis'!$F$189:$F$194</c:f>
              <c:numCache>
                <c:formatCode>General</c:formatCode>
                <c:ptCount val="5"/>
                <c:pt idx="0">
                  <c:v>40</c:v>
                </c:pt>
                <c:pt idx="1">
                  <c:v>248</c:v>
                </c:pt>
                <c:pt idx="2">
                  <c:v>14</c:v>
                </c:pt>
                <c:pt idx="3">
                  <c:v>30</c:v>
                </c:pt>
                <c:pt idx="4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00-4543-9D9D-40E6EF5CDDFC}"/>
            </c:ext>
          </c:extLst>
        </c:ser>
        <c:ser>
          <c:idx val="5"/>
          <c:order val="5"/>
          <c:tx>
            <c:strRef>
              <c:f>'Trend Analysis'!$G$188</c:f>
              <c:strCache>
                <c:ptCount val="1"/>
                <c:pt idx="0">
                  <c:v>Back Passenger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Analysis'!$G$189:$G$194</c:f>
              <c:numCache>
                <c:formatCode>General</c:formatCode>
                <c:ptCount val="5"/>
                <c:pt idx="0">
                  <c:v>47</c:v>
                </c:pt>
                <c:pt idx="1">
                  <c:v>173</c:v>
                </c:pt>
                <c:pt idx="2">
                  <c:v>15</c:v>
                </c:pt>
                <c:pt idx="3">
                  <c:v>19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00-4543-9D9D-40E6EF5CDDFC}"/>
            </c:ext>
          </c:extLst>
        </c:ser>
        <c:ser>
          <c:idx val="6"/>
          <c:order val="6"/>
          <c:tx>
            <c:strRef>
              <c:f>'Trend Analysis'!$H$188</c:f>
              <c:strCache>
                <c:ptCount val="1"/>
                <c:pt idx="0">
                  <c:v>Driver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Analysis'!$H$189:$H$194</c:f>
              <c:numCache>
                <c:formatCode>General</c:formatCode>
                <c:ptCount val="5"/>
                <c:pt idx="0">
                  <c:v>264</c:v>
                </c:pt>
                <c:pt idx="1">
                  <c:v>2962</c:v>
                </c:pt>
                <c:pt idx="2">
                  <c:v>307</c:v>
                </c:pt>
                <c:pt idx="3">
                  <c:v>256</c:v>
                </c:pt>
                <c:pt idx="4">
                  <c:v>1208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00-4543-9D9D-40E6EF5CDDFC}"/>
            </c:ext>
          </c:extLst>
        </c:ser>
        <c:ser>
          <c:idx val="7"/>
          <c:order val="7"/>
          <c:tx>
            <c:strRef>
              <c:f>'Trend Analysis'!$I$188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Analysis'!$I$189:$I$194</c:f>
              <c:numCache>
                <c:formatCode>General</c:formatCode>
                <c:ptCount val="5"/>
                <c:pt idx="0">
                  <c:v>78</c:v>
                </c:pt>
                <c:pt idx="1">
                  <c:v>304</c:v>
                </c:pt>
                <c:pt idx="2">
                  <c:v>17</c:v>
                </c:pt>
                <c:pt idx="3">
                  <c:v>33</c:v>
                </c:pt>
                <c:pt idx="4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00-4543-9D9D-40E6EF5CDDFC}"/>
            </c:ext>
          </c:extLst>
        </c:ser>
        <c:ser>
          <c:idx val="8"/>
          <c:order val="8"/>
          <c:tx>
            <c:strRef>
              <c:f>'Trend Analysis'!$J$188</c:f>
              <c:strCache>
                <c:ptCount val="1"/>
                <c:pt idx="0">
                  <c:v>Not Known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'Trend Analysis'!$A$189:$A$194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'Trend Analysis'!$J$189:$J$194</c:f>
              <c:numCache>
                <c:formatCode>General</c:formatCode>
                <c:ptCount val="5"/>
                <c:pt idx="0">
                  <c:v>165</c:v>
                </c:pt>
                <c:pt idx="1">
                  <c:v>1588</c:v>
                </c:pt>
                <c:pt idx="2">
                  <c:v>24</c:v>
                </c:pt>
                <c:pt idx="3">
                  <c:v>188</c:v>
                </c:pt>
                <c:pt idx="4">
                  <c:v>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00-4543-9D9D-40E6EF5CD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2634239"/>
        <c:axId val="1482645759"/>
      </c:barChart>
      <c:catAx>
        <c:axId val="14826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45759"/>
        <c:crosses val="autoZero"/>
        <c:auto val="1"/>
        <c:lblAlgn val="ctr"/>
        <c:lblOffset val="100"/>
        <c:noMultiLvlLbl val="0"/>
      </c:catAx>
      <c:valAx>
        <c:axId val="14826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Test.xlsm]Impact Analysis!PivotTable5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Fatal</a:t>
            </a:r>
            <a:r>
              <a:rPr lang="en-GB" baseline="0"/>
              <a:t> Cases Analysis: </a:t>
            </a:r>
            <a:r>
              <a:rPr lang="en-GB"/>
              <a:t>Incurred</a:t>
            </a:r>
            <a:r>
              <a:rPr lang="en-GB" baseline="0"/>
              <a:t> Vs Weather Condition</a:t>
            </a:r>
            <a:endParaRPr lang="en-GB"/>
          </a:p>
        </c:rich>
      </c:tx>
      <c:layout>
        <c:manualLayout>
          <c:xMode val="edge"/>
          <c:yMode val="edge"/>
          <c:x val="0.1483281412253375"/>
          <c:y val="2.7836220472440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Analysis'!$B$6</c:f>
              <c:strCache>
                <c:ptCount val="1"/>
                <c:pt idx="0">
                  <c:v>Fatality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Analysis'!$A$7:$A$11</c:f>
              <c:strCache>
                <c:ptCount val="4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WET</c:v>
                </c:pt>
              </c:strCache>
            </c:strRef>
          </c:cat>
          <c:val>
            <c:numRef>
              <c:f>'Impact Analysis'!$B$7:$B$11</c:f>
              <c:numCache>
                <c:formatCode>General</c:formatCode>
                <c:ptCount val="4"/>
                <c:pt idx="0">
                  <c:v>8</c:v>
                </c:pt>
                <c:pt idx="1">
                  <c:v>11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60-4040-8F45-52E120B36AAB}"/>
            </c:ext>
          </c:extLst>
        </c:ser>
        <c:ser>
          <c:idx val="1"/>
          <c:order val="1"/>
          <c:tx>
            <c:strRef>
              <c:f>'Impact Analysis'!$C$6</c:f>
              <c:strCache>
                <c:ptCount val="1"/>
                <c:pt idx="0">
                  <c:v>Total Incurred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'Impact Analysis'!$A$7:$A$11</c:f>
              <c:strCache>
                <c:ptCount val="4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WET</c:v>
                </c:pt>
              </c:strCache>
            </c:strRef>
          </c:cat>
          <c:val>
            <c:numRef>
              <c:f>'Impact Analysis'!$C$7:$C$11</c:f>
              <c:numCache>
                <c:formatCode>General</c:formatCode>
                <c:ptCount val="4"/>
                <c:pt idx="0">
                  <c:v>1302055.24231662</c:v>
                </c:pt>
                <c:pt idx="1">
                  <c:v>699314.75440943998</c:v>
                </c:pt>
                <c:pt idx="2">
                  <c:v>151795.71772587</c:v>
                </c:pt>
                <c:pt idx="3">
                  <c:v>829827.01757566992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60-4040-8F45-52E120B36AAB}"/>
            </c:ext>
          </c:extLst>
        </c:ser>
        <c:ser>
          <c:idx val="2"/>
          <c:order val="2"/>
          <c:tx>
            <c:strRef>
              <c:f>'Impact Analysis'!$D$6</c:f>
              <c:strCache>
                <c:ptCount val="1"/>
                <c:pt idx="0">
                  <c:v>Percentage Of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'Impact Analysis'!$A$7:$A$11</c:f>
              <c:strCache>
                <c:ptCount val="4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WET</c:v>
                </c:pt>
              </c:strCache>
            </c:strRef>
          </c:cat>
          <c:val>
            <c:numRef>
              <c:f>'Impact Analysis'!$D$7:$D$11</c:f>
              <c:numCache>
                <c:formatCode>0.00%</c:formatCode>
                <c:ptCount val="4"/>
                <c:pt idx="0">
                  <c:v>0.43649293152370072</c:v>
                </c:pt>
                <c:pt idx="1">
                  <c:v>0.23443394511192853</c:v>
                </c:pt>
                <c:pt idx="2">
                  <c:v>5.0887055840290775E-2</c:v>
                </c:pt>
                <c:pt idx="3">
                  <c:v>0.27818606752408009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60-4040-8F45-52E120B36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0251408"/>
        <c:axId val="660249968"/>
      </c:barChart>
      <c:catAx>
        <c:axId val="66025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249968"/>
        <c:crosses val="autoZero"/>
        <c:auto val="1"/>
        <c:lblAlgn val="ctr"/>
        <c:lblOffset val="100"/>
        <c:noMultiLvlLbl val="0"/>
      </c:catAx>
      <c:valAx>
        <c:axId val="66024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25140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[Claims Analyst - Application Test.xlsm]Impact Analysis!PivotTable6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Traumatic Cases Analysis: Incurred Vs Weather Condition</a:t>
            </a:r>
          </a:p>
        </c:rich>
      </c:tx>
      <c:layout>
        <c:manualLayout>
          <c:xMode val="edge"/>
          <c:yMode val="edge"/>
          <c:x val="0.14348909657320871"/>
          <c:y val="1.8255881651157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Analysis'!$B$46</c:f>
              <c:strCache>
                <c:ptCount val="1"/>
                <c:pt idx="0">
                  <c:v>Count of TP_injury_traumatic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'Impact Analysis'!$A$47:$A$52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'Impact Analysis'!$B$47:$B$52</c:f>
              <c:numCache>
                <c:formatCode>General</c:formatCode>
                <c:ptCount val="5"/>
                <c:pt idx="0">
                  <c:v>13</c:v>
                </c:pt>
                <c:pt idx="1">
                  <c:v>194</c:v>
                </c:pt>
                <c:pt idx="2">
                  <c:v>12</c:v>
                </c:pt>
                <c:pt idx="3">
                  <c:v>18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C-4BF4-B65D-0F85F55FE5A3}"/>
            </c:ext>
          </c:extLst>
        </c:ser>
        <c:ser>
          <c:idx val="1"/>
          <c:order val="1"/>
          <c:tx>
            <c:strRef>
              <c:f>'Impact Analysis'!$C$46</c:f>
              <c:strCache>
                <c:ptCount val="1"/>
                <c:pt idx="0">
                  <c:v>Sum Incurred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Analysis'!$A$47:$A$52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'Impact Analysis'!$C$47:$C$52</c:f>
              <c:numCache>
                <c:formatCode>General</c:formatCode>
                <c:ptCount val="5"/>
                <c:pt idx="0">
                  <c:v>600676.75789143005</c:v>
                </c:pt>
                <c:pt idx="1">
                  <c:v>6354492.6935373498</c:v>
                </c:pt>
                <c:pt idx="2">
                  <c:v>360738.51999270002</c:v>
                </c:pt>
                <c:pt idx="3">
                  <c:v>1028265.9603122701</c:v>
                </c:pt>
                <c:pt idx="4">
                  <c:v>4411735.5200700602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DC-4BF4-B65D-0F85F55FE5A3}"/>
            </c:ext>
          </c:extLst>
        </c:ser>
        <c:ser>
          <c:idx val="2"/>
          <c:order val="2"/>
          <c:tx>
            <c:strRef>
              <c:f>'Impact Analysis'!$D$46</c:f>
              <c:strCache>
                <c:ptCount val="1"/>
                <c:pt idx="0">
                  <c:v>Percentage Of Claim Incurred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'Impact Analysis'!$A$47:$A$52</c:f>
              <c:strCache>
                <c:ptCount val="5"/>
                <c:pt idx="0">
                  <c:v>N/K</c:v>
                </c:pt>
                <c:pt idx="1">
                  <c:v>NORMAL</c:v>
                </c:pt>
                <c:pt idx="2">
                  <c:v>OTHER</c:v>
                </c:pt>
                <c:pt idx="3">
                  <c:v>SNOW,ICE,FOG</c:v>
                </c:pt>
                <c:pt idx="4">
                  <c:v>WET</c:v>
                </c:pt>
              </c:strCache>
            </c:strRef>
          </c:cat>
          <c:val>
            <c:numRef>
              <c:f>'Impact Analysis'!$D$47:$D$52</c:f>
              <c:numCache>
                <c:formatCode>0.00%</c:formatCode>
                <c:ptCount val="5"/>
                <c:pt idx="0">
                  <c:v>4.7090076968717295E-2</c:v>
                </c:pt>
                <c:pt idx="1">
                  <c:v>0.49816069309262462</c:v>
                </c:pt>
                <c:pt idx="2">
                  <c:v>2.8280109807591016E-2</c:v>
                </c:pt>
                <c:pt idx="3">
                  <c:v>8.0610948533102272E-2</c:v>
                </c:pt>
                <c:pt idx="4">
                  <c:v>0.34585817159796445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DC-4BF4-B65D-0F85F55FE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78478304"/>
        <c:axId val="778497024"/>
      </c:barChart>
      <c:catAx>
        <c:axId val="778478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97024"/>
        <c:crosses val="autoZero"/>
        <c:auto val="1"/>
        <c:lblAlgn val="ctr"/>
        <c:lblOffset val="100"/>
        <c:noMultiLvlLbl val="0"/>
      </c:catAx>
      <c:valAx>
        <c:axId val="778497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7830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F368D-9C3B-45DE-B64C-964D2B2B0E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59E62-F72F-49EF-B583-DC0B78FA52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Dataset</a:t>
          </a:r>
          <a:endParaRPr lang="en-US"/>
        </a:p>
      </dgm:t>
    </dgm:pt>
    <dgm:pt modelId="{74E23D16-31E0-475C-8DDC-C2DC801CCC5B}" type="parTrans" cxnId="{AD311862-1790-4FC2-8BE8-5CB11CBC8DA3}">
      <dgm:prSet/>
      <dgm:spPr/>
      <dgm:t>
        <a:bodyPr/>
        <a:lstStyle/>
        <a:p>
          <a:endParaRPr lang="en-US"/>
        </a:p>
      </dgm:t>
    </dgm:pt>
    <dgm:pt modelId="{978EB7CD-C98B-45D2-A7AE-3C683A05C2A4}" type="sibTrans" cxnId="{AD311862-1790-4FC2-8BE8-5CB11CBC8DA3}">
      <dgm:prSet/>
      <dgm:spPr/>
      <dgm:t>
        <a:bodyPr/>
        <a:lstStyle/>
        <a:p>
          <a:endParaRPr lang="en-US"/>
        </a:p>
      </dgm:t>
    </dgm:pt>
    <dgm:pt modelId="{347E6634-887E-4B07-A64C-C67722F0B8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Trend Analysis</a:t>
          </a:r>
          <a:endParaRPr lang="en-US"/>
        </a:p>
      </dgm:t>
    </dgm:pt>
    <dgm:pt modelId="{FB4A8A6D-769F-4F0C-90D0-F3093F54714F}" type="parTrans" cxnId="{CCA5156E-9BA2-4686-9AEB-C3D3100B774F}">
      <dgm:prSet/>
      <dgm:spPr/>
      <dgm:t>
        <a:bodyPr/>
        <a:lstStyle/>
        <a:p>
          <a:endParaRPr lang="en-US"/>
        </a:p>
      </dgm:t>
    </dgm:pt>
    <dgm:pt modelId="{7717EF54-E901-48EF-8953-04ADDB111B64}" type="sibTrans" cxnId="{CCA5156E-9BA2-4686-9AEB-C3D3100B774F}">
      <dgm:prSet/>
      <dgm:spPr/>
      <dgm:t>
        <a:bodyPr/>
        <a:lstStyle/>
        <a:p>
          <a:endParaRPr lang="en-US"/>
        </a:p>
      </dgm:t>
    </dgm:pt>
    <dgm:pt modelId="{FC6DE755-78E8-4E09-A84F-1D5684BEC8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Impact Analysis</a:t>
          </a:r>
          <a:endParaRPr lang="en-US"/>
        </a:p>
      </dgm:t>
    </dgm:pt>
    <dgm:pt modelId="{05CA8D45-F4AD-4FCD-B32B-D7AC2DD85F64}" type="parTrans" cxnId="{F6D8F2CC-5771-491C-A6B3-9F00596900F3}">
      <dgm:prSet/>
      <dgm:spPr/>
      <dgm:t>
        <a:bodyPr/>
        <a:lstStyle/>
        <a:p>
          <a:endParaRPr lang="en-US"/>
        </a:p>
      </dgm:t>
    </dgm:pt>
    <dgm:pt modelId="{2388E6F0-9D06-49B3-A1E8-1898B9C9CA61}" type="sibTrans" cxnId="{F6D8F2CC-5771-491C-A6B3-9F00596900F3}">
      <dgm:prSet/>
      <dgm:spPr/>
      <dgm:t>
        <a:bodyPr/>
        <a:lstStyle/>
        <a:p>
          <a:endParaRPr lang="en-US"/>
        </a:p>
      </dgm:t>
    </dgm:pt>
    <dgm:pt modelId="{6160AE67-D691-456D-966E-50B4207E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Key Outcomes</a:t>
          </a:r>
          <a:endParaRPr lang="en-US"/>
        </a:p>
      </dgm:t>
    </dgm:pt>
    <dgm:pt modelId="{8284E107-C278-4B72-9A0D-D92BA3759BD3}" type="parTrans" cxnId="{5EB72D34-C147-4325-B0FD-44B386EB359F}">
      <dgm:prSet/>
      <dgm:spPr/>
      <dgm:t>
        <a:bodyPr/>
        <a:lstStyle/>
        <a:p>
          <a:endParaRPr lang="en-US"/>
        </a:p>
      </dgm:t>
    </dgm:pt>
    <dgm:pt modelId="{810F1AF5-7CE8-4DAE-A819-3A04A53C631E}" type="sibTrans" cxnId="{5EB72D34-C147-4325-B0FD-44B386EB359F}">
      <dgm:prSet/>
      <dgm:spPr/>
      <dgm:t>
        <a:bodyPr/>
        <a:lstStyle/>
        <a:p>
          <a:endParaRPr lang="en-US"/>
        </a:p>
      </dgm:t>
    </dgm:pt>
    <dgm:pt modelId="{BFBCC852-C84F-4F13-BA23-E3498988A1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Future Scope</a:t>
          </a:r>
          <a:endParaRPr lang="en-US"/>
        </a:p>
      </dgm:t>
    </dgm:pt>
    <dgm:pt modelId="{DCA9CD24-1D02-446D-B574-CE9366CDA268}" type="parTrans" cxnId="{FAF6C546-43C5-4B0E-A3D0-CAB4CBB9E454}">
      <dgm:prSet/>
      <dgm:spPr/>
      <dgm:t>
        <a:bodyPr/>
        <a:lstStyle/>
        <a:p>
          <a:endParaRPr lang="en-US"/>
        </a:p>
      </dgm:t>
    </dgm:pt>
    <dgm:pt modelId="{315D9C49-281C-4CF3-8D58-93A7DB3935B9}" type="sibTrans" cxnId="{FAF6C546-43C5-4B0E-A3D0-CAB4CBB9E454}">
      <dgm:prSet/>
      <dgm:spPr/>
      <dgm:t>
        <a:bodyPr/>
        <a:lstStyle/>
        <a:p>
          <a:endParaRPr lang="en-US"/>
        </a:p>
      </dgm:t>
    </dgm:pt>
    <dgm:pt modelId="{BDD70625-9ABA-4BFA-B87D-499E53354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&amp; Feedback</a:t>
          </a:r>
        </a:p>
      </dgm:t>
    </dgm:pt>
    <dgm:pt modelId="{40F5B7D2-79CE-4297-92A0-613AB8E7949E}" type="parTrans" cxnId="{9E57FBBF-7758-4308-AC59-41BEDA627504}">
      <dgm:prSet/>
      <dgm:spPr/>
      <dgm:t>
        <a:bodyPr/>
        <a:lstStyle/>
        <a:p>
          <a:endParaRPr lang="en-US"/>
        </a:p>
      </dgm:t>
    </dgm:pt>
    <dgm:pt modelId="{A575027D-358E-4A6F-8208-BAE01746964B}" type="sibTrans" cxnId="{9E57FBBF-7758-4308-AC59-41BEDA627504}">
      <dgm:prSet/>
      <dgm:spPr/>
      <dgm:t>
        <a:bodyPr/>
        <a:lstStyle/>
        <a:p>
          <a:endParaRPr lang="en-US"/>
        </a:p>
      </dgm:t>
    </dgm:pt>
    <dgm:pt modelId="{2B141084-A6F7-48A9-9C32-977E26526908}" type="pres">
      <dgm:prSet presAssocID="{0DEF368D-9C3B-45DE-B64C-964D2B2B0E2E}" presName="root" presStyleCnt="0">
        <dgm:presLayoutVars>
          <dgm:dir/>
          <dgm:resizeHandles val="exact"/>
        </dgm:presLayoutVars>
      </dgm:prSet>
      <dgm:spPr/>
    </dgm:pt>
    <dgm:pt modelId="{E0F7B3E3-54DE-4793-A844-5B01BB0A4E61}" type="pres">
      <dgm:prSet presAssocID="{71959E62-F72F-49EF-B583-DC0B78FA528C}" presName="compNode" presStyleCnt="0"/>
      <dgm:spPr/>
    </dgm:pt>
    <dgm:pt modelId="{CE5C6BD5-02D7-4D8A-B6C7-D1B2187C381D}" type="pres">
      <dgm:prSet presAssocID="{71959E62-F72F-49EF-B583-DC0B78FA52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A073C9-89D4-4832-8CE1-58B1D9DD2B84}" type="pres">
      <dgm:prSet presAssocID="{71959E62-F72F-49EF-B583-DC0B78FA528C}" presName="spaceRect" presStyleCnt="0"/>
      <dgm:spPr/>
    </dgm:pt>
    <dgm:pt modelId="{3EAA35B4-CAAB-495A-BDBA-27103A8C56B2}" type="pres">
      <dgm:prSet presAssocID="{71959E62-F72F-49EF-B583-DC0B78FA528C}" presName="textRect" presStyleLbl="revTx" presStyleIdx="0" presStyleCnt="6">
        <dgm:presLayoutVars>
          <dgm:chMax val="1"/>
          <dgm:chPref val="1"/>
        </dgm:presLayoutVars>
      </dgm:prSet>
      <dgm:spPr/>
    </dgm:pt>
    <dgm:pt modelId="{5F13389F-79D4-4077-990C-CCCFAFC91821}" type="pres">
      <dgm:prSet presAssocID="{978EB7CD-C98B-45D2-A7AE-3C683A05C2A4}" presName="sibTrans" presStyleCnt="0"/>
      <dgm:spPr/>
    </dgm:pt>
    <dgm:pt modelId="{BB871457-6666-49A0-BA17-61ADEE54BFF3}" type="pres">
      <dgm:prSet presAssocID="{347E6634-887E-4B07-A64C-C67722F0B8B2}" presName="compNode" presStyleCnt="0"/>
      <dgm:spPr/>
    </dgm:pt>
    <dgm:pt modelId="{704DA724-7D2C-4698-A01D-B2D45D88BAC5}" type="pres">
      <dgm:prSet presAssocID="{347E6634-887E-4B07-A64C-C67722F0B8B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14E19F-0C62-4F0B-93A2-6C9D144639CE}" type="pres">
      <dgm:prSet presAssocID="{347E6634-887E-4B07-A64C-C67722F0B8B2}" presName="spaceRect" presStyleCnt="0"/>
      <dgm:spPr/>
    </dgm:pt>
    <dgm:pt modelId="{2980B11B-30B8-4423-8486-8B92CCA21969}" type="pres">
      <dgm:prSet presAssocID="{347E6634-887E-4B07-A64C-C67722F0B8B2}" presName="textRect" presStyleLbl="revTx" presStyleIdx="1" presStyleCnt="6">
        <dgm:presLayoutVars>
          <dgm:chMax val="1"/>
          <dgm:chPref val="1"/>
        </dgm:presLayoutVars>
      </dgm:prSet>
      <dgm:spPr/>
    </dgm:pt>
    <dgm:pt modelId="{BE06C6E9-A789-4478-B9C3-EFE64AC98DF5}" type="pres">
      <dgm:prSet presAssocID="{7717EF54-E901-48EF-8953-04ADDB111B64}" presName="sibTrans" presStyleCnt="0"/>
      <dgm:spPr/>
    </dgm:pt>
    <dgm:pt modelId="{B2512461-336E-4D6C-A1B2-D9818A631FFB}" type="pres">
      <dgm:prSet presAssocID="{FC6DE755-78E8-4E09-A84F-1D5684BEC804}" presName="compNode" presStyleCnt="0"/>
      <dgm:spPr/>
    </dgm:pt>
    <dgm:pt modelId="{D9063530-3107-4903-8A77-1986C11217F7}" type="pres">
      <dgm:prSet presAssocID="{FC6DE755-78E8-4E09-A84F-1D5684BEC80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1655BD9-FA12-42F5-BEC1-7E454ADDBA19}" type="pres">
      <dgm:prSet presAssocID="{FC6DE755-78E8-4E09-A84F-1D5684BEC804}" presName="spaceRect" presStyleCnt="0"/>
      <dgm:spPr/>
    </dgm:pt>
    <dgm:pt modelId="{A8E4CD29-E240-41B6-AD50-7D8D15677D44}" type="pres">
      <dgm:prSet presAssocID="{FC6DE755-78E8-4E09-A84F-1D5684BEC804}" presName="textRect" presStyleLbl="revTx" presStyleIdx="2" presStyleCnt="6">
        <dgm:presLayoutVars>
          <dgm:chMax val="1"/>
          <dgm:chPref val="1"/>
        </dgm:presLayoutVars>
      </dgm:prSet>
      <dgm:spPr/>
    </dgm:pt>
    <dgm:pt modelId="{F1C2160F-986B-4112-869C-16031AB37381}" type="pres">
      <dgm:prSet presAssocID="{2388E6F0-9D06-49B3-A1E8-1898B9C9CA61}" presName="sibTrans" presStyleCnt="0"/>
      <dgm:spPr/>
    </dgm:pt>
    <dgm:pt modelId="{479CC79D-A448-4FA4-AEC5-A8909343AE4B}" type="pres">
      <dgm:prSet presAssocID="{6160AE67-D691-456D-966E-50B4207EA4B5}" presName="compNode" presStyleCnt="0"/>
      <dgm:spPr/>
    </dgm:pt>
    <dgm:pt modelId="{7D07ECD8-2C8C-45BD-AA12-C5E897A4EEA5}" type="pres">
      <dgm:prSet presAssocID="{6160AE67-D691-456D-966E-50B4207EA4B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8D0B82-B8CD-46C4-B1BC-A7A8CF73933F}" type="pres">
      <dgm:prSet presAssocID="{6160AE67-D691-456D-966E-50B4207EA4B5}" presName="spaceRect" presStyleCnt="0"/>
      <dgm:spPr/>
    </dgm:pt>
    <dgm:pt modelId="{74BC7C3D-0F8F-4E21-9361-4E78635DDFCC}" type="pres">
      <dgm:prSet presAssocID="{6160AE67-D691-456D-966E-50B4207EA4B5}" presName="textRect" presStyleLbl="revTx" presStyleIdx="3" presStyleCnt="6">
        <dgm:presLayoutVars>
          <dgm:chMax val="1"/>
          <dgm:chPref val="1"/>
        </dgm:presLayoutVars>
      </dgm:prSet>
      <dgm:spPr/>
    </dgm:pt>
    <dgm:pt modelId="{116AE680-5977-40EA-A243-A780BC81C9E3}" type="pres">
      <dgm:prSet presAssocID="{810F1AF5-7CE8-4DAE-A819-3A04A53C631E}" presName="sibTrans" presStyleCnt="0"/>
      <dgm:spPr/>
    </dgm:pt>
    <dgm:pt modelId="{65F2757A-49B6-4ED3-A702-475DCA19F366}" type="pres">
      <dgm:prSet presAssocID="{BFBCC852-C84F-4F13-BA23-E3498988A159}" presName="compNode" presStyleCnt="0"/>
      <dgm:spPr/>
    </dgm:pt>
    <dgm:pt modelId="{8941F7E4-17CC-4B2E-912C-14BC887712B4}" type="pres">
      <dgm:prSet presAssocID="{BFBCC852-C84F-4F13-BA23-E3498988A1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222CE3-0E02-4E2C-8FF8-19440FDF20F2}" type="pres">
      <dgm:prSet presAssocID="{BFBCC852-C84F-4F13-BA23-E3498988A159}" presName="spaceRect" presStyleCnt="0"/>
      <dgm:spPr/>
    </dgm:pt>
    <dgm:pt modelId="{B6C50BA9-AF8E-482D-8808-700F06401086}" type="pres">
      <dgm:prSet presAssocID="{BFBCC852-C84F-4F13-BA23-E3498988A159}" presName="textRect" presStyleLbl="revTx" presStyleIdx="4" presStyleCnt="6">
        <dgm:presLayoutVars>
          <dgm:chMax val="1"/>
          <dgm:chPref val="1"/>
        </dgm:presLayoutVars>
      </dgm:prSet>
      <dgm:spPr/>
    </dgm:pt>
    <dgm:pt modelId="{79876057-212A-4AE3-9A3F-5E4CD9D6F538}" type="pres">
      <dgm:prSet presAssocID="{315D9C49-281C-4CF3-8D58-93A7DB3935B9}" presName="sibTrans" presStyleCnt="0"/>
      <dgm:spPr/>
    </dgm:pt>
    <dgm:pt modelId="{48C8D58B-A893-49C1-B9A1-DE624AEC76CF}" type="pres">
      <dgm:prSet presAssocID="{BDD70625-9ABA-4BFA-B87D-499E53354134}" presName="compNode" presStyleCnt="0"/>
      <dgm:spPr/>
    </dgm:pt>
    <dgm:pt modelId="{934649B6-909E-40F9-B0E2-739A8FD0E8CD}" type="pres">
      <dgm:prSet presAssocID="{BDD70625-9ABA-4BFA-B87D-499E533541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B79A640-0778-4F95-B293-14F2D5862C12}" type="pres">
      <dgm:prSet presAssocID="{BDD70625-9ABA-4BFA-B87D-499E53354134}" presName="spaceRect" presStyleCnt="0"/>
      <dgm:spPr/>
    </dgm:pt>
    <dgm:pt modelId="{F845629F-2B81-46BB-A079-20A4D96E2236}" type="pres">
      <dgm:prSet presAssocID="{BDD70625-9ABA-4BFA-B87D-499E5335413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5975E28-5774-4EF1-9D46-2F93D4A66A22}" type="presOf" srcId="{BDD70625-9ABA-4BFA-B87D-499E53354134}" destId="{F845629F-2B81-46BB-A079-20A4D96E2236}" srcOrd="0" destOrd="0" presId="urn:microsoft.com/office/officeart/2018/2/layout/IconLabelList"/>
    <dgm:cxn modelId="{A7E52C29-1513-4CE6-96C7-CAF26A687972}" type="presOf" srcId="{6160AE67-D691-456D-966E-50B4207EA4B5}" destId="{74BC7C3D-0F8F-4E21-9361-4E78635DDFCC}" srcOrd="0" destOrd="0" presId="urn:microsoft.com/office/officeart/2018/2/layout/IconLabelList"/>
    <dgm:cxn modelId="{5EB72D34-C147-4325-B0FD-44B386EB359F}" srcId="{0DEF368D-9C3B-45DE-B64C-964D2B2B0E2E}" destId="{6160AE67-D691-456D-966E-50B4207EA4B5}" srcOrd="3" destOrd="0" parTransId="{8284E107-C278-4B72-9A0D-D92BA3759BD3}" sibTransId="{810F1AF5-7CE8-4DAE-A819-3A04A53C631E}"/>
    <dgm:cxn modelId="{AD311862-1790-4FC2-8BE8-5CB11CBC8DA3}" srcId="{0DEF368D-9C3B-45DE-B64C-964D2B2B0E2E}" destId="{71959E62-F72F-49EF-B583-DC0B78FA528C}" srcOrd="0" destOrd="0" parTransId="{74E23D16-31E0-475C-8DDC-C2DC801CCC5B}" sibTransId="{978EB7CD-C98B-45D2-A7AE-3C683A05C2A4}"/>
    <dgm:cxn modelId="{FAF6C546-43C5-4B0E-A3D0-CAB4CBB9E454}" srcId="{0DEF368D-9C3B-45DE-B64C-964D2B2B0E2E}" destId="{BFBCC852-C84F-4F13-BA23-E3498988A159}" srcOrd="4" destOrd="0" parTransId="{DCA9CD24-1D02-446D-B574-CE9366CDA268}" sibTransId="{315D9C49-281C-4CF3-8D58-93A7DB3935B9}"/>
    <dgm:cxn modelId="{CCA5156E-9BA2-4686-9AEB-C3D3100B774F}" srcId="{0DEF368D-9C3B-45DE-B64C-964D2B2B0E2E}" destId="{347E6634-887E-4B07-A64C-C67722F0B8B2}" srcOrd="1" destOrd="0" parTransId="{FB4A8A6D-769F-4F0C-90D0-F3093F54714F}" sibTransId="{7717EF54-E901-48EF-8953-04ADDB111B64}"/>
    <dgm:cxn modelId="{CC29FA54-8A4B-451C-A8BA-E0A933326FB1}" type="presOf" srcId="{BFBCC852-C84F-4F13-BA23-E3498988A159}" destId="{B6C50BA9-AF8E-482D-8808-700F06401086}" srcOrd="0" destOrd="0" presId="urn:microsoft.com/office/officeart/2018/2/layout/IconLabelList"/>
    <dgm:cxn modelId="{8CC6ED79-6D5A-48D2-AD3D-955C8DE4B077}" type="presOf" srcId="{0DEF368D-9C3B-45DE-B64C-964D2B2B0E2E}" destId="{2B141084-A6F7-48A9-9C32-977E26526908}" srcOrd="0" destOrd="0" presId="urn:microsoft.com/office/officeart/2018/2/layout/IconLabelList"/>
    <dgm:cxn modelId="{737300A1-E2D3-456C-9BFB-BEC1F4B1EA08}" type="presOf" srcId="{FC6DE755-78E8-4E09-A84F-1D5684BEC804}" destId="{A8E4CD29-E240-41B6-AD50-7D8D15677D44}" srcOrd="0" destOrd="0" presId="urn:microsoft.com/office/officeart/2018/2/layout/IconLabelList"/>
    <dgm:cxn modelId="{5D7458A6-8294-4175-9100-85AD49DFFA31}" type="presOf" srcId="{347E6634-887E-4B07-A64C-C67722F0B8B2}" destId="{2980B11B-30B8-4423-8486-8B92CCA21969}" srcOrd="0" destOrd="0" presId="urn:microsoft.com/office/officeart/2018/2/layout/IconLabelList"/>
    <dgm:cxn modelId="{9E57FBBF-7758-4308-AC59-41BEDA627504}" srcId="{0DEF368D-9C3B-45DE-B64C-964D2B2B0E2E}" destId="{BDD70625-9ABA-4BFA-B87D-499E53354134}" srcOrd="5" destOrd="0" parTransId="{40F5B7D2-79CE-4297-92A0-613AB8E7949E}" sibTransId="{A575027D-358E-4A6F-8208-BAE01746964B}"/>
    <dgm:cxn modelId="{E9D3FFC8-2E17-4F5A-948A-D6352CC459C0}" type="presOf" srcId="{71959E62-F72F-49EF-B583-DC0B78FA528C}" destId="{3EAA35B4-CAAB-495A-BDBA-27103A8C56B2}" srcOrd="0" destOrd="0" presId="urn:microsoft.com/office/officeart/2018/2/layout/IconLabelList"/>
    <dgm:cxn modelId="{F6D8F2CC-5771-491C-A6B3-9F00596900F3}" srcId="{0DEF368D-9C3B-45DE-B64C-964D2B2B0E2E}" destId="{FC6DE755-78E8-4E09-A84F-1D5684BEC804}" srcOrd="2" destOrd="0" parTransId="{05CA8D45-F4AD-4FCD-B32B-D7AC2DD85F64}" sibTransId="{2388E6F0-9D06-49B3-A1E8-1898B9C9CA61}"/>
    <dgm:cxn modelId="{3E5B05F0-6AE5-4742-85B1-DF6F4CA62600}" type="presParOf" srcId="{2B141084-A6F7-48A9-9C32-977E26526908}" destId="{E0F7B3E3-54DE-4793-A844-5B01BB0A4E61}" srcOrd="0" destOrd="0" presId="urn:microsoft.com/office/officeart/2018/2/layout/IconLabelList"/>
    <dgm:cxn modelId="{40159896-ECB5-4DBC-A34C-3C73DCFCE840}" type="presParOf" srcId="{E0F7B3E3-54DE-4793-A844-5B01BB0A4E61}" destId="{CE5C6BD5-02D7-4D8A-B6C7-D1B2187C381D}" srcOrd="0" destOrd="0" presId="urn:microsoft.com/office/officeart/2018/2/layout/IconLabelList"/>
    <dgm:cxn modelId="{16823AAC-34B9-4C96-86D7-019FAB218AF3}" type="presParOf" srcId="{E0F7B3E3-54DE-4793-A844-5B01BB0A4E61}" destId="{2EA073C9-89D4-4832-8CE1-58B1D9DD2B84}" srcOrd="1" destOrd="0" presId="urn:microsoft.com/office/officeart/2018/2/layout/IconLabelList"/>
    <dgm:cxn modelId="{B33C64DC-E5C0-4C82-B4F4-DAE7F0C9D6BB}" type="presParOf" srcId="{E0F7B3E3-54DE-4793-A844-5B01BB0A4E61}" destId="{3EAA35B4-CAAB-495A-BDBA-27103A8C56B2}" srcOrd="2" destOrd="0" presId="urn:microsoft.com/office/officeart/2018/2/layout/IconLabelList"/>
    <dgm:cxn modelId="{C0B76070-A329-41A1-A810-2E57F5EED8C2}" type="presParOf" srcId="{2B141084-A6F7-48A9-9C32-977E26526908}" destId="{5F13389F-79D4-4077-990C-CCCFAFC91821}" srcOrd="1" destOrd="0" presId="urn:microsoft.com/office/officeart/2018/2/layout/IconLabelList"/>
    <dgm:cxn modelId="{6449E167-C9FA-41AC-B487-7E08441ADB7D}" type="presParOf" srcId="{2B141084-A6F7-48A9-9C32-977E26526908}" destId="{BB871457-6666-49A0-BA17-61ADEE54BFF3}" srcOrd="2" destOrd="0" presId="urn:microsoft.com/office/officeart/2018/2/layout/IconLabelList"/>
    <dgm:cxn modelId="{EC0209CB-D0D9-48E4-9451-CC06D7094660}" type="presParOf" srcId="{BB871457-6666-49A0-BA17-61ADEE54BFF3}" destId="{704DA724-7D2C-4698-A01D-B2D45D88BAC5}" srcOrd="0" destOrd="0" presId="urn:microsoft.com/office/officeart/2018/2/layout/IconLabelList"/>
    <dgm:cxn modelId="{BE25B1DC-13CA-407F-8AD2-4A9FC650D9E6}" type="presParOf" srcId="{BB871457-6666-49A0-BA17-61ADEE54BFF3}" destId="{BD14E19F-0C62-4F0B-93A2-6C9D144639CE}" srcOrd="1" destOrd="0" presId="urn:microsoft.com/office/officeart/2018/2/layout/IconLabelList"/>
    <dgm:cxn modelId="{55ED9B44-08D0-4BA8-B273-7185EC559179}" type="presParOf" srcId="{BB871457-6666-49A0-BA17-61ADEE54BFF3}" destId="{2980B11B-30B8-4423-8486-8B92CCA21969}" srcOrd="2" destOrd="0" presId="urn:microsoft.com/office/officeart/2018/2/layout/IconLabelList"/>
    <dgm:cxn modelId="{51EA057C-0C96-4B18-BC94-8ECD513864F5}" type="presParOf" srcId="{2B141084-A6F7-48A9-9C32-977E26526908}" destId="{BE06C6E9-A789-4478-B9C3-EFE64AC98DF5}" srcOrd="3" destOrd="0" presId="urn:microsoft.com/office/officeart/2018/2/layout/IconLabelList"/>
    <dgm:cxn modelId="{697B9AF7-4E33-4A2C-BAD4-98D4D7D619BE}" type="presParOf" srcId="{2B141084-A6F7-48A9-9C32-977E26526908}" destId="{B2512461-336E-4D6C-A1B2-D9818A631FFB}" srcOrd="4" destOrd="0" presId="urn:microsoft.com/office/officeart/2018/2/layout/IconLabelList"/>
    <dgm:cxn modelId="{C36FB4EF-08A5-4078-BE0A-968371C66B57}" type="presParOf" srcId="{B2512461-336E-4D6C-A1B2-D9818A631FFB}" destId="{D9063530-3107-4903-8A77-1986C11217F7}" srcOrd="0" destOrd="0" presId="urn:microsoft.com/office/officeart/2018/2/layout/IconLabelList"/>
    <dgm:cxn modelId="{101CA6D3-3573-4732-BE67-25F045F3D7D7}" type="presParOf" srcId="{B2512461-336E-4D6C-A1B2-D9818A631FFB}" destId="{F1655BD9-FA12-42F5-BEC1-7E454ADDBA19}" srcOrd="1" destOrd="0" presId="urn:microsoft.com/office/officeart/2018/2/layout/IconLabelList"/>
    <dgm:cxn modelId="{D2A8DB7C-44D0-4483-B404-398A6D5AC356}" type="presParOf" srcId="{B2512461-336E-4D6C-A1B2-D9818A631FFB}" destId="{A8E4CD29-E240-41B6-AD50-7D8D15677D44}" srcOrd="2" destOrd="0" presId="urn:microsoft.com/office/officeart/2018/2/layout/IconLabelList"/>
    <dgm:cxn modelId="{0A998917-E643-4D0A-BA7C-4460C204E8F6}" type="presParOf" srcId="{2B141084-A6F7-48A9-9C32-977E26526908}" destId="{F1C2160F-986B-4112-869C-16031AB37381}" srcOrd="5" destOrd="0" presId="urn:microsoft.com/office/officeart/2018/2/layout/IconLabelList"/>
    <dgm:cxn modelId="{327A7602-4353-4125-B29D-1CE92CE5DF83}" type="presParOf" srcId="{2B141084-A6F7-48A9-9C32-977E26526908}" destId="{479CC79D-A448-4FA4-AEC5-A8909343AE4B}" srcOrd="6" destOrd="0" presId="urn:microsoft.com/office/officeart/2018/2/layout/IconLabelList"/>
    <dgm:cxn modelId="{FE3B613D-83C4-457D-84D4-CD0F88281C58}" type="presParOf" srcId="{479CC79D-A448-4FA4-AEC5-A8909343AE4B}" destId="{7D07ECD8-2C8C-45BD-AA12-C5E897A4EEA5}" srcOrd="0" destOrd="0" presId="urn:microsoft.com/office/officeart/2018/2/layout/IconLabelList"/>
    <dgm:cxn modelId="{0ABB0437-AF97-4F54-932C-BF88A32941E1}" type="presParOf" srcId="{479CC79D-A448-4FA4-AEC5-A8909343AE4B}" destId="{608D0B82-B8CD-46C4-B1BC-A7A8CF73933F}" srcOrd="1" destOrd="0" presId="urn:microsoft.com/office/officeart/2018/2/layout/IconLabelList"/>
    <dgm:cxn modelId="{2590237A-53BB-4426-9D73-D68FF371109F}" type="presParOf" srcId="{479CC79D-A448-4FA4-AEC5-A8909343AE4B}" destId="{74BC7C3D-0F8F-4E21-9361-4E78635DDFCC}" srcOrd="2" destOrd="0" presId="urn:microsoft.com/office/officeart/2018/2/layout/IconLabelList"/>
    <dgm:cxn modelId="{ACB80456-68F2-48F6-A5D2-9FCBD8C0B4EF}" type="presParOf" srcId="{2B141084-A6F7-48A9-9C32-977E26526908}" destId="{116AE680-5977-40EA-A243-A780BC81C9E3}" srcOrd="7" destOrd="0" presId="urn:microsoft.com/office/officeart/2018/2/layout/IconLabelList"/>
    <dgm:cxn modelId="{93EB8F76-F642-4F05-A6CF-05816D7130E1}" type="presParOf" srcId="{2B141084-A6F7-48A9-9C32-977E26526908}" destId="{65F2757A-49B6-4ED3-A702-475DCA19F366}" srcOrd="8" destOrd="0" presId="urn:microsoft.com/office/officeart/2018/2/layout/IconLabelList"/>
    <dgm:cxn modelId="{89F69237-AF03-4568-A640-03F6B49949CE}" type="presParOf" srcId="{65F2757A-49B6-4ED3-A702-475DCA19F366}" destId="{8941F7E4-17CC-4B2E-912C-14BC887712B4}" srcOrd="0" destOrd="0" presId="urn:microsoft.com/office/officeart/2018/2/layout/IconLabelList"/>
    <dgm:cxn modelId="{B52D473F-7F1D-4308-A540-6245718277BD}" type="presParOf" srcId="{65F2757A-49B6-4ED3-A702-475DCA19F366}" destId="{59222CE3-0E02-4E2C-8FF8-19440FDF20F2}" srcOrd="1" destOrd="0" presId="urn:microsoft.com/office/officeart/2018/2/layout/IconLabelList"/>
    <dgm:cxn modelId="{0514076B-7579-430B-9690-7B57F4D8D452}" type="presParOf" srcId="{65F2757A-49B6-4ED3-A702-475DCA19F366}" destId="{B6C50BA9-AF8E-482D-8808-700F06401086}" srcOrd="2" destOrd="0" presId="urn:microsoft.com/office/officeart/2018/2/layout/IconLabelList"/>
    <dgm:cxn modelId="{6C07BBAB-6E95-47BD-9F40-59949B6F8E8C}" type="presParOf" srcId="{2B141084-A6F7-48A9-9C32-977E26526908}" destId="{79876057-212A-4AE3-9A3F-5E4CD9D6F538}" srcOrd="9" destOrd="0" presId="urn:microsoft.com/office/officeart/2018/2/layout/IconLabelList"/>
    <dgm:cxn modelId="{1A124382-FBC7-4D84-AB55-7C79431418D4}" type="presParOf" srcId="{2B141084-A6F7-48A9-9C32-977E26526908}" destId="{48C8D58B-A893-49C1-B9A1-DE624AEC76CF}" srcOrd="10" destOrd="0" presId="urn:microsoft.com/office/officeart/2018/2/layout/IconLabelList"/>
    <dgm:cxn modelId="{D6542E46-B34D-4A05-818A-D50A3A72BB2E}" type="presParOf" srcId="{48C8D58B-A893-49C1-B9A1-DE624AEC76CF}" destId="{934649B6-909E-40F9-B0E2-739A8FD0E8CD}" srcOrd="0" destOrd="0" presId="urn:microsoft.com/office/officeart/2018/2/layout/IconLabelList"/>
    <dgm:cxn modelId="{6E466795-A2D0-4CF8-B42D-CD05465515B5}" type="presParOf" srcId="{48C8D58B-A893-49C1-B9A1-DE624AEC76CF}" destId="{FB79A640-0778-4F95-B293-14F2D5862C12}" srcOrd="1" destOrd="0" presId="urn:microsoft.com/office/officeart/2018/2/layout/IconLabelList"/>
    <dgm:cxn modelId="{6A5F2EE6-F40E-4A5E-8389-8D4FF1D18BF9}" type="presParOf" srcId="{48C8D58B-A893-49C1-B9A1-DE624AEC76CF}" destId="{F845629F-2B81-46BB-A079-20A4D96E22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D66EF-8D3F-4538-BBB2-4E7C4A0F40B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29839-C017-4292-8D4E-50D3BEF2DE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Weather Condition, injuries and Claims:</a:t>
          </a:r>
          <a:r>
            <a:rPr lang="en-GB" b="1" dirty="0"/>
            <a:t>  </a:t>
          </a:r>
          <a:r>
            <a:rPr lang="en-GB" dirty="0"/>
            <a:t>risk assessment and resource allocation.</a:t>
          </a:r>
          <a:endParaRPr lang="en-US" dirty="0"/>
        </a:p>
      </dgm:t>
    </dgm:pt>
    <dgm:pt modelId="{AF26AB56-EB4D-42F4-BDE5-9FF1B5411C82}" type="parTrans" cxnId="{EE9F9657-A6D6-4DDC-B7D2-DA9907046882}">
      <dgm:prSet/>
      <dgm:spPr/>
      <dgm:t>
        <a:bodyPr/>
        <a:lstStyle/>
        <a:p>
          <a:endParaRPr lang="en-US"/>
        </a:p>
      </dgm:t>
    </dgm:pt>
    <dgm:pt modelId="{7A6B9071-B0F5-4CC7-890C-436F613E4796}" type="sibTrans" cxnId="{EE9F9657-A6D6-4DDC-B7D2-DA9907046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A8B47E-0F39-444F-9D06-238BAE1463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Notification:</a:t>
          </a:r>
          <a:r>
            <a:rPr lang="en-GB" b="0" i="0" dirty="0"/>
            <a:t> Stakeholders </a:t>
          </a:r>
          <a:r>
            <a:rPr lang="en-GB" dirty="0"/>
            <a:t>needs to focus on timely notification and management of claims to minimize financial losses.</a:t>
          </a:r>
          <a:endParaRPr lang="en-US" dirty="0"/>
        </a:p>
      </dgm:t>
    </dgm:pt>
    <dgm:pt modelId="{DDD4AB86-14E6-45B6-814F-DF75BFE95CD5}" type="parTrans" cxnId="{E7E27B58-6ACC-4466-BEB4-482ABE944994}">
      <dgm:prSet/>
      <dgm:spPr/>
      <dgm:t>
        <a:bodyPr/>
        <a:lstStyle/>
        <a:p>
          <a:endParaRPr lang="en-US"/>
        </a:p>
      </dgm:t>
    </dgm:pt>
    <dgm:pt modelId="{C1E820D5-25CE-4730-8D6C-5256A976FC77}" type="sibTrans" cxnId="{E7E27B58-6ACC-4466-BEB4-482ABE9449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A15D2E-78A3-4A02-A44C-60F8DB17A6A6}">
      <dgm:prSet/>
      <dgm:spPr/>
      <dgm:t>
        <a:bodyPr/>
        <a:lstStyle/>
        <a:p>
          <a:endParaRPr lang="en-GB"/>
        </a:p>
      </dgm:t>
    </dgm:pt>
    <dgm:pt modelId="{E3AB96DE-CDB8-48E4-B3CB-197966D0CA79}" type="parTrans" cxnId="{981FCCAB-92F9-43C1-8094-9A972FF0A984}">
      <dgm:prSet/>
      <dgm:spPr/>
      <dgm:t>
        <a:bodyPr/>
        <a:lstStyle/>
        <a:p>
          <a:endParaRPr lang="en-US"/>
        </a:p>
      </dgm:t>
    </dgm:pt>
    <dgm:pt modelId="{8A5A6671-FC18-438A-AF1F-F72A5E5F7994}" type="sibTrans" cxnId="{981FCCAB-92F9-43C1-8094-9A972FF0A984}">
      <dgm:prSet/>
      <dgm:spPr/>
      <dgm:t>
        <a:bodyPr/>
        <a:lstStyle/>
        <a:p>
          <a:endParaRPr lang="en-US"/>
        </a:p>
      </dgm:t>
    </dgm:pt>
    <dgm:pt modelId="{487A29E3-7198-452F-B6E4-59044D7C8C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Main Driver and Third-Party Involvement: </a:t>
          </a:r>
          <a:r>
            <a:rPr lang="en-GB" dirty="0"/>
            <a:t>Understanding the involvement of main drivers and third parties is crucial for liability assessment and claims management strategies.</a:t>
          </a:r>
          <a:endParaRPr lang="en-US" dirty="0"/>
        </a:p>
      </dgm:t>
    </dgm:pt>
    <dgm:pt modelId="{5808A104-8556-49B7-A5B8-C104D5D62F90}" type="parTrans" cxnId="{96C13352-5D5F-485F-BEC0-D056E5F69925}">
      <dgm:prSet/>
      <dgm:spPr/>
      <dgm:t>
        <a:bodyPr/>
        <a:lstStyle/>
        <a:p>
          <a:endParaRPr lang="en-US"/>
        </a:p>
      </dgm:t>
    </dgm:pt>
    <dgm:pt modelId="{EFE7BDAC-BBCF-40D5-A2D4-DCEF9805C16A}" type="sibTrans" cxnId="{96C13352-5D5F-485F-BEC0-D056E5F699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9A779A-87A4-41A3-BF6D-AD5248B9955A}">
      <dgm:prSet/>
      <dgm:spPr/>
      <dgm:t>
        <a:bodyPr/>
        <a:lstStyle/>
        <a:p>
          <a:endParaRPr lang="en-GB"/>
        </a:p>
      </dgm:t>
    </dgm:pt>
    <dgm:pt modelId="{FBB81AE0-78E8-4CF0-995F-7736D6FBA223}" type="parTrans" cxnId="{ABD153EB-668D-4D2B-96E5-D481BE839581}">
      <dgm:prSet/>
      <dgm:spPr/>
      <dgm:t>
        <a:bodyPr/>
        <a:lstStyle/>
        <a:p>
          <a:endParaRPr lang="en-US"/>
        </a:p>
      </dgm:t>
    </dgm:pt>
    <dgm:pt modelId="{100B98BC-4642-491A-BB24-AC56CBB0B865}" type="sibTrans" cxnId="{ABD153EB-668D-4D2B-96E5-D481BE839581}">
      <dgm:prSet/>
      <dgm:spPr/>
      <dgm:t>
        <a:bodyPr/>
        <a:lstStyle/>
        <a:p>
          <a:endParaRPr lang="en-US"/>
        </a:p>
      </dgm:t>
    </dgm:pt>
    <dgm:pt modelId="{8C95821A-6BD9-4C89-8853-9736EC5FDC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Regional Trends: </a:t>
          </a:r>
          <a:r>
            <a:rPr lang="en-GB" dirty="0"/>
            <a:t>Identify regions where certain types of injuries are more prevalent, enabling them to assess regional trends and patterns in claims data.</a:t>
          </a:r>
          <a:endParaRPr lang="en-US" dirty="0"/>
        </a:p>
      </dgm:t>
    </dgm:pt>
    <dgm:pt modelId="{845FDAC0-A8D0-428C-8014-6E85FA4C4AC1}" type="parTrans" cxnId="{85FB6C44-1188-48B6-92C4-2BE9EA30E76F}">
      <dgm:prSet/>
      <dgm:spPr/>
      <dgm:t>
        <a:bodyPr/>
        <a:lstStyle/>
        <a:p>
          <a:endParaRPr lang="en-US"/>
        </a:p>
      </dgm:t>
    </dgm:pt>
    <dgm:pt modelId="{353E193E-AC50-45B1-B7D6-C4DF08515E9C}" type="sibTrans" cxnId="{85FB6C44-1188-48B6-92C4-2BE9EA30E76F}">
      <dgm:prSet/>
      <dgm:spPr/>
      <dgm:t>
        <a:bodyPr/>
        <a:lstStyle/>
        <a:p>
          <a:endParaRPr lang="en-US"/>
        </a:p>
      </dgm:t>
    </dgm:pt>
    <dgm:pt modelId="{393C98FC-2057-4B96-B388-B87CFF646BFE}" type="pres">
      <dgm:prSet presAssocID="{86AD66EF-8D3F-4538-BBB2-4E7C4A0F40B7}" presName="root" presStyleCnt="0">
        <dgm:presLayoutVars>
          <dgm:dir/>
          <dgm:resizeHandles val="exact"/>
        </dgm:presLayoutVars>
      </dgm:prSet>
      <dgm:spPr/>
    </dgm:pt>
    <dgm:pt modelId="{CF79895C-3788-4A43-8F3A-B6AF392229FA}" type="pres">
      <dgm:prSet presAssocID="{86AD66EF-8D3F-4538-BBB2-4E7C4A0F40B7}" presName="container" presStyleCnt="0">
        <dgm:presLayoutVars>
          <dgm:dir/>
          <dgm:resizeHandles val="exact"/>
        </dgm:presLayoutVars>
      </dgm:prSet>
      <dgm:spPr/>
    </dgm:pt>
    <dgm:pt modelId="{394D1273-656F-4DBA-808D-2AF6B8476738}" type="pres">
      <dgm:prSet presAssocID="{D2529839-C017-4292-8D4E-50D3BEF2DEA8}" presName="compNode" presStyleCnt="0"/>
      <dgm:spPr/>
    </dgm:pt>
    <dgm:pt modelId="{28B5F6CD-2D31-4E8D-82D1-7E5D15F442C7}" type="pres">
      <dgm:prSet presAssocID="{D2529839-C017-4292-8D4E-50D3BEF2DEA8}" presName="iconBgRect" presStyleLbl="bgShp" presStyleIdx="0" presStyleCnt="4"/>
      <dgm:spPr/>
    </dgm:pt>
    <dgm:pt modelId="{5B29681A-9CD7-42C3-9313-00896CE1FAEB}" type="pres">
      <dgm:prSet presAssocID="{D2529839-C017-4292-8D4E-50D3BEF2D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FF51F514-BA09-495E-9385-2999EEF06F0D}" type="pres">
      <dgm:prSet presAssocID="{D2529839-C017-4292-8D4E-50D3BEF2DEA8}" presName="spaceRect" presStyleCnt="0"/>
      <dgm:spPr/>
    </dgm:pt>
    <dgm:pt modelId="{2D1030E2-CEE2-487F-A926-8A21385D37EF}" type="pres">
      <dgm:prSet presAssocID="{D2529839-C017-4292-8D4E-50D3BEF2DEA8}" presName="textRect" presStyleLbl="revTx" presStyleIdx="0" presStyleCnt="4">
        <dgm:presLayoutVars>
          <dgm:chMax val="1"/>
          <dgm:chPref val="1"/>
        </dgm:presLayoutVars>
      </dgm:prSet>
      <dgm:spPr/>
    </dgm:pt>
    <dgm:pt modelId="{2DFE7F6A-CF54-4287-A0F5-E363B47EDB00}" type="pres">
      <dgm:prSet presAssocID="{7A6B9071-B0F5-4CC7-890C-436F613E4796}" presName="sibTrans" presStyleLbl="sibTrans2D1" presStyleIdx="0" presStyleCnt="0"/>
      <dgm:spPr/>
    </dgm:pt>
    <dgm:pt modelId="{CD47B01E-192D-48FC-B346-E6F099ACD37E}" type="pres">
      <dgm:prSet presAssocID="{82A8B47E-0F39-444F-9D06-238BAE1463A5}" presName="compNode" presStyleCnt="0"/>
      <dgm:spPr/>
    </dgm:pt>
    <dgm:pt modelId="{7FEC2002-9737-463D-852C-74D9A51D4F98}" type="pres">
      <dgm:prSet presAssocID="{82A8B47E-0F39-444F-9D06-238BAE1463A5}" presName="iconBgRect" presStyleLbl="bgShp" presStyleIdx="1" presStyleCnt="4"/>
      <dgm:spPr/>
    </dgm:pt>
    <dgm:pt modelId="{69E845E6-99E8-4676-8C7B-8216CE2FD94E}" type="pres">
      <dgm:prSet presAssocID="{82A8B47E-0F39-444F-9D06-238BAE1463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A201E22-FDB5-41CA-B0B3-1FCC1D6EEF01}" type="pres">
      <dgm:prSet presAssocID="{82A8B47E-0F39-444F-9D06-238BAE1463A5}" presName="spaceRect" presStyleCnt="0"/>
      <dgm:spPr/>
    </dgm:pt>
    <dgm:pt modelId="{353EFC54-25AE-449B-A7D4-F2569BCF6868}" type="pres">
      <dgm:prSet presAssocID="{82A8B47E-0F39-444F-9D06-238BAE1463A5}" presName="textRect" presStyleLbl="revTx" presStyleIdx="1" presStyleCnt="4">
        <dgm:presLayoutVars>
          <dgm:chMax val="1"/>
          <dgm:chPref val="1"/>
        </dgm:presLayoutVars>
      </dgm:prSet>
      <dgm:spPr/>
    </dgm:pt>
    <dgm:pt modelId="{6DCFBAC0-F22E-4817-9713-413C0D0ADB88}" type="pres">
      <dgm:prSet presAssocID="{C1E820D5-25CE-4730-8D6C-5256A976FC77}" presName="sibTrans" presStyleLbl="sibTrans2D1" presStyleIdx="0" presStyleCnt="0"/>
      <dgm:spPr/>
    </dgm:pt>
    <dgm:pt modelId="{97DEEFAD-9810-41B4-824B-4658B5A8847F}" type="pres">
      <dgm:prSet presAssocID="{487A29E3-7198-452F-B6E4-59044D7C8C65}" presName="compNode" presStyleCnt="0"/>
      <dgm:spPr/>
    </dgm:pt>
    <dgm:pt modelId="{ACE9AEFC-CEF0-4359-962C-F66A8C881773}" type="pres">
      <dgm:prSet presAssocID="{487A29E3-7198-452F-B6E4-59044D7C8C65}" presName="iconBgRect" presStyleLbl="bgShp" presStyleIdx="2" presStyleCnt="4"/>
      <dgm:spPr/>
    </dgm:pt>
    <dgm:pt modelId="{EFE91E3A-8D5B-473B-AE89-316342AC9976}" type="pres">
      <dgm:prSet presAssocID="{487A29E3-7198-452F-B6E4-59044D7C8C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FAA639-BDEA-47F4-884D-1A14C31747E8}" type="pres">
      <dgm:prSet presAssocID="{487A29E3-7198-452F-B6E4-59044D7C8C65}" presName="spaceRect" presStyleCnt="0"/>
      <dgm:spPr/>
    </dgm:pt>
    <dgm:pt modelId="{1A9C3F6A-F839-4A01-B000-ED8685A2F499}" type="pres">
      <dgm:prSet presAssocID="{487A29E3-7198-452F-B6E4-59044D7C8C65}" presName="textRect" presStyleLbl="revTx" presStyleIdx="2" presStyleCnt="4">
        <dgm:presLayoutVars>
          <dgm:chMax val="1"/>
          <dgm:chPref val="1"/>
        </dgm:presLayoutVars>
      </dgm:prSet>
      <dgm:spPr/>
    </dgm:pt>
    <dgm:pt modelId="{8219E683-4952-45D0-AF16-C7BBA551520C}" type="pres">
      <dgm:prSet presAssocID="{EFE7BDAC-BBCF-40D5-A2D4-DCEF9805C16A}" presName="sibTrans" presStyleLbl="sibTrans2D1" presStyleIdx="0" presStyleCnt="0"/>
      <dgm:spPr/>
    </dgm:pt>
    <dgm:pt modelId="{F412C725-9690-4607-9FFC-0C5BBBFD3DE1}" type="pres">
      <dgm:prSet presAssocID="{8C95821A-6BD9-4C89-8853-9736EC5FDC46}" presName="compNode" presStyleCnt="0"/>
      <dgm:spPr/>
    </dgm:pt>
    <dgm:pt modelId="{5EC978DE-57C9-4C88-B218-82C88107B8BD}" type="pres">
      <dgm:prSet presAssocID="{8C95821A-6BD9-4C89-8853-9736EC5FDC46}" presName="iconBgRect" presStyleLbl="bgShp" presStyleIdx="3" presStyleCnt="4"/>
      <dgm:spPr/>
    </dgm:pt>
    <dgm:pt modelId="{ADF45229-2807-4741-B44E-49435589E2CC}" type="pres">
      <dgm:prSet presAssocID="{8C95821A-6BD9-4C89-8853-9736EC5FDC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B807E00-1DEA-4762-82A7-C8A1C22E86F8}" type="pres">
      <dgm:prSet presAssocID="{8C95821A-6BD9-4C89-8853-9736EC5FDC46}" presName="spaceRect" presStyleCnt="0"/>
      <dgm:spPr/>
    </dgm:pt>
    <dgm:pt modelId="{34F7B182-EA95-4A63-88E7-4C2D96BC22D0}" type="pres">
      <dgm:prSet presAssocID="{8C95821A-6BD9-4C89-8853-9736EC5FDC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C1D202-139F-42D3-A774-47BE85B0EA66}" type="presOf" srcId="{D2529839-C017-4292-8D4E-50D3BEF2DEA8}" destId="{2D1030E2-CEE2-487F-A926-8A21385D37EF}" srcOrd="0" destOrd="0" presId="urn:microsoft.com/office/officeart/2018/2/layout/IconCircleList"/>
    <dgm:cxn modelId="{C0B66A15-7F84-47A1-95BD-B45882CE4E21}" type="presOf" srcId="{8C95821A-6BD9-4C89-8853-9736EC5FDC46}" destId="{34F7B182-EA95-4A63-88E7-4C2D96BC22D0}" srcOrd="0" destOrd="0" presId="urn:microsoft.com/office/officeart/2018/2/layout/IconCircleList"/>
    <dgm:cxn modelId="{E4EC0E37-BA0E-4465-AE30-DEA21F978924}" type="presOf" srcId="{86AD66EF-8D3F-4538-BBB2-4E7C4A0F40B7}" destId="{393C98FC-2057-4B96-B388-B87CFF646BFE}" srcOrd="0" destOrd="0" presId="urn:microsoft.com/office/officeart/2018/2/layout/IconCircleList"/>
    <dgm:cxn modelId="{31028D5B-1AB7-4D1D-85F9-3090D9292CFC}" type="presOf" srcId="{EFE7BDAC-BBCF-40D5-A2D4-DCEF9805C16A}" destId="{8219E683-4952-45D0-AF16-C7BBA551520C}" srcOrd="0" destOrd="0" presId="urn:microsoft.com/office/officeart/2018/2/layout/IconCircleList"/>
    <dgm:cxn modelId="{85FB6C44-1188-48B6-92C4-2BE9EA30E76F}" srcId="{86AD66EF-8D3F-4538-BBB2-4E7C4A0F40B7}" destId="{8C95821A-6BD9-4C89-8853-9736EC5FDC46}" srcOrd="3" destOrd="0" parTransId="{845FDAC0-A8D0-428C-8014-6E85FA4C4AC1}" sibTransId="{353E193E-AC50-45B1-B7D6-C4DF08515E9C}"/>
    <dgm:cxn modelId="{96C13352-5D5F-485F-BEC0-D056E5F69925}" srcId="{86AD66EF-8D3F-4538-BBB2-4E7C4A0F40B7}" destId="{487A29E3-7198-452F-B6E4-59044D7C8C65}" srcOrd="2" destOrd="0" parTransId="{5808A104-8556-49B7-A5B8-C104D5D62F90}" sibTransId="{EFE7BDAC-BBCF-40D5-A2D4-DCEF9805C16A}"/>
    <dgm:cxn modelId="{EE9F9657-A6D6-4DDC-B7D2-DA9907046882}" srcId="{86AD66EF-8D3F-4538-BBB2-4E7C4A0F40B7}" destId="{D2529839-C017-4292-8D4E-50D3BEF2DEA8}" srcOrd="0" destOrd="0" parTransId="{AF26AB56-EB4D-42F4-BDE5-9FF1B5411C82}" sibTransId="{7A6B9071-B0F5-4CC7-890C-436F613E4796}"/>
    <dgm:cxn modelId="{E7E27B58-6ACC-4466-BEB4-482ABE944994}" srcId="{86AD66EF-8D3F-4538-BBB2-4E7C4A0F40B7}" destId="{82A8B47E-0F39-444F-9D06-238BAE1463A5}" srcOrd="1" destOrd="0" parTransId="{DDD4AB86-14E6-45B6-814F-DF75BFE95CD5}" sibTransId="{C1E820D5-25CE-4730-8D6C-5256A976FC77}"/>
    <dgm:cxn modelId="{35D88F7B-9007-4615-AC41-7AD56D8501E1}" type="presOf" srcId="{7A6B9071-B0F5-4CC7-890C-436F613E4796}" destId="{2DFE7F6A-CF54-4287-A0F5-E363B47EDB00}" srcOrd="0" destOrd="0" presId="urn:microsoft.com/office/officeart/2018/2/layout/IconCircleList"/>
    <dgm:cxn modelId="{8D39FD81-7E89-4080-9924-C3450329CFBF}" type="presOf" srcId="{C1E820D5-25CE-4730-8D6C-5256A976FC77}" destId="{6DCFBAC0-F22E-4817-9713-413C0D0ADB88}" srcOrd="0" destOrd="0" presId="urn:microsoft.com/office/officeart/2018/2/layout/IconCircleList"/>
    <dgm:cxn modelId="{6C64349D-7DF1-47D6-A3E0-784B8F176183}" type="presOf" srcId="{82A8B47E-0F39-444F-9D06-238BAE1463A5}" destId="{353EFC54-25AE-449B-A7D4-F2569BCF6868}" srcOrd="0" destOrd="0" presId="urn:microsoft.com/office/officeart/2018/2/layout/IconCircleList"/>
    <dgm:cxn modelId="{981FCCAB-92F9-43C1-8094-9A972FF0A984}" srcId="{82A8B47E-0F39-444F-9D06-238BAE1463A5}" destId="{40A15D2E-78A3-4A02-A44C-60F8DB17A6A6}" srcOrd="0" destOrd="0" parTransId="{E3AB96DE-CDB8-48E4-B3CB-197966D0CA79}" sibTransId="{8A5A6671-FC18-438A-AF1F-F72A5E5F7994}"/>
    <dgm:cxn modelId="{0A1AABCA-8629-48B3-9F5F-896BDF6B6919}" type="presOf" srcId="{487A29E3-7198-452F-B6E4-59044D7C8C65}" destId="{1A9C3F6A-F839-4A01-B000-ED8685A2F499}" srcOrd="0" destOrd="0" presId="urn:microsoft.com/office/officeart/2018/2/layout/IconCircleList"/>
    <dgm:cxn modelId="{ABD153EB-668D-4D2B-96E5-D481BE839581}" srcId="{487A29E3-7198-452F-B6E4-59044D7C8C65}" destId="{AE9A779A-87A4-41A3-BF6D-AD5248B9955A}" srcOrd="0" destOrd="0" parTransId="{FBB81AE0-78E8-4CF0-995F-7736D6FBA223}" sibTransId="{100B98BC-4642-491A-BB24-AC56CBB0B865}"/>
    <dgm:cxn modelId="{D7171175-F661-4DB6-BC77-8015F1945855}" type="presParOf" srcId="{393C98FC-2057-4B96-B388-B87CFF646BFE}" destId="{CF79895C-3788-4A43-8F3A-B6AF392229FA}" srcOrd="0" destOrd="0" presId="urn:microsoft.com/office/officeart/2018/2/layout/IconCircleList"/>
    <dgm:cxn modelId="{DC7A6CCA-8BB3-4EBF-8B79-46E93010FA60}" type="presParOf" srcId="{CF79895C-3788-4A43-8F3A-B6AF392229FA}" destId="{394D1273-656F-4DBA-808D-2AF6B8476738}" srcOrd="0" destOrd="0" presId="urn:microsoft.com/office/officeart/2018/2/layout/IconCircleList"/>
    <dgm:cxn modelId="{D6F28D03-CA4A-48BF-8D90-888AF22C3BBC}" type="presParOf" srcId="{394D1273-656F-4DBA-808D-2AF6B8476738}" destId="{28B5F6CD-2D31-4E8D-82D1-7E5D15F442C7}" srcOrd="0" destOrd="0" presId="urn:microsoft.com/office/officeart/2018/2/layout/IconCircleList"/>
    <dgm:cxn modelId="{2DBFD65A-B683-4215-B1A3-5D8C1F9A7547}" type="presParOf" srcId="{394D1273-656F-4DBA-808D-2AF6B8476738}" destId="{5B29681A-9CD7-42C3-9313-00896CE1FAEB}" srcOrd="1" destOrd="0" presId="urn:microsoft.com/office/officeart/2018/2/layout/IconCircleList"/>
    <dgm:cxn modelId="{81329498-895A-4444-9615-8EF212394D48}" type="presParOf" srcId="{394D1273-656F-4DBA-808D-2AF6B8476738}" destId="{FF51F514-BA09-495E-9385-2999EEF06F0D}" srcOrd="2" destOrd="0" presId="urn:microsoft.com/office/officeart/2018/2/layout/IconCircleList"/>
    <dgm:cxn modelId="{42C54063-5FF6-4D3C-92E6-3011E93D2188}" type="presParOf" srcId="{394D1273-656F-4DBA-808D-2AF6B8476738}" destId="{2D1030E2-CEE2-487F-A926-8A21385D37EF}" srcOrd="3" destOrd="0" presId="urn:microsoft.com/office/officeart/2018/2/layout/IconCircleList"/>
    <dgm:cxn modelId="{40325AF8-8363-4F10-9A40-08D0C3DF3BA5}" type="presParOf" srcId="{CF79895C-3788-4A43-8F3A-B6AF392229FA}" destId="{2DFE7F6A-CF54-4287-A0F5-E363B47EDB00}" srcOrd="1" destOrd="0" presId="urn:microsoft.com/office/officeart/2018/2/layout/IconCircleList"/>
    <dgm:cxn modelId="{173BDEE2-0C08-4D59-AC88-5D5A0EBB4B21}" type="presParOf" srcId="{CF79895C-3788-4A43-8F3A-B6AF392229FA}" destId="{CD47B01E-192D-48FC-B346-E6F099ACD37E}" srcOrd="2" destOrd="0" presId="urn:microsoft.com/office/officeart/2018/2/layout/IconCircleList"/>
    <dgm:cxn modelId="{F3E4E461-D91F-47F3-B89F-4B1441EBE892}" type="presParOf" srcId="{CD47B01E-192D-48FC-B346-E6F099ACD37E}" destId="{7FEC2002-9737-463D-852C-74D9A51D4F98}" srcOrd="0" destOrd="0" presId="urn:microsoft.com/office/officeart/2018/2/layout/IconCircleList"/>
    <dgm:cxn modelId="{DE842C00-E1BC-468F-8D51-807D79649B8F}" type="presParOf" srcId="{CD47B01E-192D-48FC-B346-E6F099ACD37E}" destId="{69E845E6-99E8-4676-8C7B-8216CE2FD94E}" srcOrd="1" destOrd="0" presId="urn:microsoft.com/office/officeart/2018/2/layout/IconCircleList"/>
    <dgm:cxn modelId="{E4EAF9C1-7ABA-4B56-BCA3-BFC395889055}" type="presParOf" srcId="{CD47B01E-192D-48FC-B346-E6F099ACD37E}" destId="{7A201E22-FDB5-41CA-B0B3-1FCC1D6EEF01}" srcOrd="2" destOrd="0" presId="urn:microsoft.com/office/officeart/2018/2/layout/IconCircleList"/>
    <dgm:cxn modelId="{4D7BE950-149B-42A8-BA3A-AEA77A5E3AE5}" type="presParOf" srcId="{CD47B01E-192D-48FC-B346-E6F099ACD37E}" destId="{353EFC54-25AE-449B-A7D4-F2569BCF6868}" srcOrd="3" destOrd="0" presId="urn:microsoft.com/office/officeart/2018/2/layout/IconCircleList"/>
    <dgm:cxn modelId="{0C82DBAE-4C29-4A16-B34F-4DCB5AB147DF}" type="presParOf" srcId="{CF79895C-3788-4A43-8F3A-B6AF392229FA}" destId="{6DCFBAC0-F22E-4817-9713-413C0D0ADB88}" srcOrd="3" destOrd="0" presId="urn:microsoft.com/office/officeart/2018/2/layout/IconCircleList"/>
    <dgm:cxn modelId="{1290A668-1387-469F-AB1E-21B92B509BAD}" type="presParOf" srcId="{CF79895C-3788-4A43-8F3A-B6AF392229FA}" destId="{97DEEFAD-9810-41B4-824B-4658B5A8847F}" srcOrd="4" destOrd="0" presId="urn:microsoft.com/office/officeart/2018/2/layout/IconCircleList"/>
    <dgm:cxn modelId="{0852AD36-C712-43AF-B9AA-97029E81CBB9}" type="presParOf" srcId="{97DEEFAD-9810-41B4-824B-4658B5A8847F}" destId="{ACE9AEFC-CEF0-4359-962C-F66A8C881773}" srcOrd="0" destOrd="0" presId="urn:microsoft.com/office/officeart/2018/2/layout/IconCircleList"/>
    <dgm:cxn modelId="{5E441F8B-28FD-4AC1-AC38-999203E9F14E}" type="presParOf" srcId="{97DEEFAD-9810-41B4-824B-4658B5A8847F}" destId="{EFE91E3A-8D5B-473B-AE89-316342AC9976}" srcOrd="1" destOrd="0" presId="urn:microsoft.com/office/officeart/2018/2/layout/IconCircleList"/>
    <dgm:cxn modelId="{CD99F875-BE8B-4EEC-AEAD-6BC6F1FE7D1C}" type="presParOf" srcId="{97DEEFAD-9810-41B4-824B-4658B5A8847F}" destId="{FEFAA639-BDEA-47F4-884D-1A14C31747E8}" srcOrd="2" destOrd="0" presId="urn:microsoft.com/office/officeart/2018/2/layout/IconCircleList"/>
    <dgm:cxn modelId="{EA41D325-79AB-4989-98B4-DE8E2E361196}" type="presParOf" srcId="{97DEEFAD-9810-41B4-824B-4658B5A8847F}" destId="{1A9C3F6A-F839-4A01-B000-ED8685A2F499}" srcOrd="3" destOrd="0" presId="urn:microsoft.com/office/officeart/2018/2/layout/IconCircleList"/>
    <dgm:cxn modelId="{5899E934-7A19-47B6-9023-A37CED5914D0}" type="presParOf" srcId="{CF79895C-3788-4A43-8F3A-B6AF392229FA}" destId="{8219E683-4952-45D0-AF16-C7BBA551520C}" srcOrd="5" destOrd="0" presId="urn:microsoft.com/office/officeart/2018/2/layout/IconCircleList"/>
    <dgm:cxn modelId="{4903BCC7-36B1-4148-904F-C4D281A78071}" type="presParOf" srcId="{CF79895C-3788-4A43-8F3A-B6AF392229FA}" destId="{F412C725-9690-4607-9FFC-0C5BBBFD3DE1}" srcOrd="6" destOrd="0" presId="urn:microsoft.com/office/officeart/2018/2/layout/IconCircleList"/>
    <dgm:cxn modelId="{D45C3CAF-BFD0-4258-A99B-92A0F9CCB91E}" type="presParOf" srcId="{F412C725-9690-4607-9FFC-0C5BBBFD3DE1}" destId="{5EC978DE-57C9-4C88-B218-82C88107B8BD}" srcOrd="0" destOrd="0" presId="urn:microsoft.com/office/officeart/2018/2/layout/IconCircleList"/>
    <dgm:cxn modelId="{B5B45E22-1628-44A9-8F38-809F4AB2D3E7}" type="presParOf" srcId="{F412C725-9690-4607-9FFC-0C5BBBFD3DE1}" destId="{ADF45229-2807-4741-B44E-49435589E2CC}" srcOrd="1" destOrd="0" presId="urn:microsoft.com/office/officeart/2018/2/layout/IconCircleList"/>
    <dgm:cxn modelId="{58ACF6BE-7A61-40D4-8CB8-102DB0AE6F0E}" type="presParOf" srcId="{F412C725-9690-4607-9FFC-0C5BBBFD3DE1}" destId="{BB807E00-1DEA-4762-82A7-C8A1C22E86F8}" srcOrd="2" destOrd="0" presId="urn:microsoft.com/office/officeart/2018/2/layout/IconCircleList"/>
    <dgm:cxn modelId="{67AA1051-19A6-428B-AAB6-45EE9CED3171}" type="presParOf" srcId="{F412C725-9690-4607-9FFC-0C5BBBFD3DE1}" destId="{34F7B182-EA95-4A63-88E7-4C2D96BC22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D66EF-8D3F-4538-BBB2-4E7C4A0F40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29839-C017-4292-8D4E-50D3BEF2DE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Cost Trends Over Time: </a:t>
          </a:r>
          <a:r>
            <a:rPr lang="en-GB"/>
            <a:t>Understanding the trends in incurred costs over time is crucial for strategic decision-making and expense forecasting.</a:t>
          </a:r>
          <a:endParaRPr lang="en-US"/>
        </a:p>
      </dgm:t>
    </dgm:pt>
    <dgm:pt modelId="{AF26AB56-EB4D-42F4-BDE5-9FF1B5411C82}" type="parTrans" cxnId="{EE9F9657-A6D6-4DDC-B7D2-DA9907046882}">
      <dgm:prSet/>
      <dgm:spPr/>
      <dgm:t>
        <a:bodyPr/>
        <a:lstStyle/>
        <a:p>
          <a:endParaRPr lang="en-US"/>
        </a:p>
      </dgm:t>
    </dgm:pt>
    <dgm:pt modelId="{7A6B9071-B0F5-4CC7-890C-436F613E4796}" type="sibTrans" cxnId="{EE9F9657-A6D6-4DDC-B7D2-DA9907046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A8B47E-0F39-444F-9D06-238BAE1463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Injury Details and Claims: </a:t>
          </a:r>
          <a:r>
            <a:rPr lang="en-GB"/>
            <a:t>Stakeholders need to focus on ensuring comprehensive documentation of injury details to better understand claim characteristics and associated costs.</a:t>
          </a:r>
          <a:endParaRPr lang="en-US"/>
        </a:p>
      </dgm:t>
    </dgm:pt>
    <dgm:pt modelId="{DDD4AB86-14E6-45B6-814F-DF75BFE95CD5}" type="parTrans" cxnId="{E7E27B58-6ACC-4466-BEB4-482ABE944994}">
      <dgm:prSet/>
      <dgm:spPr/>
      <dgm:t>
        <a:bodyPr/>
        <a:lstStyle/>
        <a:p>
          <a:endParaRPr lang="en-US"/>
        </a:p>
      </dgm:t>
    </dgm:pt>
    <dgm:pt modelId="{C1E820D5-25CE-4730-8D6C-5256A976FC77}" type="sibTrans" cxnId="{E7E27B58-6ACC-4466-BEB4-482ABE9449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A15D2E-78A3-4A02-A44C-60F8DB17A6A6}">
      <dgm:prSet/>
      <dgm:spPr/>
      <dgm:t>
        <a:bodyPr/>
        <a:lstStyle/>
        <a:p>
          <a:endParaRPr lang="en-GB"/>
        </a:p>
      </dgm:t>
    </dgm:pt>
    <dgm:pt modelId="{E3AB96DE-CDB8-48E4-B3CB-197966D0CA79}" type="parTrans" cxnId="{981FCCAB-92F9-43C1-8094-9A972FF0A984}">
      <dgm:prSet/>
      <dgm:spPr/>
      <dgm:t>
        <a:bodyPr/>
        <a:lstStyle/>
        <a:p>
          <a:endParaRPr lang="en-US"/>
        </a:p>
      </dgm:t>
    </dgm:pt>
    <dgm:pt modelId="{8A5A6671-FC18-438A-AF1F-F72A5E5F7994}" type="sibTrans" cxnId="{981FCCAB-92F9-43C1-8094-9A972FF0A984}">
      <dgm:prSet/>
      <dgm:spPr/>
      <dgm:t>
        <a:bodyPr/>
        <a:lstStyle/>
        <a:p>
          <a:endParaRPr lang="en-US"/>
        </a:p>
      </dgm:t>
    </dgm:pt>
    <dgm:pt modelId="{AE9A779A-87A4-41A3-BF6D-AD5248B9955A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FBB81AE0-78E8-4CF0-995F-7736D6FBA223}" type="parTrans" cxnId="{ABD153EB-668D-4D2B-96E5-D481BE839581}">
      <dgm:prSet/>
      <dgm:spPr/>
      <dgm:t>
        <a:bodyPr/>
        <a:lstStyle/>
        <a:p>
          <a:endParaRPr lang="en-US"/>
        </a:p>
      </dgm:t>
    </dgm:pt>
    <dgm:pt modelId="{100B98BC-4642-491A-BB24-AC56CBB0B865}" type="sibTrans" cxnId="{ABD153EB-668D-4D2B-96E5-D481BE839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95821A-6BD9-4C89-8853-9736EC5FDC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Inception to loss and Incurred Costs: </a:t>
          </a:r>
          <a:r>
            <a:rPr lang="en-GB"/>
            <a:t>Policy revaluation in terms of how soon the insurer holder claimed for benefits and implement measures to optimize claims management and minimize financial losses.</a:t>
          </a:r>
          <a:endParaRPr lang="en-US"/>
        </a:p>
      </dgm:t>
    </dgm:pt>
    <dgm:pt modelId="{845FDAC0-A8D0-428C-8014-6E85FA4C4AC1}" type="parTrans" cxnId="{85FB6C44-1188-48B6-92C4-2BE9EA30E76F}">
      <dgm:prSet/>
      <dgm:spPr/>
      <dgm:t>
        <a:bodyPr/>
        <a:lstStyle/>
        <a:p>
          <a:endParaRPr lang="en-US"/>
        </a:p>
      </dgm:t>
    </dgm:pt>
    <dgm:pt modelId="{353E193E-AC50-45B1-B7D6-C4DF08515E9C}" type="sibTrans" cxnId="{85FB6C44-1188-48B6-92C4-2BE9EA30E76F}">
      <dgm:prSet/>
      <dgm:spPr/>
      <dgm:t>
        <a:bodyPr/>
        <a:lstStyle/>
        <a:p>
          <a:endParaRPr lang="en-US"/>
        </a:p>
      </dgm:t>
    </dgm:pt>
    <dgm:pt modelId="{88F9084A-85D0-43B1-85BC-3DCB8F2EAA52}" type="pres">
      <dgm:prSet presAssocID="{86AD66EF-8D3F-4538-BBB2-4E7C4A0F40B7}" presName="root" presStyleCnt="0">
        <dgm:presLayoutVars>
          <dgm:dir/>
          <dgm:resizeHandles val="exact"/>
        </dgm:presLayoutVars>
      </dgm:prSet>
      <dgm:spPr/>
    </dgm:pt>
    <dgm:pt modelId="{3DC34E9E-954E-4BCF-8CF9-911E0166702F}" type="pres">
      <dgm:prSet presAssocID="{D2529839-C017-4292-8D4E-50D3BEF2DEA8}" presName="compNode" presStyleCnt="0"/>
      <dgm:spPr/>
    </dgm:pt>
    <dgm:pt modelId="{BF2E5265-1A67-41DF-BAB6-431BDCEABAFA}" type="pres">
      <dgm:prSet presAssocID="{D2529839-C017-4292-8D4E-50D3BEF2D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03422104-F4A7-4AC2-B5E6-FD14BFB57AB4}" type="pres">
      <dgm:prSet presAssocID="{D2529839-C017-4292-8D4E-50D3BEF2DEA8}" presName="spaceRect" presStyleCnt="0"/>
      <dgm:spPr/>
    </dgm:pt>
    <dgm:pt modelId="{7E9626D6-C640-4A9A-BF58-89CE6A9BC0E6}" type="pres">
      <dgm:prSet presAssocID="{D2529839-C017-4292-8D4E-50D3BEF2DEA8}" presName="textRect" presStyleLbl="revTx" presStyleIdx="0" presStyleCnt="4">
        <dgm:presLayoutVars>
          <dgm:chMax val="1"/>
          <dgm:chPref val="1"/>
        </dgm:presLayoutVars>
      </dgm:prSet>
      <dgm:spPr/>
    </dgm:pt>
    <dgm:pt modelId="{4D1EC831-63E3-4924-A257-1EB318EBB1AE}" type="pres">
      <dgm:prSet presAssocID="{7A6B9071-B0F5-4CC7-890C-436F613E4796}" presName="sibTrans" presStyleCnt="0"/>
      <dgm:spPr/>
    </dgm:pt>
    <dgm:pt modelId="{0877D599-243B-4F6E-96F9-C5C11C8C6AA4}" type="pres">
      <dgm:prSet presAssocID="{82A8B47E-0F39-444F-9D06-238BAE1463A5}" presName="compNode" presStyleCnt="0"/>
      <dgm:spPr/>
    </dgm:pt>
    <dgm:pt modelId="{4E211637-DA9A-4451-8064-8FB71A8F6C6D}" type="pres">
      <dgm:prSet presAssocID="{82A8B47E-0F39-444F-9D06-238BAE1463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877C1F9-F449-4A35-8B39-D700B72CD684}" type="pres">
      <dgm:prSet presAssocID="{82A8B47E-0F39-444F-9D06-238BAE1463A5}" presName="spaceRect" presStyleCnt="0"/>
      <dgm:spPr/>
    </dgm:pt>
    <dgm:pt modelId="{296B6FED-679C-4CA2-B0D2-9BC857994E94}" type="pres">
      <dgm:prSet presAssocID="{82A8B47E-0F39-444F-9D06-238BAE1463A5}" presName="textRect" presStyleLbl="revTx" presStyleIdx="1" presStyleCnt="4">
        <dgm:presLayoutVars>
          <dgm:chMax val="1"/>
          <dgm:chPref val="1"/>
        </dgm:presLayoutVars>
      </dgm:prSet>
      <dgm:spPr/>
    </dgm:pt>
    <dgm:pt modelId="{0F6EEADB-71FF-4438-8420-4D0049830735}" type="pres">
      <dgm:prSet presAssocID="{C1E820D5-25CE-4730-8D6C-5256A976FC77}" presName="sibTrans" presStyleCnt="0"/>
      <dgm:spPr/>
    </dgm:pt>
    <dgm:pt modelId="{69E5B34C-1AC8-4575-A7B3-A31BBF769710}" type="pres">
      <dgm:prSet presAssocID="{AE9A779A-87A4-41A3-BF6D-AD5248B9955A}" presName="compNode" presStyleCnt="0"/>
      <dgm:spPr/>
    </dgm:pt>
    <dgm:pt modelId="{42ADB8AB-5F00-42B7-A45B-0E6871CF14E1}" type="pres">
      <dgm:prSet presAssocID="{AE9A779A-87A4-41A3-BF6D-AD5248B995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Lightning And Rain with solid fill"/>
        </a:ext>
      </dgm:extLst>
    </dgm:pt>
    <dgm:pt modelId="{76014377-47E7-4395-A2E2-B42BF9875B38}" type="pres">
      <dgm:prSet presAssocID="{AE9A779A-87A4-41A3-BF6D-AD5248B9955A}" presName="spaceRect" presStyleCnt="0"/>
      <dgm:spPr/>
    </dgm:pt>
    <dgm:pt modelId="{E94EE67B-B548-41E7-B933-9ADCBFCB1A14}" type="pres">
      <dgm:prSet presAssocID="{AE9A779A-87A4-41A3-BF6D-AD5248B9955A}" presName="textRect" presStyleLbl="revTx" presStyleIdx="2" presStyleCnt="4">
        <dgm:presLayoutVars>
          <dgm:chMax val="1"/>
          <dgm:chPref val="1"/>
        </dgm:presLayoutVars>
      </dgm:prSet>
      <dgm:spPr/>
    </dgm:pt>
    <dgm:pt modelId="{FC82A194-9ED5-4B40-8A3F-55C9ED8A8536}" type="pres">
      <dgm:prSet presAssocID="{100B98BC-4642-491A-BB24-AC56CBB0B865}" presName="sibTrans" presStyleCnt="0"/>
      <dgm:spPr/>
    </dgm:pt>
    <dgm:pt modelId="{A828A34D-177E-41C1-8EC2-EC3FE7FDB9FF}" type="pres">
      <dgm:prSet presAssocID="{8C95821A-6BD9-4C89-8853-9736EC5FDC46}" presName="compNode" presStyleCnt="0"/>
      <dgm:spPr/>
    </dgm:pt>
    <dgm:pt modelId="{B99064BD-E018-4FB9-8460-F1582BCD0405}" type="pres">
      <dgm:prSet presAssocID="{8C95821A-6BD9-4C89-8853-9736EC5FDC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F4495C5-0055-434B-8F62-A8A8B27FB048}" type="pres">
      <dgm:prSet presAssocID="{8C95821A-6BD9-4C89-8853-9736EC5FDC46}" presName="spaceRect" presStyleCnt="0"/>
      <dgm:spPr/>
    </dgm:pt>
    <dgm:pt modelId="{561C255B-3367-4A52-8B34-6F53F5121271}" type="pres">
      <dgm:prSet presAssocID="{8C95821A-6BD9-4C89-8853-9736EC5FDC46}" presName="textRect" presStyleLbl="revTx" presStyleIdx="3" presStyleCnt="4" custLinFactNeighborX="14642" custLinFactNeighborY="-4864">
        <dgm:presLayoutVars>
          <dgm:chMax val="1"/>
          <dgm:chPref val="1"/>
        </dgm:presLayoutVars>
      </dgm:prSet>
      <dgm:spPr/>
    </dgm:pt>
  </dgm:ptLst>
  <dgm:cxnLst>
    <dgm:cxn modelId="{BBFDB81A-EC5B-4E4A-809C-6E4F6B35C2AD}" type="presOf" srcId="{D2529839-C017-4292-8D4E-50D3BEF2DEA8}" destId="{7E9626D6-C640-4A9A-BF58-89CE6A9BC0E6}" srcOrd="0" destOrd="0" presId="urn:microsoft.com/office/officeart/2018/2/layout/IconLabelList"/>
    <dgm:cxn modelId="{C35CF43F-F44C-4C8A-A6B1-15B0CE46F4E1}" type="presOf" srcId="{86AD66EF-8D3F-4538-BBB2-4E7C4A0F40B7}" destId="{88F9084A-85D0-43B1-85BC-3DCB8F2EAA52}" srcOrd="0" destOrd="0" presId="urn:microsoft.com/office/officeart/2018/2/layout/IconLabelList"/>
    <dgm:cxn modelId="{735CFF5D-73B6-4860-ACE0-B5902F9EC5F5}" type="presOf" srcId="{8C95821A-6BD9-4C89-8853-9736EC5FDC46}" destId="{561C255B-3367-4A52-8B34-6F53F5121271}" srcOrd="0" destOrd="0" presId="urn:microsoft.com/office/officeart/2018/2/layout/IconLabelList"/>
    <dgm:cxn modelId="{85FB6C44-1188-48B6-92C4-2BE9EA30E76F}" srcId="{86AD66EF-8D3F-4538-BBB2-4E7C4A0F40B7}" destId="{8C95821A-6BD9-4C89-8853-9736EC5FDC46}" srcOrd="3" destOrd="0" parTransId="{845FDAC0-A8D0-428C-8014-6E85FA4C4AC1}" sibTransId="{353E193E-AC50-45B1-B7D6-C4DF08515E9C}"/>
    <dgm:cxn modelId="{B2B69645-30D0-4F4A-8FAF-5363E10F53DF}" type="presOf" srcId="{82A8B47E-0F39-444F-9D06-238BAE1463A5}" destId="{296B6FED-679C-4CA2-B0D2-9BC857994E94}" srcOrd="0" destOrd="0" presId="urn:microsoft.com/office/officeart/2018/2/layout/IconLabelList"/>
    <dgm:cxn modelId="{EE9F9657-A6D6-4DDC-B7D2-DA9907046882}" srcId="{86AD66EF-8D3F-4538-BBB2-4E7C4A0F40B7}" destId="{D2529839-C017-4292-8D4E-50D3BEF2DEA8}" srcOrd="0" destOrd="0" parTransId="{AF26AB56-EB4D-42F4-BDE5-9FF1B5411C82}" sibTransId="{7A6B9071-B0F5-4CC7-890C-436F613E4796}"/>
    <dgm:cxn modelId="{E7E27B58-6ACC-4466-BEB4-482ABE944994}" srcId="{86AD66EF-8D3F-4538-BBB2-4E7C4A0F40B7}" destId="{82A8B47E-0F39-444F-9D06-238BAE1463A5}" srcOrd="1" destOrd="0" parTransId="{DDD4AB86-14E6-45B6-814F-DF75BFE95CD5}" sibTransId="{C1E820D5-25CE-4730-8D6C-5256A976FC77}"/>
    <dgm:cxn modelId="{981FCCAB-92F9-43C1-8094-9A972FF0A984}" srcId="{82A8B47E-0F39-444F-9D06-238BAE1463A5}" destId="{40A15D2E-78A3-4A02-A44C-60F8DB17A6A6}" srcOrd="0" destOrd="0" parTransId="{E3AB96DE-CDB8-48E4-B3CB-197966D0CA79}" sibTransId="{8A5A6671-FC18-438A-AF1F-F72A5E5F7994}"/>
    <dgm:cxn modelId="{ABD153EB-668D-4D2B-96E5-D481BE839581}" srcId="{86AD66EF-8D3F-4538-BBB2-4E7C4A0F40B7}" destId="{AE9A779A-87A4-41A3-BF6D-AD5248B9955A}" srcOrd="2" destOrd="0" parTransId="{FBB81AE0-78E8-4CF0-995F-7736D6FBA223}" sibTransId="{100B98BC-4642-491A-BB24-AC56CBB0B865}"/>
    <dgm:cxn modelId="{4571F9FF-64D6-4237-8A1A-719E75997CB7}" type="presOf" srcId="{AE9A779A-87A4-41A3-BF6D-AD5248B9955A}" destId="{E94EE67B-B548-41E7-B933-9ADCBFCB1A14}" srcOrd="0" destOrd="0" presId="urn:microsoft.com/office/officeart/2018/2/layout/IconLabelList"/>
    <dgm:cxn modelId="{221F2376-7E8D-4FAF-B71F-ACAAC89E0DB6}" type="presParOf" srcId="{88F9084A-85D0-43B1-85BC-3DCB8F2EAA52}" destId="{3DC34E9E-954E-4BCF-8CF9-911E0166702F}" srcOrd="0" destOrd="0" presId="urn:microsoft.com/office/officeart/2018/2/layout/IconLabelList"/>
    <dgm:cxn modelId="{61496FDC-62EB-4B35-962F-757635D3797F}" type="presParOf" srcId="{3DC34E9E-954E-4BCF-8CF9-911E0166702F}" destId="{BF2E5265-1A67-41DF-BAB6-431BDCEABAFA}" srcOrd="0" destOrd="0" presId="urn:microsoft.com/office/officeart/2018/2/layout/IconLabelList"/>
    <dgm:cxn modelId="{C7ABA020-48DF-48D2-8003-843CB2B4CA4B}" type="presParOf" srcId="{3DC34E9E-954E-4BCF-8CF9-911E0166702F}" destId="{03422104-F4A7-4AC2-B5E6-FD14BFB57AB4}" srcOrd="1" destOrd="0" presId="urn:microsoft.com/office/officeart/2018/2/layout/IconLabelList"/>
    <dgm:cxn modelId="{F98D3372-16B6-4CFC-AEFB-969AD24978D4}" type="presParOf" srcId="{3DC34E9E-954E-4BCF-8CF9-911E0166702F}" destId="{7E9626D6-C640-4A9A-BF58-89CE6A9BC0E6}" srcOrd="2" destOrd="0" presId="urn:microsoft.com/office/officeart/2018/2/layout/IconLabelList"/>
    <dgm:cxn modelId="{A203DF1B-DC91-416C-8827-61BC30B7D069}" type="presParOf" srcId="{88F9084A-85D0-43B1-85BC-3DCB8F2EAA52}" destId="{4D1EC831-63E3-4924-A257-1EB318EBB1AE}" srcOrd="1" destOrd="0" presId="urn:microsoft.com/office/officeart/2018/2/layout/IconLabelList"/>
    <dgm:cxn modelId="{301DC3FC-D86B-46FD-BEBA-02BE2E6A2866}" type="presParOf" srcId="{88F9084A-85D0-43B1-85BC-3DCB8F2EAA52}" destId="{0877D599-243B-4F6E-96F9-C5C11C8C6AA4}" srcOrd="2" destOrd="0" presId="urn:microsoft.com/office/officeart/2018/2/layout/IconLabelList"/>
    <dgm:cxn modelId="{42132C02-9E15-483F-ADF6-795229FED00D}" type="presParOf" srcId="{0877D599-243B-4F6E-96F9-C5C11C8C6AA4}" destId="{4E211637-DA9A-4451-8064-8FB71A8F6C6D}" srcOrd="0" destOrd="0" presId="urn:microsoft.com/office/officeart/2018/2/layout/IconLabelList"/>
    <dgm:cxn modelId="{BC57B129-1ABA-4762-B078-1EDFDD69B75C}" type="presParOf" srcId="{0877D599-243B-4F6E-96F9-C5C11C8C6AA4}" destId="{E877C1F9-F449-4A35-8B39-D700B72CD684}" srcOrd="1" destOrd="0" presId="urn:microsoft.com/office/officeart/2018/2/layout/IconLabelList"/>
    <dgm:cxn modelId="{5F23F113-A7C2-48BE-A613-B3D67738DB6E}" type="presParOf" srcId="{0877D599-243B-4F6E-96F9-C5C11C8C6AA4}" destId="{296B6FED-679C-4CA2-B0D2-9BC857994E94}" srcOrd="2" destOrd="0" presId="urn:microsoft.com/office/officeart/2018/2/layout/IconLabelList"/>
    <dgm:cxn modelId="{4D7C5D31-300A-4003-8806-1C58AEFDCB68}" type="presParOf" srcId="{88F9084A-85D0-43B1-85BC-3DCB8F2EAA52}" destId="{0F6EEADB-71FF-4438-8420-4D0049830735}" srcOrd="3" destOrd="0" presId="urn:microsoft.com/office/officeart/2018/2/layout/IconLabelList"/>
    <dgm:cxn modelId="{AA3D384A-233C-4830-8C8C-64BED9423B3C}" type="presParOf" srcId="{88F9084A-85D0-43B1-85BC-3DCB8F2EAA52}" destId="{69E5B34C-1AC8-4575-A7B3-A31BBF769710}" srcOrd="4" destOrd="0" presId="urn:microsoft.com/office/officeart/2018/2/layout/IconLabelList"/>
    <dgm:cxn modelId="{F8577D93-8F27-4FD7-B2C5-473A1EF0DDDC}" type="presParOf" srcId="{69E5B34C-1AC8-4575-A7B3-A31BBF769710}" destId="{42ADB8AB-5F00-42B7-A45B-0E6871CF14E1}" srcOrd="0" destOrd="0" presId="urn:microsoft.com/office/officeart/2018/2/layout/IconLabelList"/>
    <dgm:cxn modelId="{7D700381-B787-4A7E-916B-4909B7CDAFB9}" type="presParOf" srcId="{69E5B34C-1AC8-4575-A7B3-A31BBF769710}" destId="{76014377-47E7-4395-A2E2-B42BF9875B38}" srcOrd="1" destOrd="0" presId="urn:microsoft.com/office/officeart/2018/2/layout/IconLabelList"/>
    <dgm:cxn modelId="{A50897F0-AF29-4FC3-B043-84357E5CDC8E}" type="presParOf" srcId="{69E5B34C-1AC8-4575-A7B3-A31BBF769710}" destId="{E94EE67B-B548-41E7-B933-9ADCBFCB1A14}" srcOrd="2" destOrd="0" presId="urn:microsoft.com/office/officeart/2018/2/layout/IconLabelList"/>
    <dgm:cxn modelId="{A46BBA2E-FB93-43A6-89D3-DA536D6889F8}" type="presParOf" srcId="{88F9084A-85D0-43B1-85BC-3DCB8F2EAA52}" destId="{FC82A194-9ED5-4B40-8A3F-55C9ED8A8536}" srcOrd="5" destOrd="0" presId="urn:microsoft.com/office/officeart/2018/2/layout/IconLabelList"/>
    <dgm:cxn modelId="{962DA1B4-890E-4A56-A45C-D2BAFDEAD1EC}" type="presParOf" srcId="{88F9084A-85D0-43B1-85BC-3DCB8F2EAA52}" destId="{A828A34D-177E-41C1-8EC2-EC3FE7FDB9FF}" srcOrd="6" destOrd="0" presId="urn:microsoft.com/office/officeart/2018/2/layout/IconLabelList"/>
    <dgm:cxn modelId="{94FEC863-52D1-4FCF-8FAC-F96593F081EE}" type="presParOf" srcId="{A828A34D-177E-41C1-8EC2-EC3FE7FDB9FF}" destId="{B99064BD-E018-4FB9-8460-F1582BCD0405}" srcOrd="0" destOrd="0" presId="urn:microsoft.com/office/officeart/2018/2/layout/IconLabelList"/>
    <dgm:cxn modelId="{6CFD4BD2-2AE7-4CF0-893F-312A852AE48D}" type="presParOf" srcId="{A828A34D-177E-41C1-8EC2-EC3FE7FDB9FF}" destId="{4F4495C5-0055-434B-8F62-A8A8B27FB048}" srcOrd="1" destOrd="0" presId="urn:microsoft.com/office/officeart/2018/2/layout/IconLabelList"/>
    <dgm:cxn modelId="{33EB3639-3A46-47BD-98A7-921D60E42719}" type="presParOf" srcId="{A828A34D-177E-41C1-8EC2-EC3FE7FDB9FF}" destId="{561C255B-3367-4A52-8B34-6F53F51212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C6BD5-02D7-4D8A-B6C7-D1B2187C381D}">
      <dsp:nvSpPr>
        <dsp:cNvPr id="0" name=""/>
        <dsp:cNvSpPr/>
      </dsp:nvSpPr>
      <dsp:spPr>
        <a:xfrm>
          <a:off x="409175" y="1267615"/>
          <a:ext cx="668408" cy="668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A35B4-CAAB-495A-BDBA-27103A8C56B2}">
      <dsp:nvSpPr>
        <dsp:cNvPr id="0" name=""/>
        <dsp:cNvSpPr/>
      </dsp:nvSpPr>
      <dsp:spPr>
        <a:xfrm>
          <a:off x="704" y="217843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Dataset</a:t>
          </a:r>
          <a:endParaRPr lang="en-US" sz="1900" kern="1200"/>
        </a:p>
      </dsp:txBody>
      <dsp:txXfrm>
        <a:off x="704" y="2178435"/>
        <a:ext cx="1485351" cy="594140"/>
      </dsp:txXfrm>
    </dsp:sp>
    <dsp:sp modelId="{704DA724-7D2C-4698-A01D-B2D45D88BAC5}">
      <dsp:nvSpPr>
        <dsp:cNvPr id="0" name=""/>
        <dsp:cNvSpPr/>
      </dsp:nvSpPr>
      <dsp:spPr>
        <a:xfrm>
          <a:off x="2154463" y="1267615"/>
          <a:ext cx="668408" cy="668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0B11B-30B8-4423-8486-8B92CCA21969}">
      <dsp:nvSpPr>
        <dsp:cNvPr id="0" name=""/>
        <dsp:cNvSpPr/>
      </dsp:nvSpPr>
      <dsp:spPr>
        <a:xfrm>
          <a:off x="1745992" y="217843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Trend Analysis</a:t>
          </a:r>
          <a:endParaRPr lang="en-US" sz="1900" kern="1200"/>
        </a:p>
      </dsp:txBody>
      <dsp:txXfrm>
        <a:off x="1745992" y="2178435"/>
        <a:ext cx="1485351" cy="594140"/>
      </dsp:txXfrm>
    </dsp:sp>
    <dsp:sp modelId="{D9063530-3107-4903-8A77-1986C11217F7}">
      <dsp:nvSpPr>
        <dsp:cNvPr id="0" name=""/>
        <dsp:cNvSpPr/>
      </dsp:nvSpPr>
      <dsp:spPr>
        <a:xfrm>
          <a:off x="3899751" y="1267615"/>
          <a:ext cx="668408" cy="668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4CD29-E240-41B6-AD50-7D8D15677D44}">
      <dsp:nvSpPr>
        <dsp:cNvPr id="0" name=""/>
        <dsp:cNvSpPr/>
      </dsp:nvSpPr>
      <dsp:spPr>
        <a:xfrm>
          <a:off x="3491280" y="217843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Impact Analysis</a:t>
          </a:r>
          <a:endParaRPr lang="en-US" sz="1900" kern="1200"/>
        </a:p>
      </dsp:txBody>
      <dsp:txXfrm>
        <a:off x="3491280" y="2178435"/>
        <a:ext cx="1485351" cy="594140"/>
      </dsp:txXfrm>
    </dsp:sp>
    <dsp:sp modelId="{7D07ECD8-2C8C-45BD-AA12-C5E897A4EEA5}">
      <dsp:nvSpPr>
        <dsp:cNvPr id="0" name=""/>
        <dsp:cNvSpPr/>
      </dsp:nvSpPr>
      <dsp:spPr>
        <a:xfrm>
          <a:off x="5645039" y="1267615"/>
          <a:ext cx="668408" cy="668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C7C3D-0F8F-4E21-9361-4E78635DDFCC}">
      <dsp:nvSpPr>
        <dsp:cNvPr id="0" name=""/>
        <dsp:cNvSpPr/>
      </dsp:nvSpPr>
      <dsp:spPr>
        <a:xfrm>
          <a:off x="5236568" y="217843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Outcomes</a:t>
          </a:r>
          <a:endParaRPr lang="en-US" sz="1900" kern="1200"/>
        </a:p>
      </dsp:txBody>
      <dsp:txXfrm>
        <a:off x="5236568" y="2178435"/>
        <a:ext cx="1485351" cy="594140"/>
      </dsp:txXfrm>
    </dsp:sp>
    <dsp:sp modelId="{8941F7E4-17CC-4B2E-912C-14BC887712B4}">
      <dsp:nvSpPr>
        <dsp:cNvPr id="0" name=""/>
        <dsp:cNvSpPr/>
      </dsp:nvSpPr>
      <dsp:spPr>
        <a:xfrm>
          <a:off x="7390328" y="1267615"/>
          <a:ext cx="668408" cy="668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50BA9-AF8E-482D-8808-700F06401086}">
      <dsp:nvSpPr>
        <dsp:cNvPr id="0" name=""/>
        <dsp:cNvSpPr/>
      </dsp:nvSpPr>
      <dsp:spPr>
        <a:xfrm>
          <a:off x="6981856" y="217843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Future Scope</a:t>
          </a:r>
          <a:endParaRPr lang="en-US" sz="1900" kern="1200"/>
        </a:p>
      </dsp:txBody>
      <dsp:txXfrm>
        <a:off x="6981856" y="2178435"/>
        <a:ext cx="1485351" cy="594140"/>
      </dsp:txXfrm>
    </dsp:sp>
    <dsp:sp modelId="{934649B6-909E-40F9-B0E2-739A8FD0E8CD}">
      <dsp:nvSpPr>
        <dsp:cNvPr id="0" name=""/>
        <dsp:cNvSpPr/>
      </dsp:nvSpPr>
      <dsp:spPr>
        <a:xfrm>
          <a:off x="9135616" y="1267615"/>
          <a:ext cx="668408" cy="6684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5629F-2B81-46BB-A079-20A4D96E2236}">
      <dsp:nvSpPr>
        <dsp:cNvPr id="0" name=""/>
        <dsp:cNvSpPr/>
      </dsp:nvSpPr>
      <dsp:spPr>
        <a:xfrm>
          <a:off x="8727144" y="217843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 &amp; Feedback</a:t>
          </a:r>
        </a:p>
      </dsp:txBody>
      <dsp:txXfrm>
        <a:off x="8727144" y="2178435"/>
        <a:ext cx="1485351" cy="59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F6CD-2D31-4E8D-82D1-7E5D15F442C7}">
      <dsp:nvSpPr>
        <dsp:cNvPr id="0" name=""/>
        <dsp:cNvSpPr/>
      </dsp:nvSpPr>
      <dsp:spPr>
        <a:xfrm>
          <a:off x="161069" y="367224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9681A-9CD7-42C3-9313-00896CE1FAEB}">
      <dsp:nvSpPr>
        <dsp:cNvPr id="0" name=""/>
        <dsp:cNvSpPr/>
      </dsp:nvSpPr>
      <dsp:spPr>
        <a:xfrm>
          <a:off x="436054" y="642209"/>
          <a:ext cx="759483" cy="759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30E2-CEE2-487F-A926-8A21385D37EF}">
      <dsp:nvSpPr>
        <dsp:cNvPr id="0" name=""/>
        <dsp:cNvSpPr/>
      </dsp:nvSpPr>
      <dsp:spPr>
        <a:xfrm>
          <a:off x="1751121" y="367224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Weather Condition, injuries and Claims:</a:t>
          </a:r>
          <a:r>
            <a:rPr lang="en-GB" sz="1400" b="1" kern="1200" dirty="0"/>
            <a:t>  </a:t>
          </a:r>
          <a:r>
            <a:rPr lang="en-GB" sz="1400" kern="1200" dirty="0"/>
            <a:t>risk assessment and resource allocation.</a:t>
          </a:r>
          <a:endParaRPr lang="en-US" sz="1400" kern="1200" dirty="0"/>
        </a:p>
      </dsp:txBody>
      <dsp:txXfrm>
        <a:off x="1751121" y="367224"/>
        <a:ext cx="3086572" cy="1309455"/>
      </dsp:txXfrm>
    </dsp:sp>
    <dsp:sp modelId="{7FEC2002-9737-463D-852C-74D9A51D4F98}">
      <dsp:nvSpPr>
        <dsp:cNvPr id="0" name=""/>
        <dsp:cNvSpPr/>
      </dsp:nvSpPr>
      <dsp:spPr>
        <a:xfrm>
          <a:off x="5375505" y="367224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845E6-99E8-4676-8C7B-8216CE2FD94E}">
      <dsp:nvSpPr>
        <dsp:cNvPr id="0" name=""/>
        <dsp:cNvSpPr/>
      </dsp:nvSpPr>
      <dsp:spPr>
        <a:xfrm>
          <a:off x="5650491" y="642209"/>
          <a:ext cx="759483" cy="759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EFC54-25AE-449B-A7D4-F2569BCF6868}">
      <dsp:nvSpPr>
        <dsp:cNvPr id="0" name=""/>
        <dsp:cNvSpPr/>
      </dsp:nvSpPr>
      <dsp:spPr>
        <a:xfrm>
          <a:off x="6965558" y="367224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Notification:</a:t>
          </a:r>
          <a:r>
            <a:rPr lang="en-GB" sz="1400" b="0" i="0" kern="1200" dirty="0"/>
            <a:t> Stakeholders </a:t>
          </a:r>
          <a:r>
            <a:rPr lang="en-GB" sz="1400" kern="1200" dirty="0"/>
            <a:t>needs to focus on timely notification and management of claims to minimize financial losses.</a:t>
          </a:r>
          <a:endParaRPr lang="en-US" sz="1400" kern="1200" dirty="0"/>
        </a:p>
      </dsp:txBody>
      <dsp:txXfrm>
        <a:off x="6965558" y="367224"/>
        <a:ext cx="3086572" cy="1309455"/>
      </dsp:txXfrm>
    </dsp:sp>
    <dsp:sp modelId="{ACE9AEFC-CEF0-4359-962C-F66A8C881773}">
      <dsp:nvSpPr>
        <dsp:cNvPr id="0" name=""/>
        <dsp:cNvSpPr/>
      </dsp:nvSpPr>
      <dsp:spPr>
        <a:xfrm>
          <a:off x="161069" y="2363511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91E3A-8D5B-473B-AE89-316342AC9976}">
      <dsp:nvSpPr>
        <dsp:cNvPr id="0" name=""/>
        <dsp:cNvSpPr/>
      </dsp:nvSpPr>
      <dsp:spPr>
        <a:xfrm>
          <a:off x="436054" y="2638497"/>
          <a:ext cx="759483" cy="759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C3F6A-F839-4A01-B000-ED8685A2F499}">
      <dsp:nvSpPr>
        <dsp:cNvPr id="0" name=""/>
        <dsp:cNvSpPr/>
      </dsp:nvSpPr>
      <dsp:spPr>
        <a:xfrm>
          <a:off x="1751121" y="2363511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Main Driver and Third-Party Involvement: </a:t>
          </a:r>
          <a:r>
            <a:rPr lang="en-GB" sz="1400" kern="1200" dirty="0"/>
            <a:t>Understanding the involvement of main drivers and third parties is crucial for liability assessment and claims management strategies.</a:t>
          </a:r>
          <a:endParaRPr lang="en-US" sz="1400" kern="1200" dirty="0"/>
        </a:p>
      </dsp:txBody>
      <dsp:txXfrm>
        <a:off x="1751121" y="2363511"/>
        <a:ext cx="3086572" cy="1309455"/>
      </dsp:txXfrm>
    </dsp:sp>
    <dsp:sp modelId="{5EC978DE-57C9-4C88-B218-82C88107B8BD}">
      <dsp:nvSpPr>
        <dsp:cNvPr id="0" name=""/>
        <dsp:cNvSpPr/>
      </dsp:nvSpPr>
      <dsp:spPr>
        <a:xfrm>
          <a:off x="5375505" y="2363511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45229-2807-4741-B44E-49435589E2CC}">
      <dsp:nvSpPr>
        <dsp:cNvPr id="0" name=""/>
        <dsp:cNvSpPr/>
      </dsp:nvSpPr>
      <dsp:spPr>
        <a:xfrm>
          <a:off x="5650491" y="2638497"/>
          <a:ext cx="759483" cy="759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7B182-EA95-4A63-88E7-4C2D96BC22D0}">
      <dsp:nvSpPr>
        <dsp:cNvPr id="0" name=""/>
        <dsp:cNvSpPr/>
      </dsp:nvSpPr>
      <dsp:spPr>
        <a:xfrm>
          <a:off x="6965558" y="2363511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Regional Trends: </a:t>
          </a:r>
          <a:r>
            <a:rPr lang="en-GB" sz="1400" kern="1200" dirty="0"/>
            <a:t>Identify regions where certain types of injuries are more prevalent, enabling them to assess regional trends and patterns in claims data.</a:t>
          </a:r>
          <a:endParaRPr lang="en-US" sz="1400" kern="1200" dirty="0"/>
        </a:p>
      </dsp:txBody>
      <dsp:txXfrm>
        <a:off x="6965558" y="2363511"/>
        <a:ext cx="3086572" cy="1309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E5265-1A67-41DF-BAB6-431BDCEABAFA}">
      <dsp:nvSpPr>
        <dsp:cNvPr id="0" name=""/>
        <dsp:cNvSpPr/>
      </dsp:nvSpPr>
      <dsp:spPr>
        <a:xfrm>
          <a:off x="1006561" y="775766"/>
          <a:ext cx="928310" cy="928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626D6-C640-4A9A-BF58-89CE6A9BC0E6}">
      <dsp:nvSpPr>
        <dsp:cNvPr id="0" name=""/>
        <dsp:cNvSpPr/>
      </dsp:nvSpPr>
      <dsp:spPr>
        <a:xfrm>
          <a:off x="439260" y="2077813"/>
          <a:ext cx="2062912" cy="118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Cost Trends Over Time: </a:t>
          </a:r>
          <a:r>
            <a:rPr lang="en-GB" sz="1100" kern="1200"/>
            <a:t>Understanding the trends in incurred costs over time is crucial for strategic decision-making and expense forecasting.</a:t>
          </a:r>
          <a:endParaRPr lang="en-US" sz="1100" kern="1200"/>
        </a:p>
      </dsp:txBody>
      <dsp:txXfrm>
        <a:off x="439260" y="2077813"/>
        <a:ext cx="2062912" cy="1186611"/>
      </dsp:txXfrm>
    </dsp:sp>
    <dsp:sp modelId="{4E211637-DA9A-4451-8064-8FB71A8F6C6D}">
      <dsp:nvSpPr>
        <dsp:cNvPr id="0" name=""/>
        <dsp:cNvSpPr/>
      </dsp:nvSpPr>
      <dsp:spPr>
        <a:xfrm>
          <a:off x="3430483" y="775766"/>
          <a:ext cx="928310" cy="9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6FED-679C-4CA2-B0D2-9BC857994E94}">
      <dsp:nvSpPr>
        <dsp:cNvPr id="0" name=""/>
        <dsp:cNvSpPr/>
      </dsp:nvSpPr>
      <dsp:spPr>
        <a:xfrm>
          <a:off x="2863182" y="2077813"/>
          <a:ext cx="2062912" cy="118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Injury Details and Claims: </a:t>
          </a:r>
          <a:r>
            <a:rPr lang="en-GB" sz="1100" kern="1200"/>
            <a:t>Stakeholders need to focus on ensuring comprehensive documentation of injury details to better understand claim characteristics and associated costs.</a:t>
          </a:r>
          <a:endParaRPr lang="en-US" sz="1100" kern="1200"/>
        </a:p>
      </dsp:txBody>
      <dsp:txXfrm>
        <a:off x="2863182" y="2077813"/>
        <a:ext cx="2062912" cy="1186611"/>
      </dsp:txXfrm>
    </dsp:sp>
    <dsp:sp modelId="{42ADB8AB-5F00-42B7-A45B-0E6871CF14E1}">
      <dsp:nvSpPr>
        <dsp:cNvPr id="0" name=""/>
        <dsp:cNvSpPr/>
      </dsp:nvSpPr>
      <dsp:spPr>
        <a:xfrm>
          <a:off x="5854405" y="775766"/>
          <a:ext cx="928310" cy="9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EE67B-B548-41E7-B933-9ADCBFCB1A14}">
      <dsp:nvSpPr>
        <dsp:cNvPr id="0" name=""/>
        <dsp:cNvSpPr/>
      </dsp:nvSpPr>
      <dsp:spPr>
        <a:xfrm>
          <a:off x="5287104" y="2077813"/>
          <a:ext cx="2062912" cy="118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287104" y="2077813"/>
        <a:ext cx="2062912" cy="1186611"/>
      </dsp:txXfrm>
    </dsp:sp>
    <dsp:sp modelId="{B99064BD-E018-4FB9-8460-F1582BCD0405}">
      <dsp:nvSpPr>
        <dsp:cNvPr id="0" name=""/>
        <dsp:cNvSpPr/>
      </dsp:nvSpPr>
      <dsp:spPr>
        <a:xfrm>
          <a:off x="8278327" y="775766"/>
          <a:ext cx="928310" cy="9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C255B-3367-4A52-8B34-6F53F5121271}">
      <dsp:nvSpPr>
        <dsp:cNvPr id="0" name=""/>
        <dsp:cNvSpPr/>
      </dsp:nvSpPr>
      <dsp:spPr>
        <a:xfrm>
          <a:off x="8013078" y="2020096"/>
          <a:ext cx="2062912" cy="118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Inception to loss and Incurred Costs: </a:t>
          </a:r>
          <a:r>
            <a:rPr lang="en-GB" sz="1100" kern="1200"/>
            <a:t>Policy revaluation in terms of how soon the insurer holder claimed for benefits and implement measures to optimize claims management and minimize financial losses.</a:t>
          </a:r>
          <a:endParaRPr lang="en-US" sz="1100" kern="1200"/>
        </a:p>
      </dsp:txBody>
      <dsp:txXfrm>
        <a:off x="8013078" y="2020096"/>
        <a:ext cx="2062912" cy="118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1304-404E-4947-BBB9-D2AB5125D29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5D21-F97B-416A-AE12-723941651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1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54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6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5B4B3-1483-73CE-036A-00391851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GB"/>
              <a:t>Claims Data Analysis</a:t>
            </a:r>
            <a:endParaRPr lang="en-GB" dirty="0"/>
          </a:p>
        </p:txBody>
      </p:sp>
      <p:pic>
        <p:nvPicPr>
          <p:cNvPr id="33" name="Picture 32" descr="A colorful light bulb with business icons">
            <a:extLst>
              <a:ext uri="{FF2B5EF4-FFF2-40B4-BE49-F238E27FC236}">
                <a16:creationId xmlns:a16="http://schemas.microsoft.com/office/drawing/2014/main" id="{E5F232B2-DB12-2C8A-15C0-52B5E5AA9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1" r="17286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0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0A4E-926A-E8C3-DD19-5C887A69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9F09F-8AB0-A57F-913B-4CC2BB48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Forecasting future expenses.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Setting budgetary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Resource allocation.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F3E627-0E92-46A0-A1F1-7AC68E463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962646"/>
              </p:ext>
            </p:extLst>
          </p:nvPr>
        </p:nvGraphicFramePr>
        <p:xfrm>
          <a:off x="5445125" y="882650"/>
          <a:ext cx="575945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8B0F-B0F1-1C13-D182-48EA195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B9B90-67EE-9E45-A511-5F7080C0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886800" cy="342415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Highest costs are associated with claims notified within 1 month ("1M") of occurrence.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Effectiveness of claims notification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Identify bottlenecks or delays in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Claim handling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3C266CFF-6D7B-877A-46A6-C44C47BE63C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040271952"/>
              </p:ext>
            </p:extLst>
          </p:nvPr>
        </p:nvGraphicFramePr>
        <p:xfrm>
          <a:off x="5537200" y="348343"/>
          <a:ext cx="6115050" cy="543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12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B0E-BCB6-F850-F814-4B8508DE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34F5-F0F3-83C8-E0AA-46DC3220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400" y="794657"/>
            <a:ext cx="6280800" cy="498384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5DC81-43FC-9A5A-8779-D1F46F62C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Understanding the relationship between the inception to loss period and incurred costs is crucial for strategic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Policy revaluation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Minimize financial losses.</a:t>
            </a:r>
          </a:p>
          <a:p>
            <a:endParaRPr lang="en-GB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EEBE56-A3AF-C599-4651-4F96DDE2A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042275"/>
              </p:ext>
            </p:extLst>
          </p:nvPr>
        </p:nvGraphicFramePr>
        <p:xfrm>
          <a:off x="5073000" y="1709057"/>
          <a:ext cx="6280200" cy="380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426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5664-D607-D373-EE7F-E6616CB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POV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DF72D-A105-726D-BCE2-8EE23D7180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8F340-75E9-4A8F-87A9-1EEF6BA6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Risk assessment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Incident prevention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Policies to mitigate risks associated with specific weather conditions.</a:t>
            </a:r>
          </a:p>
          <a:p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AAAB0-C87B-4BAB-8002-763C355AA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675972"/>
              </p:ext>
            </p:extLst>
          </p:nvPr>
        </p:nvGraphicFramePr>
        <p:xfrm>
          <a:off x="5537200" y="823464"/>
          <a:ext cx="6270258" cy="4804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45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D14F5-69BD-6680-76E8-017DACA7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Impact Analysis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59077979-D27E-6BF1-71F4-B594B1C8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43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876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1CA2-1911-63C9-1697-A2CDFA86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62810-3865-6536-534A-98776B8C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Optimize insurance processes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Risk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Safety measures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E5AC2CFF-081C-289F-C3BF-C0DD2359B4B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294546425"/>
              </p:ext>
            </p:extLst>
          </p:nvPr>
        </p:nvGraphicFramePr>
        <p:xfrm>
          <a:off x="5537200" y="539750"/>
          <a:ext cx="611505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833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D2BD-F53D-48F8-8336-7D553EAE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2DCE-6C89-6C87-BE4E-1B52F02B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Highest Under Normal Condition.</a:t>
            </a:r>
          </a:p>
          <a:p>
            <a:r>
              <a:rPr lang="en-GB" dirty="0"/>
              <a:t>Optimize insurance processes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Risk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Safety measures</a:t>
            </a:r>
          </a:p>
          <a:p>
            <a:endParaRPr lang="en-GB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7D7C5DBF-FE0D-494F-22CB-F8F9652B50C5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1476091"/>
              </p:ext>
            </p:extLst>
          </p:nvPr>
        </p:nvGraphicFramePr>
        <p:xfrm>
          <a:off x="5537200" y="539750"/>
          <a:ext cx="611505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291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E431-2DB3-A96A-56C4-83790AF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43342-9259-B299-D991-EFB9D4360CE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A43C-6153-73D7-37E1-4CA41B01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Understanding the prevalence of injuries categorized as "not known"  is crucial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Claims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Identify potential gaps in incident reporting and injury classification processes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C2FF46-236B-8F44-10F7-F7A3F24EE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614617"/>
              </p:ext>
            </p:extLst>
          </p:nvPr>
        </p:nvGraphicFramePr>
        <p:xfrm>
          <a:off x="4876800" y="803056"/>
          <a:ext cx="7315200" cy="481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97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BDA1-77D5-E38B-2DF7-8A0DA22D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EC22-B11A-01C5-60C7-B812ED03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5B281-E756-8879-9ADF-900FBD2D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Emphasize the importance of capturing comprehensive injury details in incident reports, as it significantly impacts.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Assessment of claims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Allocation of resources.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F8F226-D6FD-4687-A9DF-910DF2485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62512"/>
              </p:ext>
            </p:extLst>
          </p:nvPr>
        </p:nvGraphicFramePr>
        <p:xfrm>
          <a:off x="5357989" y="1393371"/>
          <a:ext cx="5933722" cy="383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292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784-5E68-9FAE-6724-D84A5EC6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C97E-1FA4-012A-1DB7-B96319C8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8331A-8C69-3402-A398-3F907D9D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Assessing 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Processing claims</a:t>
            </a:r>
          </a:p>
          <a:p>
            <a:r>
              <a:rPr lang="en-GB" dirty="0"/>
              <a:t>Prioritize resources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Incident 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Documentation efforts.</a:t>
            </a:r>
          </a:p>
          <a:p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BE469B-7960-495E-9C51-4CE637719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468557"/>
              </p:ext>
            </p:extLst>
          </p:nvPr>
        </p:nvGraphicFramePr>
        <p:xfrm>
          <a:off x="4267200" y="1718331"/>
          <a:ext cx="6934799" cy="319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A821-98B2-3152-6705-9A94F529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44EF4-C230-E65D-4F39-7F0676270F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83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CDE3-83B4-ED8E-7BD6-FD2614C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DAE4-73A8-5A5A-9B8E-905EA3F7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D18E-8781-3FF4-FA5C-8B7B6BBC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Involvement of third parties in incidents and their perceived fault is crucial for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Determining liability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Processing claims accurately.</a:t>
            </a:r>
          </a:p>
          <a:p>
            <a:r>
              <a:rPr lang="en-GB" dirty="0"/>
              <a:t>Utilize insights to assess the distribution of claims based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Fault attribution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Prioritize claims investigations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AF4F2D-8692-4E52-A7AC-6753A38B2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703299"/>
              </p:ext>
            </p:extLst>
          </p:nvPr>
        </p:nvGraphicFramePr>
        <p:xfrm>
          <a:off x="4521002" y="1648171"/>
          <a:ext cx="6680998" cy="355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200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8A87-64FC-5426-85A3-A7311495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Outcomes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0AA28C-EE1C-F620-59BD-A7E1EBF9E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130899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74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8A87-64FC-5426-85A3-A7311495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Outcomes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0AA28C-EE1C-F620-59BD-A7E1EBF9E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059091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8B88F9-7607-709B-6613-0A0B06F46B19}"/>
              </a:ext>
            </a:extLst>
          </p:cNvPr>
          <p:cNvSpPr txBox="1"/>
          <p:nvPr/>
        </p:nvSpPr>
        <p:spPr>
          <a:xfrm>
            <a:off x="6215743" y="3706020"/>
            <a:ext cx="246017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</a:rPr>
              <a:t>Weather Vs Third Party Type:</a:t>
            </a:r>
            <a:r>
              <a:rPr lang="en-GB" sz="11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</a:rPr>
              <a:t> Understanding the relationship between weather conditions and the involvement of various third parties in incidents is crucial for risk assessment and incident prevention strategies.</a:t>
            </a:r>
          </a:p>
          <a:p>
            <a:endParaRPr lang="en-GB" sz="14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09484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8BB0-12A4-C7BC-356F-D3E94934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Future Scope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0C92907-D5E4-4B25-1148-23AA12045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24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4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Questions And Feedback Strategy Ppt PowerPoint Presentation Slides Pictures Slide01">
            <a:extLst>
              <a:ext uri="{FF2B5EF4-FFF2-40B4-BE49-F238E27FC236}">
                <a16:creationId xmlns:a16="http://schemas.microsoft.com/office/drawing/2014/main" id="{77C8F53D-D9A5-DFC8-20D8-D752A4DC5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2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E62C-91A6-9A24-1CBC-C480FD12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0" y="1508125"/>
            <a:ext cx="5568950" cy="20808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Dataset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80254AD-71AB-3365-93B9-2408608B0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1764000"/>
            <a:ext cx="3330000" cy="333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01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66D3-1D4C-AF3B-EA1D-AAFA3F3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Dataset Looks Like?</a:t>
            </a:r>
            <a:endParaRPr lang="en-GB" b="1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AD73A89-C15C-F926-501D-B58FEE159A74}"/>
              </a:ext>
            </a:extLst>
          </p:cNvPr>
          <p:cNvSpPr/>
          <p:nvPr/>
        </p:nvSpPr>
        <p:spPr>
          <a:xfrm>
            <a:off x="1338943" y="2253343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Loss Description</a:t>
            </a:r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01A9166-09C4-FDED-A5BE-D8587ED35EB6}"/>
              </a:ext>
            </a:extLst>
          </p:cNvPr>
          <p:cNvSpPr/>
          <p:nvPr/>
        </p:nvSpPr>
        <p:spPr>
          <a:xfrm>
            <a:off x="6096000" y="2253343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Weather Condition</a:t>
            </a:r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1AA20BF-2BA4-D8B3-3B02-ACBE6503231B}"/>
              </a:ext>
            </a:extLst>
          </p:cNvPr>
          <p:cNvSpPr/>
          <p:nvPr/>
        </p:nvSpPr>
        <p:spPr>
          <a:xfrm>
            <a:off x="1338943" y="3984172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Third Parties Involved</a:t>
            </a:r>
            <a:endParaRPr lang="en-GB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492B9-FBBA-69BD-EC78-FE8868202401}"/>
              </a:ext>
            </a:extLst>
          </p:cNvPr>
          <p:cNvSpPr/>
          <p:nvPr/>
        </p:nvSpPr>
        <p:spPr>
          <a:xfrm>
            <a:off x="3623356" y="3995057"/>
            <a:ext cx="2156957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Injury Encountered</a:t>
            </a:r>
            <a:endParaRPr lang="en-GB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A8B7ED6-9232-2F20-E3A4-E1107C367E99}"/>
              </a:ext>
            </a:extLst>
          </p:cNvPr>
          <p:cNvSpPr/>
          <p:nvPr/>
        </p:nvSpPr>
        <p:spPr>
          <a:xfrm>
            <a:off x="6150429" y="3984172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Regional Information</a:t>
            </a:r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7521E51-3A70-B2BB-247B-196D4E24DFA9}"/>
              </a:ext>
            </a:extLst>
          </p:cNvPr>
          <p:cNvSpPr/>
          <p:nvPr/>
        </p:nvSpPr>
        <p:spPr>
          <a:xfrm>
            <a:off x="8490857" y="2253343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Parties at Fault</a:t>
            </a:r>
            <a:endParaRPr lang="en-GB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BED23C1-EF3B-97BE-9F35-628FA0A39EEA}"/>
              </a:ext>
            </a:extLst>
          </p:cNvPr>
          <p:cNvSpPr/>
          <p:nvPr/>
        </p:nvSpPr>
        <p:spPr>
          <a:xfrm>
            <a:off x="3733800" y="2253343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Notification Period</a:t>
            </a:r>
            <a:endParaRPr lang="en-GB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BC1E5E6-A94D-999F-8172-866180889F63}"/>
              </a:ext>
            </a:extLst>
          </p:cNvPr>
          <p:cNvSpPr/>
          <p:nvPr/>
        </p:nvSpPr>
        <p:spPr>
          <a:xfrm>
            <a:off x="8567059" y="3984171"/>
            <a:ext cx="2046514" cy="131717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Inception to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3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F871-FE22-4FD1-4D7F-49C4A8C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02B47-7AB7-9151-5259-0E37A21692F3}"/>
              </a:ext>
            </a:extLst>
          </p:cNvPr>
          <p:cNvSpPr>
            <a:spLocks/>
          </p:cNvSpPr>
          <p:nvPr/>
        </p:nvSpPr>
        <p:spPr>
          <a:xfrm>
            <a:off x="795229" y="2843212"/>
            <a:ext cx="4408142" cy="2935288"/>
          </a:xfrm>
          <a:prstGeom prst="rect">
            <a:avLst/>
          </a:prstGeom>
        </p:spPr>
        <p:txBody>
          <a:bodyPr/>
          <a:lstStyle/>
          <a:p>
            <a:r>
              <a:rPr lang="en-GB" sz="2000" dirty="0"/>
              <a:t>Potential Claims for Future: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17A3D3-5D8D-4AA3-AB72-957CD332E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652493"/>
              </p:ext>
            </p:extLst>
          </p:nvPr>
        </p:nvGraphicFramePr>
        <p:xfrm>
          <a:off x="795579" y="3980500"/>
          <a:ext cx="421397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985">
                  <a:extLst>
                    <a:ext uri="{9D8B030D-6E8A-4147-A177-3AD203B41FA5}">
                      <a16:colId xmlns:a16="http://schemas.microsoft.com/office/drawing/2014/main" val="898358605"/>
                    </a:ext>
                  </a:extLst>
                </a:gridCol>
                <a:gridCol w="2106985">
                  <a:extLst>
                    <a:ext uri="{9D8B030D-6E8A-4147-A177-3AD203B41FA5}">
                      <a16:colId xmlns:a16="http://schemas.microsoft.com/office/drawing/2014/main" val="3790710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Claim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3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1341913.95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0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50319.36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2069, 2806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699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F41BF0-6CD2-D1E3-26F7-7C53A73031F6}"/>
              </a:ext>
            </a:extLst>
          </p:cNvPr>
          <p:cNvSpPr txBox="1"/>
          <p:nvPr/>
        </p:nvSpPr>
        <p:spPr>
          <a:xfrm>
            <a:off x="5364248" y="2843212"/>
            <a:ext cx="6032523" cy="3428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96112"/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Why?</a:t>
            </a: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r>
              <a:rPr lang="en-GB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                   </a:t>
            </a: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GB" sz="2000" b="1" i="1" kern="1200">
                <a:latin typeface="+mn-lt"/>
                <a:ea typeface="+mn-ea"/>
                <a:cs typeface="+mn-cs"/>
              </a:rPr>
              <a:t>  </a:t>
            </a:r>
            <a:r>
              <a:rPr lang="en-GB" sz="20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Unkno</a:t>
            </a:r>
            <a:r>
              <a:rPr lang="en-GB" sz="2000" b="1" i="1">
                <a:solidFill>
                  <a:schemeClr val="tx2"/>
                </a:solidFill>
              </a:rPr>
              <a:t>wn</a:t>
            </a:r>
            <a:endParaRPr lang="en-GB" sz="1764" b="1" i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96112"/>
            <a:endParaRPr lang="en-GB" sz="176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E5A4A15-160C-8FF2-92CC-A46B9DB971C5}"/>
              </a:ext>
            </a:extLst>
          </p:cNvPr>
          <p:cNvSpPr/>
          <p:nvPr/>
        </p:nvSpPr>
        <p:spPr>
          <a:xfrm>
            <a:off x="7627757" y="4905561"/>
            <a:ext cx="2025204" cy="130345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96112"/>
            <a:r>
              <a:rPr lang="en-GB" sz="1764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Third Parties Involved</a:t>
            </a:r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AA40102-BC8D-F3B0-A3C8-4AAF1B46B4A9}"/>
              </a:ext>
            </a:extLst>
          </p:cNvPr>
          <p:cNvSpPr/>
          <p:nvPr/>
        </p:nvSpPr>
        <p:spPr>
          <a:xfrm>
            <a:off x="5309601" y="4905561"/>
            <a:ext cx="2134497" cy="130345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96112"/>
            <a:r>
              <a:rPr lang="en-GB" sz="176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Injury Encountered</a:t>
            </a:r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980B17D-E23E-6A59-BCEA-E115AF1390F2}"/>
              </a:ext>
            </a:extLst>
          </p:cNvPr>
          <p:cNvSpPr/>
          <p:nvPr/>
        </p:nvSpPr>
        <p:spPr>
          <a:xfrm>
            <a:off x="5364248" y="3429000"/>
            <a:ext cx="2025204" cy="130345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96112"/>
            <a:r>
              <a:rPr lang="en-GB" sz="1764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Regional Information</a:t>
            </a:r>
            <a:endParaRPr lang="en-GB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9C892AE-F3EB-02A0-607C-CC8335177EFB}"/>
              </a:ext>
            </a:extLst>
          </p:cNvPr>
          <p:cNvSpPr/>
          <p:nvPr/>
        </p:nvSpPr>
        <p:spPr>
          <a:xfrm>
            <a:off x="7572198" y="3408488"/>
            <a:ext cx="2025204" cy="130345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96112"/>
            <a:r>
              <a:rPr lang="en-GB" sz="176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Parties at Fault</a:t>
            </a:r>
            <a:endParaRPr lang="en-GB"/>
          </a:p>
        </p:txBody>
      </p:sp>
      <p:pic>
        <p:nvPicPr>
          <p:cNvPr id="14" name="Graphic 13" descr="Question mark">
            <a:extLst>
              <a:ext uri="{FF2B5EF4-FFF2-40B4-BE49-F238E27FC236}">
                <a16:creationId xmlns:a16="http://schemas.microsoft.com/office/drawing/2014/main" id="{64DCE7F6-2344-3B19-5D14-C5251DF64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5212" y="3414458"/>
            <a:ext cx="1164813" cy="11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28F4-0A2F-6D58-445F-50ACF51E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Erroneous records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AEF8EC-237F-A1E1-CB47-BE5331D9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63037"/>
              </p:ext>
            </p:extLst>
          </p:nvPr>
        </p:nvGraphicFramePr>
        <p:xfrm>
          <a:off x="989401" y="1671750"/>
          <a:ext cx="10048715" cy="22190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2256">
                  <a:extLst>
                    <a:ext uri="{9D8B030D-6E8A-4147-A177-3AD203B41FA5}">
                      <a16:colId xmlns:a16="http://schemas.microsoft.com/office/drawing/2014/main" val="98487441"/>
                    </a:ext>
                  </a:extLst>
                </a:gridCol>
                <a:gridCol w="1547230">
                  <a:extLst>
                    <a:ext uri="{9D8B030D-6E8A-4147-A177-3AD203B41FA5}">
                      <a16:colId xmlns:a16="http://schemas.microsoft.com/office/drawing/2014/main" val="300750178"/>
                    </a:ext>
                  </a:extLst>
                </a:gridCol>
                <a:gridCol w="2009743">
                  <a:extLst>
                    <a:ext uri="{9D8B030D-6E8A-4147-A177-3AD203B41FA5}">
                      <a16:colId xmlns:a16="http://schemas.microsoft.com/office/drawing/2014/main" val="2412270873"/>
                    </a:ext>
                  </a:extLst>
                </a:gridCol>
                <a:gridCol w="2009743">
                  <a:extLst>
                    <a:ext uri="{9D8B030D-6E8A-4147-A177-3AD203B41FA5}">
                      <a16:colId xmlns:a16="http://schemas.microsoft.com/office/drawing/2014/main" val="3743030879"/>
                    </a:ext>
                  </a:extLst>
                </a:gridCol>
                <a:gridCol w="2009743">
                  <a:extLst>
                    <a:ext uri="{9D8B030D-6E8A-4147-A177-3AD203B41FA5}">
                      <a16:colId xmlns:a16="http://schemas.microsoft.com/office/drawing/2014/main" val="2296937358"/>
                    </a:ext>
                  </a:extLst>
                </a:gridCol>
              </a:tblGrid>
              <a:tr h="499574">
                <a:tc>
                  <a:txBody>
                    <a:bodyPr/>
                    <a:lstStyle/>
                    <a:p>
                      <a:r>
                        <a:rPr lang="en-GB" sz="1400" dirty="0"/>
                        <a:t>Attributes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Error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Claims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Potential Impact</a:t>
                      </a: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846413"/>
                  </a:ext>
                </a:extLst>
              </a:tr>
              <a:tr h="378318">
                <a:tc>
                  <a:txBody>
                    <a:bodyPr/>
                    <a:lstStyle/>
                    <a:p>
                      <a:r>
                        <a:rPr lang="en-GB" sz="1400" dirty="0" err="1"/>
                        <a:t>PH_considered_TP_at_fault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Needs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96251"/>
                  </a:ext>
                </a:extLst>
              </a:tr>
              <a:tr h="499574">
                <a:tc>
                  <a:txBody>
                    <a:bodyPr/>
                    <a:lstStyle/>
                    <a:p>
                      <a:r>
                        <a:rPr lang="en-GB" sz="1400" dirty="0"/>
                        <a:t>Incurred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Needs Validation</a:t>
                      </a: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086140"/>
                  </a:ext>
                </a:extLst>
              </a:tr>
              <a:tr h="499574">
                <a:tc>
                  <a:txBody>
                    <a:bodyPr/>
                    <a:lstStyle/>
                    <a:p>
                      <a:r>
                        <a:rPr lang="en-GB" sz="1400" dirty="0"/>
                        <a:t>Weather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Check for its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651807"/>
                  </a:ext>
                </a:extLst>
              </a:tr>
              <a:tr h="293867">
                <a:tc>
                  <a:txBody>
                    <a:bodyPr/>
                    <a:lstStyle/>
                    <a:p>
                      <a:r>
                        <a:rPr lang="en-GB" sz="1400" dirty="0"/>
                        <a:t>Location of Incident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Not Applicable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Check for its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69193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29CF989-2697-4458-AC33-C3566D041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961730"/>
              </p:ext>
            </p:extLst>
          </p:nvPr>
        </p:nvGraphicFramePr>
        <p:xfrm>
          <a:off x="988625" y="3909348"/>
          <a:ext cx="10213200" cy="273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89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891ED-8053-2E2F-6DFB-85960885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0" y="1508125"/>
            <a:ext cx="5568950" cy="20808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 dirty="0"/>
              <a:t>Trend Analysis</a:t>
            </a:r>
          </a:p>
        </p:txBody>
      </p:sp>
      <p:pic>
        <p:nvPicPr>
          <p:cNvPr id="7" name="Graphic 6" descr="Diagnostic">
            <a:extLst>
              <a:ext uri="{FF2B5EF4-FFF2-40B4-BE49-F238E27FC236}">
                <a16:creationId xmlns:a16="http://schemas.microsoft.com/office/drawing/2014/main" id="{FF9A85C1-0898-EB13-1ED3-2719B2B6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1764000"/>
            <a:ext cx="3330000" cy="333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7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22EC-0EBF-C45A-37E6-AA3A3942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86B4-9CB7-C0F0-EF91-9CB0A5AD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Nature and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Decision-making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Resource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Risk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Strategic planning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0D6108-5F74-40CB-A746-3E74A8DE6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095851"/>
              </p:ext>
            </p:extLst>
          </p:nvPr>
        </p:nvGraphicFramePr>
        <p:xfrm>
          <a:off x="5445125" y="882650"/>
          <a:ext cx="575945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670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95C-232E-AD7A-094A-4812ECDC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F3C4-B895-6B8A-2F20-815D5BB5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Fault attribution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Liability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Risk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Claims management strategies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6D930D-E496-A3F8-943F-4E2C22BAE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48121"/>
              </p:ext>
            </p:extLst>
          </p:nvPr>
        </p:nvGraphicFramePr>
        <p:xfrm>
          <a:off x="5445125" y="882650"/>
          <a:ext cx="575945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56164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680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Avenir Next LT Pro</vt:lpstr>
      <vt:lpstr>Goudy Old Style</vt:lpstr>
      <vt:lpstr>Wingdings</vt:lpstr>
      <vt:lpstr>FrostyVTI</vt:lpstr>
      <vt:lpstr>Claims Data Analysis</vt:lpstr>
      <vt:lpstr>Index</vt:lpstr>
      <vt:lpstr>Dataset</vt:lpstr>
      <vt:lpstr>Dataset Looks Like?</vt:lpstr>
      <vt:lpstr>Outliers</vt:lpstr>
      <vt:lpstr>Erroneous records</vt:lpstr>
      <vt:lpstr>Trend Analysis</vt:lpstr>
      <vt:lpstr>Stakeholders POV</vt:lpstr>
      <vt:lpstr>Stakeholders POV</vt:lpstr>
      <vt:lpstr>Stakeholders POV</vt:lpstr>
      <vt:lpstr>Stakeholders POV</vt:lpstr>
      <vt:lpstr>Stakeholders POV</vt:lpstr>
      <vt:lpstr>Stakeholder POV</vt:lpstr>
      <vt:lpstr>Impact Analysis</vt:lpstr>
      <vt:lpstr>Stakeholder POV</vt:lpstr>
      <vt:lpstr>Stakeholders POV</vt:lpstr>
      <vt:lpstr>Stakeholders POV</vt:lpstr>
      <vt:lpstr>Stakeholders POV</vt:lpstr>
      <vt:lpstr>Stakeholders POV</vt:lpstr>
      <vt:lpstr>Stakeholders POV</vt:lpstr>
      <vt:lpstr>Key Outcomes</vt:lpstr>
      <vt:lpstr>Key Outcomes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Data Analysis</dc:title>
  <dc:creator>Sharoz Siddique</dc:creator>
  <cp:lastModifiedBy>Sharoz Siddique</cp:lastModifiedBy>
  <cp:revision>11</cp:revision>
  <dcterms:created xsi:type="dcterms:W3CDTF">2024-05-08T00:30:05Z</dcterms:created>
  <dcterms:modified xsi:type="dcterms:W3CDTF">2024-05-08T14:54:13Z</dcterms:modified>
</cp:coreProperties>
</file>