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54" d="100"/>
          <a:sy n="54" d="100"/>
        </p:scale>
        <p:origin x="108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5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4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6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8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4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FE0427-83D3-4DE0-B170-0F915D3EDB3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491E82-4BF0-4224-AA43-335303B7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9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6471-BCE4-4722-B60D-6F8AF438A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846" y="1877173"/>
            <a:ext cx="8220635" cy="122639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COVID 19 affected crop production and food consumption in UK</a:t>
            </a:r>
            <a:endParaRPr lang="en-IN" sz="11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95FA-BE6D-4776-8757-5BCC4795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94" y="4220602"/>
            <a:ext cx="3263154" cy="1655762"/>
          </a:xfrm>
        </p:spPr>
        <p:txBody>
          <a:bodyPr>
            <a:noAutofit/>
          </a:bodyPr>
          <a:lstStyle/>
          <a:p>
            <a:endParaRPr lang="en-IN" sz="2800" dirty="0"/>
          </a:p>
          <a:p>
            <a:pPr algn="l"/>
            <a:r>
              <a:rPr lang="en-IN" sz="2800" dirty="0">
                <a:solidFill>
                  <a:schemeClr val="tx1"/>
                </a:solidFill>
              </a:rPr>
              <a:t>Project Group: CTRL+BU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5010C0-3C6B-47C2-ACBF-A98EF5B0684B}"/>
              </a:ext>
            </a:extLst>
          </p:cNvPr>
          <p:cNvSpPr txBox="1">
            <a:spLocks/>
          </p:cNvSpPr>
          <p:nvPr/>
        </p:nvSpPr>
        <p:spPr>
          <a:xfrm>
            <a:off x="7126940" y="4050272"/>
            <a:ext cx="3119718" cy="2458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 algn="l"/>
            <a:r>
              <a:rPr lang="en-IN" dirty="0"/>
              <a:t>Group Members:</a:t>
            </a:r>
          </a:p>
          <a:p>
            <a:pPr algn="l"/>
            <a:r>
              <a:rPr lang="en-IN" dirty="0"/>
              <a:t>Sharoz</a:t>
            </a:r>
          </a:p>
          <a:p>
            <a:pPr algn="l"/>
            <a:r>
              <a:rPr lang="en-IN" dirty="0"/>
              <a:t>Abdul</a:t>
            </a:r>
          </a:p>
          <a:p>
            <a:pPr algn="l"/>
            <a:r>
              <a:rPr lang="en-IN" dirty="0"/>
              <a:t>Mithun</a:t>
            </a:r>
          </a:p>
          <a:p>
            <a:pPr algn="l"/>
            <a:r>
              <a:rPr lang="en-IN" dirty="0"/>
              <a:t>James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70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0EB7-5B57-435A-B955-AE9DD6E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Food consumption (Trained, Actual, Predicted) vs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1075-A168-4242-A8E3-26D75209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B55A-AF07-4BEE-9052-82E4A908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1995755"/>
            <a:ext cx="9498083" cy="45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6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1662-4FFA-4E0F-ADAB-AE21847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574941-D4AC-4126-A7DC-417280EE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567" y="2097088"/>
            <a:ext cx="4663844" cy="3444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D7EFC-351F-4776-B7D4-B634C98AD836}"/>
              </a:ext>
            </a:extLst>
          </p:cNvPr>
          <p:cNvSpPr txBox="1"/>
          <p:nvPr/>
        </p:nvSpPr>
        <p:spPr>
          <a:xfrm rot="10800000" flipH="1" flipV="1">
            <a:off x="1021977" y="2523126"/>
            <a:ext cx="4132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Factors affecting crop production: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Climatic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Rainfall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Temperature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Topography – Area harvested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Import/Export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2559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3831-3862-4020-802C-A61AECFD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Crop PRODUCTION VS YEAR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EB638F-2241-45F2-AED0-50317EEA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515" y="2557642"/>
            <a:ext cx="668331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7295-3963-4228-889F-0A981A6A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Factors vs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C30B-8160-463A-8FB1-5AEDBC74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261540" cy="44497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93431-9EE3-44B5-8C38-BD27303B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4337864" cy="210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B11E7-C111-4840-9377-327D429C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70" y="2093975"/>
            <a:ext cx="4337864" cy="2107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B130E1-E99F-417B-9D52-A65A22E8E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4201043"/>
            <a:ext cx="4337864" cy="2107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3BDDB-2EAD-46D9-B35C-61D324548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666" y="4201043"/>
            <a:ext cx="4337864" cy="21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DBD3-06C3-4200-ADA4-F4630CE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 &amp;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5092-CD0F-4B06-9D12-820E22A1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Features :		</a:t>
            </a:r>
          </a:p>
          <a:p>
            <a:pPr lvl="1"/>
            <a:r>
              <a:rPr lang="en-GB" dirty="0"/>
              <a:t>Area Harvested, </a:t>
            </a:r>
          </a:p>
          <a:p>
            <a:pPr lvl="1"/>
            <a:r>
              <a:rPr lang="en-GB" dirty="0"/>
              <a:t>Import Quantity </a:t>
            </a:r>
          </a:p>
          <a:p>
            <a:pPr lvl="1"/>
            <a:r>
              <a:rPr lang="en-GB" dirty="0"/>
              <a:t>Temperature &amp; Rainfall</a:t>
            </a:r>
          </a:p>
          <a:p>
            <a:r>
              <a:rPr lang="en-GB" dirty="0"/>
              <a:t>Target : Production Value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Resampling of the dataset – Converting Yearly Data Into Monthly Data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9B147-F46E-4637-8E90-2918074C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26" y="2093976"/>
            <a:ext cx="6055760" cy="1692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A2FA1-2A13-402D-A40C-1DC3F47B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23" y="4694915"/>
            <a:ext cx="7777376" cy="206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0ED2-66D1-4E56-9A55-45A4F118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65582"/>
            <a:ext cx="10058400" cy="1609344"/>
          </a:xfrm>
        </p:spPr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7E41-C697-401D-96FF-8D83399D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Coefficient of determination </a:t>
            </a: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R²</a:t>
            </a: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r>
              <a:rPr lang="en-GB" dirty="0"/>
              <a:t>LSTM vs Random Forest Regressor (Time-Series Analysis)</a:t>
            </a:r>
          </a:p>
          <a:p>
            <a:pPr lvl="1"/>
            <a:r>
              <a:rPr lang="en-GB" sz="2000" dirty="0"/>
              <a:t>Computational Time : RFR &gt; LSTM</a:t>
            </a:r>
          </a:p>
          <a:p>
            <a:pPr lvl="1"/>
            <a:r>
              <a:rPr lang="en-GB" sz="2000" dirty="0"/>
              <a:t>GPU limitations &amp; No. of units : RFR &gt; LSTM (Reference: </a:t>
            </a:r>
            <a:r>
              <a:rPr lang="en-GB" dirty="0"/>
              <a:t>Evaluation and Comparison of Random Forest and A-LSTM Networks for Large-scale Winter Wheat Identification)</a:t>
            </a:r>
            <a:endParaRPr lang="en-GB" b="1" dirty="0">
              <a:solidFill>
                <a:srgbClr val="292929"/>
              </a:solidFill>
              <a:latin typeface="charter"/>
            </a:endParaRPr>
          </a:p>
          <a:p>
            <a:pPr lvl="1"/>
            <a:endParaRPr lang="en-GB" b="1" dirty="0">
              <a:solidFill>
                <a:srgbClr val="292929"/>
              </a:solidFill>
              <a:latin typeface="charter"/>
            </a:endParaRP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endParaRPr lang="en-GB" b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1EE935-1BE5-460A-8A76-83489FCC1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56547"/>
              </p:ext>
            </p:extLst>
          </p:nvPr>
        </p:nvGraphicFramePr>
        <p:xfrm>
          <a:off x="1063752" y="2557990"/>
          <a:ext cx="97947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687">
                  <a:extLst>
                    <a:ext uri="{9D8B030D-6E8A-4147-A177-3AD203B41FA5}">
                      <a16:colId xmlns:a16="http://schemas.microsoft.com/office/drawing/2014/main" val="1982564154"/>
                    </a:ext>
                  </a:extLst>
                </a:gridCol>
                <a:gridCol w="2448687">
                  <a:extLst>
                    <a:ext uri="{9D8B030D-6E8A-4147-A177-3AD203B41FA5}">
                      <a16:colId xmlns:a16="http://schemas.microsoft.com/office/drawing/2014/main" val="3124961761"/>
                    </a:ext>
                  </a:extLst>
                </a:gridCol>
                <a:gridCol w="2448687">
                  <a:extLst>
                    <a:ext uri="{9D8B030D-6E8A-4147-A177-3AD203B41FA5}">
                      <a16:colId xmlns:a16="http://schemas.microsoft.com/office/drawing/2014/main" val="692065778"/>
                    </a:ext>
                  </a:extLst>
                </a:gridCol>
                <a:gridCol w="2448687">
                  <a:extLst>
                    <a:ext uri="{9D8B030D-6E8A-4147-A177-3AD203B41FA5}">
                      <a16:colId xmlns:a16="http://schemas.microsoft.com/office/drawing/2014/main" val="4287751728"/>
                    </a:ext>
                  </a:extLst>
                </a:gridCol>
              </a:tblGrid>
              <a:tr h="354543">
                <a:tc>
                  <a:txBody>
                    <a:bodyPr/>
                    <a:lstStyle/>
                    <a:p>
                      <a:r>
                        <a:rPr lang="en-GB" dirty="0"/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Tree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25561"/>
                  </a:ext>
                </a:extLst>
              </a:tr>
              <a:tr h="354543">
                <a:tc>
                  <a:txBody>
                    <a:bodyPr/>
                    <a:lstStyle/>
                    <a:p>
                      <a:r>
                        <a:rPr lang="en-GB" dirty="0"/>
                        <a:t>0.8642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-0.3892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4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23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D9C-D5F7-40EE-B3CD-7FF4A709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4166-E45B-4CCC-8F99-46BD9299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Transformation of Data:</a:t>
            </a:r>
          </a:p>
          <a:p>
            <a:pPr lvl="1"/>
            <a:r>
              <a:rPr lang="en-GB" dirty="0"/>
              <a:t>“Slicing Window” - This approach moves a window through the time series data, adding a sequence of multiple data points to the input data with each step. </a:t>
            </a:r>
          </a:p>
          <a:p>
            <a:pPr lvl="1"/>
            <a:r>
              <a:rPr lang="en-GB" dirty="0"/>
              <a:t>Implemented on our Dataset with resultant as – (466, 75, 5) (466,)</a:t>
            </a:r>
          </a:p>
          <a:p>
            <a:r>
              <a:rPr lang="en-GB" dirty="0"/>
              <a:t>LSTM Model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B84BF4-DF73-427E-868A-37E2D2E3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63" y="3757506"/>
            <a:ext cx="8764711" cy="2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1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28DA-0A40-4E7C-9BC0-36AEB509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loss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F32F-9B4A-48B8-9711-75039C7D7D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Crop Production:</a:t>
            </a:r>
          </a:p>
          <a:p>
            <a:pPr lvl="1"/>
            <a:r>
              <a:rPr lang="en-GB" dirty="0"/>
              <a:t>Epochs = 50</a:t>
            </a:r>
          </a:p>
          <a:p>
            <a:pPr lvl="1"/>
            <a:r>
              <a:rPr lang="en-GB" dirty="0"/>
              <a:t>Batch Size = 32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3BB8D-C396-4D86-9268-AADF9B479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Food Consumption:</a:t>
            </a:r>
          </a:p>
          <a:p>
            <a:pPr lvl="1"/>
            <a:r>
              <a:rPr lang="en-GB" dirty="0"/>
              <a:t>Epochs = 30</a:t>
            </a:r>
          </a:p>
          <a:p>
            <a:pPr lvl="1"/>
            <a:r>
              <a:rPr lang="en-GB" dirty="0"/>
              <a:t>Batch Size = 32</a:t>
            </a:r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DCC3B-A187-43E5-B345-B3677A51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3326127"/>
            <a:ext cx="5804899" cy="2866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F91F1-1E3B-4FFA-9EA4-2112CC2E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89" y="3296031"/>
            <a:ext cx="5732980" cy="29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6560-2F00-4AF4-B97E-3BE17FC0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Crop Production(Trained, Actual, Predicted) vs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3DC5-5CCE-4D42-9F8F-96196A32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15EF4-CFAB-4D99-A7C9-6E93A1E1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63" y="2121408"/>
            <a:ext cx="8681661" cy="40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93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853</TotalTime>
  <Words>252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charter</vt:lpstr>
      <vt:lpstr>Rockwell</vt:lpstr>
      <vt:lpstr>Rockwell Condensed</vt:lpstr>
      <vt:lpstr>Wingdings</vt:lpstr>
      <vt:lpstr>Wood Type</vt:lpstr>
      <vt:lpstr>How has COVID 19 affected crop production and food consumption in UK</vt:lpstr>
      <vt:lpstr>exploratory data analysis</vt:lpstr>
      <vt:lpstr>Crop PRODUCTION VS YEAR</vt:lpstr>
      <vt:lpstr>Factors vs year</vt:lpstr>
      <vt:lpstr>Feature selection &amp; resampling</vt:lpstr>
      <vt:lpstr>Model selection</vt:lpstr>
      <vt:lpstr>LSTM Model</vt:lpstr>
      <vt:lpstr>Evaluation of loss curve</vt:lpstr>
      <vt:lpstr>Crop Production(Trained, Actual, Predicted) vs year</vt:lpstr>
      <vt:lpstr>Food consumption (Trained, Actual, Predicted) vs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has COVID 19 affected crop production and food consumption in UK</dc:title>
  <dc:creator>James Godfrin</dc:creator>
  <cp:lastModifiedBy>Sharoz Siddique</cp:lastModifiedBy>
  <cp:revision>7</cp:revision>
  <dcterms:created xsi:type="dcterms:W3CDTF">2022-04-26T10:50:41Z</dcterms:created>
  <dcterms:modified xsi:type="dcterms:W3CDTF">2024-03-20T02:28:11Z</dcterms:modified>
</cp:coreProperties>
</file>