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44609ae5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44609ae5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44609ae5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44609ae5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44609ae5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44609ae5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44609ae5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44609ae5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f97ea95fb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f97ea95fb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f97ea95fb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f97ea95fb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f97ea95fb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f97ea95fb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f97ea95fb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f97ea95fb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44609ae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44609ae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44609ae5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44609ae5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44609ae5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44609ae5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44609ae5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44609ae5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Text Classification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9900"/>
                </a:solidFill>
              </a:rPr>
              <a:t>N</a:t>
            </a:r>
            <a:r>
              <a:rPr lang="zh-TW"/>
              <a:t>atural </a:t>
            </a:r>
            <a:r>
              <a:rPr lang="zh-TW">
                <a:solidFill>
                  <a:srgbClr val="FF9900"/>
                </a:solidFill>
              </a:rPr>
              <a:t>L</a:t>
            </a:r>
            <a:r>
              <a:rPr lang="zh-TW"/>
              <a:t>anguage </a:t>
            </a:r>
            <a:r>
              <a:rPr lang="zh-TW">
                <a:solidFill>
                  <a:srgbClr val="FF9900"/>
                </a:solidFill>
              </a:rPr>
              <a:t>P</a:t>
            </a:r>
            <a:r>
              <a:rPr lang="zh-TW"/>
              <a:t>rocessing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917400" y="281750"/>
            <a:ext cx="79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Word2Vec Visualization</a:t>
            </a:r>
            <a:endParaRPr sz="3200"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961" y="1268825"/>
            <a:ext cx="7666074" cy="362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917400" y="281750"/>
            <a:ext cx="79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Model Selection</a:t>
            </a:r>
            <a:endParaRPr sz="3200"/>
          </a:p>
        </p:txBody>
      </p:sp>
      <p:sp>
        <p:nvSpPr>
          <p:cNvPr id="198" name="Google Shape;198;p23"/>
          <p:cNvSpPr txBox="1"/>
          <p:nvPr/>
        </p:nvSpPr>
        <p:spPr>
          <a:xfrm>
            <a:off x="917400" y="1091700"/>
            <a:ext cx="75006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lang="zh-TW" sz="2400"/>
              <a:t>Neural Network</a:t>
            </a:r>
            <a:endParaRPr sz="2400"/>
          </a:p>
          <a:p>
            <a:pPr indent="-3810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○"/>
            </a:pPr>
            <a:r>
              <a:rPr lang="zh-TW" sz="2400"/>
              <a:t>Embedding Layer</a:t>
            </a:r>
            <a:endParaRPr sz="2400"/>
          </a:p>
          <a:p>
            <a:pPr indent="-3810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○"/>
            </a:pPr>
            <a:r>
              <a:rPr lang="zh-TW" sz="2400"/>
              <a:t>LSTM layer (Downstream)</a:t>
            </a:r>
            <a:endParaRPr sz="2400"/>
          </a:p>
          <a:p>
            <a:pPr indent="-3810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○"/>
            </a:pPr>
            <a:r>
              <a:rPr lang="zh-TW" sz="2400"/>
              <a:t>LSTM layer (Upstream)</a:t>
            </a:r>
            <a:endParaRPr sz="2400"/>
          </a:p>
          <a:p>
            <a:pPr indent="-3810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○"/>
            </a:pPr>
            <a:r>
              <a:rPr lang="zh-TW" sz="2400"/>
              <a:t>Linear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917400" y="281750"/>
            <a:ext cx="79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Model Selection</a:t>
            </a:r>
            <a:endParaRPr sz="3200"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400" y="1553399"/>
            <a:ext cx="7733400" cy="30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4"/>
          <p:cNvSpPr txBox="1"/>
          <p:nvPr/>
        </p:nvSpPr>
        <p:spPr>
          <a:xfrm>
            <a:off x="917400" y="1091700"/>
            <a:ext cx="620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LSTM (Long-Short-Term Memory)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917400" y="281750"/>
            <a:ext cx="79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Model Selection</a:t>
            </a:r>
            <a:endParaRPr sz="3200"/>
          </a:p>
        </p:txBody>
      </p:sp>
      <p:sp>
        <p:nvSpPr>
          <p:cNvPr id="211" name="Google Shape;211;p25"/>
          <p:cNvSpPr txBox="1"/>
          <p:nvPr/>
        </p:nvSpPr>
        <p:spPr>
          <a:xfrm>
            <a:off x="917400" y="1091700"/>
            <a:ext cx="365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Bidirectional </a:t>
            </a:r>
            <a:r>
              <a:rPr lang="zh-TW" sz="1800"/>
              <a:t>LSTM</a:t>
            </a:r>
            <a:endParaRPr sz="1800"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375" y="518448"/>
            <a:ext cx="4900225" cy="443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917100" y="1332950"/>
            <a:ext cx="7915200" cy="3416400"/>
          </a:xfrm>
          <a:prstGeom prst="rect">
            <a:avLst/>
          </a:prstGeom>
        </p:spPr>
        <p:txBody>
          <a:bodyPr anchorCtr="0" anchor="t" bIns="90000" lIns="126000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Char char="●"/>
            </a:pPr>
            <a:r>
              <a:rPr lang="zh-TW" sz="2400"/>
              <a:t>Sentimental Analysis		情感分析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Char char="●"/>
            </a:pPr>
            <a:r>
              <a:rPr lang="zh-TW" sz="2400"/>
              <a:t>Spam Check					</a:t>
            </a:r>
            <a:r>
              <a:rPr lang="zh-TW" sz="2400"/>
              <a:t>垃圾郵件偵測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Char char="●"/>
            </a:pPr>
            <a:r>
              <a:rPr lang="zh-TW" sz="2400"/>
              <a:t>Violating Posts Detection	違規文章偵測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Char char="●"/>
            </a:pPr>
            <a:r>
              <a:rPr lang="zh-TW" sz="2400"/>
              <a:t>Fake News Detection		</a:t>
            </a:r>
            <a:r>
              <a:rPr lang="zh-TW" sz="2400"/>
              <a:t>假新聞辨識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Char char="●"/>
            </a:pPr>
            <a:r>
              <a:rPr lang="zh-TW" sz="2400"/>
              <a:t>...etc</a:t>
            </a:r>
            <a:endParaRPr sz="2400"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917400" y="445025"/>
            <a:ext cx="79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Applications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917100" y="256800"/>
            <a:ext cx="79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Outline</a:t>
            </a:r>
            <a:endParaRPr sz="3200"/>
          </a:p>
        </p:txBody>
      </p:sp>
      <p:grpSp>
        <p:nvGrpSpPr>
          <p:cNvPr id="67" name="Google Shape;67;p15"/>
          <p:cNvGrpSpPr/>
          <p:nvPr/>
        </p:nvGrpSpPr>
        <p:grpSpPr>
          <a:xfrm>
            <a:off x="917100" y="1191150"/>
            <a:ext cx="648300" cy="3586700"/>
            <a:chOff x="917100" y="1191150"/>
            <a:chExt cx="648300" cy="3586700"/>
          </a:xfrm>
        </p:grpSpPr>
        <p:sp>
          <p:nvSpPr>
            <p:cNvPr id="68" name="Google Shape;68;p15"/>
            <p:cNvSpPr/>
            <p:nvPr/>
          </p:nvSpPr>
          <p:spPr>
            <a:xfrm>
              <a:off x="917400" y="1191150"/>
              <a:ext cx="648000" cy="648000"/>
            </a:xfrm>
            <a:prstGeom prst="ellipse">
              <a:avLst/>
            </a:prstGeom>
            <a:solidFill>
              <a:schemeClr val="accent4"/>
            </a:solidFill>
            <a:ln cap="flat" cmpd="sng" w="76200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chemeClr val="lt1"/>
                  </a:solidFill>
                </a:rPr>
                <a:t>1</a:t>
              </a:r>
              <a:endParaRPr b="1" sz="2400">
                <a:solidFill>
                  <a:schemeClr val="lt1"/>
                </a:solidFill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917400" y="2200800"/>
              <a:ext cx="648000" cy="648000"/>
            </a:xfrm>
            <a:prstGeom prst="ellipse">
              <a:avLst/>
            </a:prstGeom>
            <a:solidFill>
              <a:schemeClr val="accent4"/>
            </a:solidFill>
            <a:ln cap="flat" cmpd="sng" w="76200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zh-TW" sz="2400">
                  <a:solidFill>
                    <a:schemeClr val="lt1"/>
                  </a:solidFill>
                </a:rPr>
                <a:t>2</a:t>
              </a:r>
              <a:endParaRPr b="1" sz="2400">
                <a:solidFill>
                  <a:schemeClr val="lt1"/>
                </a:solidFill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917400" y="3165313"/>
              <a:ext cx="648000" cy="648000"/>
            </a:xfrm>
            <a:prstGeom prst="ellipse">
              <a:avLst/>
            </a:prstGeom>
            <a:solidFill>
              <a:schemeClr val="accent4"/>
            </a:solidFill>
            <a:ln cap="flat" cmpd="sng" w="76200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zh-TW" sz="2400">
                  <a:solidFill>
                    <a:schemeClr val="lt1"/>
                  </a:solidFill>
                </a:rPr>
                <a:t>3</a:t>
              </a:r>
              <a:endParaRPr b="1" sz="2400">
                <a:solidFill>
                  <a:schemeClr val="lt1"/>
                </a:solidFill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917100" y="4129850"/>
              <a:ext cx="648000" cy="648000"/>
            </a:xfrm>
            <a:prstGeom prst="ellipse">
              <a:avLst/>
            </a:prstGeom>
            <a:solidFill>
              <a:schemeClr val="accent4"/>
            </a:solidFill>
            <a:ln cap="flat" cmpd="sng" w="76200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zh-TW" sz="2400">
                  <a:solidFill>
                    <a:schemeClr val="lt1"/>
                  </a:solidFill>
                </a:rPr>
                <a:t>4</a:t>
              </a:r>
              <a:endParaRPr/>
            </a:p>
          </p:txBody>
        </p:sp>
        <p:cxnSp>
          <p:nvCxnSpPr>
            <p:cNvPr id="72" name="Google Shape;72;p15"/>
            <p:cNvCxnSpPr>
              <a:stCxn id="68" idx="4"/>
              <a:endCxn id="69" idx="0"/>
            </p:cNvCxnSpPr>
            <p:nvPr/>
          </p:nvCxnSpPr>
          <p:spPr>
            <a:xfrm>
              <a:off x="1241400" y="1839150"/>
              <a:ext cx="0" cy="361800"/>
            </a:xfrm>
            <a:prstGeom prst="straightConnector1">
              <a:avLst/>
            </a:prstGeom>
            <a:noFill/>
            <a:ln cap="flat" cmpd="sng" w="28575">
              <a:solidFill>
                <a:srgbClr val="F9CB9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15"/>
            <p:cNvCxnSpPr/>
            <p:nvPr/>
          </p:nvCxnSpPr>
          <p:spPr>
            <a:xfrm>
              <a:off x="1240950" y="2848788"/>
              <a:ext cx="300" cy="316500"/>
            </a:xfrm>
            <a:prstGeom prst="straightConnector1">
              <a:avLst/>
            </a:prstGeom>
            <a:noFill/>
            <a:ln cap="flat" cmpd="sng" w="28575">
              <a:solidFill>
                <a:srgbClr val="F9CB9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15"/>
            <p:cNvCxnSpPr/>
            <p:nvPr/>
          </p:nvCxnSpPr>
          <p:spPr>
            <a:xfrm>
              <a:off x="1241250" y="3813313"/>
              <a:ext cx="300" cy="316500"/>
            </a:xfrm>
            <a:prstGeom prst="straightConnector1">
              <a:avLst/>
            </a:prstGeom>
            <a:noFill/>
            <a:ln cap="flat" cmpd="sng" w="28575">
              <a:solidFill>
                <a:srgbClr val="F9CB9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" name="Google Shape;75;p15"/>
          <p:cNvGrpSpPr/>
          <p:nvPr/>
        </p:nvGrpSpPr>
        <p:grpSpPr>
          <a:xfrm>
            <a:off x="2016125" y="1252250"/>
            <a:ext cx="3313200" cy="3464500"/>
            <a:chOff x="1864500" y="1274800"/>
            <a:chExt cx="3313200" cy="3464500"/>
          </a:xfrm>
        </p:grpSpPr>
        <p:sp>
          <p:nvSpPr>
            <p:cNvPr id="76" name="Google Shape;76;p15"/>
            <p:cNvSpPr txBox="1"/>
            <p:nvPr/>
          </p:nvSpPr>
          <p:spPr>
            <a:xfrm>
              <a:off x="1864500" y="1274800"/>
              <a:ext cx="3313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>
                  <a:solidFill>
                    <a:schemeClr val="dk2"/>
                  </a:solidFill>
                </a:rPr>
                <a:t>Data Collection</a:t>
              </a:r>
              <a:endParaRPr sz="2400">
                <a:solidFill>
                  <a:schemeClr val="dk2"/>
                </a:solidFill>
              </a:endParaRPr>
            </a:p>
          </p:txBody>
        </p:sp>
        <p:sp>
          <p:nvSpPr>
            <p:cNvPr id="77" name="Google Shape;77;p15"/>
            <p:cNvSpPr txBox="1"/>
            <p:nvPr/>
          </p:nvSpPr>
          <p:spPr>
            <a:xfrm>
              <a:off x="1864500" y="2256125"/>
              <a:ext cx="3313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>
                  <a:solidFill>
                    <a:schemeClr val="dk2"/>
                  </a:solidFill>
                </a:rPr>
                <a:t>Data Pre-processing</a:t>
              </a:r>
              <a:endParaRPr sz="2400">
                <a:solidFill>
                  <a:schemeClr val="dk2"/>
                </a:solidFill>
              </a:endParaRPr>
            </a:p>
          </p:txBody>
        </p:sp>
        <p:sp>
          <p:nvSpPr>
            <p:cNvPr id="78" name="Google Shape;78;p15"/>
            <p:cNvSpPr txBox="1"/>
            <p:nvPr/>
          </p:nvSpPr>
          <p:spPr>
            <a:xfrm>
              <a:off x="1864500" y="3220663"/>
              <a:ext cx="3313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zh-TW" sz="2400">
                  <a:solidFill>
                    <a:schemeClr val="dk2"/>
                  </a:solidFill>
                </a:rPr>
                <a:t>Text Vectorization</a:t>
              </a:r>
              <a:endParaRPr sz="2400"/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1864500" y="4185200"/>
              <a:ext cx="3313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zh-TW" sz="2400">
                  <a:solidFill>
                    <a:schemeClr val="dk2"/>
                  </a:solidFill>
                </a:rPr>
                <a:t>Model Selection</a:t>
              </a:r>
              <a:endParaRPr sz="24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917400" y="281750"/>
            <a:ext cx="79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Data Collection</a:t>
            </a:r>
            <a:endParaRPr sz="32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400" y="1030150"/>
            <a:ext cx="763369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917400" y="281750"/>
            <a:ext cx="79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Data Pre-processing</a:t>
            </a:r>
            <a:endParaRPr sz="3200"/>
          </a:p>
        </p:txBody>
      </p:sp>
      <p:sp>
        <p:nvSpPr>
          <p:cNvPr id="91" name="Google Shape;91;p17"/>
          <p:cNvSpPr txBox="1"/>
          <p:nvPr/>
        </p:nvSpPr>
        <p:spPr>
          <a:xfrm>
            <a:off x="1737600" y="1259625"/>
            <a:ext cx="627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highlight>
                  <a:srgbClr val="FFFFFF"/>
                </a:highlight>
              </a:rPr>
              <a:t>Coffee is life, bitter and sweet are included.</a:t>
            </a:r>
            <a:endParaRPr sz="2400"/>
          </a:p>
        </p:txBody>
      </p:sp>
      <p:cxnSp>
        <p:nvCxnSpPr>
          <p:cNvPr id="92" name="Google Shape;92;p17"/>
          <p:cNvCxnSpPr/>
          <p:nvPr/>
        </p:nvCxnSpPr>
        <p:spPr>
          <a:xfrm>
            <a:off x="1828200" y="1800900"/>
            <a:ext cx="57846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7"/>
          <p:cNvSpPr txBox="1"/>
          <p:nvPr/>
        </p:nvSpPr>
        <p:spPr>
          <a:xfrm>
            <a:off x="1737600" y="2565338"/>
            <a:ext cx="627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highlight>
                  <a:srgbClr val="FFFFFF"/>
                </a:highlight>
              </a:rPr>
              <a:t>Tea </a:t>
            </a:r>
            <a:r>
              <a:rPr lang="zh-TW" sz="2400">
                <a:highlight>
                  <a:srgbClr val="FFFFFF"/>
                </a:highlight>
              </a:rPr>
              <a:t>is love, Tea is life.</a:t>
            </a:r>
            <a:endParaRPr sz="2400"/>
          </a:p>
        </p:txBody>
      </p:sp>
      <p:sp>
        <p:nvSpPr>
          <p:cNvPr id="94" name="Google Shape;94;p17"/>
          <p:cNvSpPr txBox="1"/>
          <p:nvPr/>
        </p:nvSpPr>
        <p:spPr>
          <a:xfrm>
            <a:off x="1737600" y="3871075"/>
            <a:ext cx="627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highlight>
                  <a:srgbClr val="FFFFFF"/>
                </a:highlight>
              </a:rPr>
              <a:t>Tea is bitter but calming and healthy.</a:t>
            </a:r>
            <a:endParaRPr sz="2400"/>
          </a:p>
        </p:txBody>
      </p:sp>
      <p:cxnSp>
        <p:nvCxnSpPr>
          <p:cNvPr id="95" name="Google Shape;95;p17"/>
          <p:cNvCxnSpPr>
            <a:endCxn id="93" idx="2"/>
          </p:cNvCxnSpPr>
          <p:nvPr/>
        </p:nvCxnSpPr>
        <p:spPr>
          <a:xfrm>
            <a:off x="1828200" y="3119438"/>
            <a:ext cx="3046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7"/>
          <p:cNvCxnSpPr/>
          <p:nvPr/>
        </p:nvCxnSpPr>
        <p:spPr>
          <a:xfrm>
            <a:off x="1737600" y="4425163"/>
            <a:ext cx="5056800" cy="24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917400" y="281750"/>
            <a:ext cx="79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Tokenization</a:t>
            </a:r>
            <a:endParaRPr sz="3200"/>
          </a:p>
        </p:txBody>
      </p:sp>
      <p:sp>
        <p:nvSpPr>
          <p:cNvPr id="102" name="Google Shape;102;p18"/>
          <p:cNvSpPr txBox="1"/>
          <p:nvPr/>
        </p:nvSpPr>
        <p:spPr>
          <a:xfrm>
            <a:off x="1737600" y="1259625"/>
            <a:ext cx="627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highlight>
                  <a:srgbClr val="FFFFFF"/>
                </a:highlight>
              </a:rPr>
              <a:t>Coffee is life, bitter and sweet are included.</a:t>
            </a:r>
            <a:endParaRPr sz="2400"/>
          </a:p>
        </p:txBody>
      </p:sp>
      <p:cxnSp>
        <p:nvCxnSpPr>
          <p:cNvPr id="103" name="Google Shape;103;p18"/>
          <p:cNvCxnSpPr/>
          <p:nvPr/>
        </p:nvCxnSpPr>
        <p:spPr>
          <a:xfrm>
            <a:off x="1828200" y="1813725"/>
            <a:ext cx="8733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8"/>
          <p:cNvSpPr txBox="1"/>
          <p:nvPr/>
        </p:nvSpPr>
        <p:spPr>
          <a:xfrm>
            <a:off x="1737600" y="2565338"/>
            <a:ext cx="627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highlight>
                  <a:srgbClr val="FFFFFF"/>
                </a:highlight>
              </a:rPr>
              <a:t>Tea is love, tea is life.</a:t>
            </a:r>
            <a:endParaRPr sz="2400"/>
          </a:p>
        </p:txBody>
      </p:sp>
      <p:sp>
        <p:nvSpPr>
          <p:cNvPr id="105" name="Google Shape;105;p18"/>
          <p:cNvSpPr txBox="1"/>
          <p:nvPr/>
        </p:nvSpPr>
        <p:spPr>
          <a:xfrm>
            <a:off x="1737600" y="3871075"/>
            <a:ext cx="627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highlight>
                  <a:srgbClr val="FFFFFF"/>
                </a:highlight>
              </a:rPr>
              <a:t>Tea is bitter but calming and healthy.</a:t>
            </a:r>
            <a:endParaRPr sz="2400"/>
          </a:p>
        </p:txBody>
      </p:sp>
      <p:cxnSp>
        <p:nvCxnSpPr>
          <p:cNvPr id="106" name="Google Shape;106;p18"/>
          <p:cNvCxnSpPr/>
          <p:nvPr/>
        </p:nvCxnSpPr>
        <p:spPr>
          <a:xfrm>
            <a:off x="1828200" y="3119438"/>
            <a:ext cx="4776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8"/>
          <p:cNvCxnSpPr/>
          <p:nvPr/>
        </p:nvCxnSpPr>
        <p:spPr>
          <a:xfrm>
            <a:off x="5730150" y="4427575"/>
            <a:ext cx="9687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8"/>
          <p:cNvCxnSpPr/>
          <p:nvPr/>
        </p:nvCxnSpPr>
        <p:spPr>
          <a:xfrm>
            <a:off x="2824150" y="1813725"/>
            <a:ext cx="2046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8"/>
          <p:cNvCxnSpPr/>
          <p:nvPr/>
        </p:nvCxnSpPr>
        <p:spPr>
          <a:xfrm>
            <a:off x="3124300" y="1813725"/>
            <a:ext cx="3816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8"/>
          <p:cNvCxnSpPr/>
          <p:nvPr/>
        </p:nvCxnSpPr>
        <p:spPr>
          <a:xfrm>
            <a:off x="3670025" y="1813725"/>
            <a:ext cx="6687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8"/>
          <p:cNvCxnSpPr/>
          <p:nvPr/>
        </p:nvCxnSpPr>
        <p:spPr>
          <a:xfrm>
            <a:off x="4449925" y="1813725"/>
            <a:ext cx="5163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8"/>
          <p:cNvCxnSpPr/>
          <p:nvPr/>
        </p:nvCxnSpPr>
        <p:spPr>
          <a:xfrm>
            <a:off x="5079850" y="1813725"/>
            <a:ext cx="745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8"/>
          <p:cNvCxnSpPr/>
          <p:nvPr/>
        </p:nvCxnSpPr>
        <p:spPr>
          <a:xfrm>
            <a:off x="5925725" y="1813725"/>
            <a:ext cx="418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8"/>
          <p:cNvCxnSpPr/>
          <p:nvPr/>
        </p:nvCxnSpPr>
        <p:spPr>
          <a:xfrm>
            <a:off x="6466900" y="1813725"/>
            <a:ext cx="11187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2401200" y="3119450"/>
            <a:ext cx="218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2701500" y="3119438"/>
            <a:ext cx="5730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8"/>
          <p:cNvCxnSpPr/>
          <p:nvPr/>
        </p:nvCxnSpPr>
        <p:spPr>
          <a:xfrm>
            <a:off x="3437675" y="3119438"/>
            <a:ext cx="4776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8"/>
          <p:cNvCxnSpPr/>
          <p:nvPr/>
        </p:nvCxnSpPr>
        <p:spPr>
          <a:xfrm>
            <a:off x="4014000" y="3119450"/>
            <a:ext cx="218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8"/>
          <p:cNvCxnSpPr/>
          <p:nvPr/>
        </p:nvCxnSpPr>
        <p:spPr>
          <a:xfrm>
            <a:off x="4320000" y="3119450"/>
            <a:ext cx="3816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8"/>
          <p:cNvCxnSpPr/>
          <p:nvPr/>
        </p:nvCxnSpPr>
        <p:spPr>
          <a:xfrm>
            <a:off x="1828200" y="4427563"/>
            <a:ext cx="4776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8"/>
          <p:cNvCxnSpPr/>
          <p:nvPr/>
        </p:nvCxnSpPr>
        <p:spPr>
          <a:xfrm>
            <a:off x="2401200" y="4427575"/>
            <a:ext cx="218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8"/>
          <p:cNvCxnSpPr/>
          <p:nvPr/>
        </p:nvCxnSpPr>
        <p:spPr>
          <a:xfrm>
            <a:off x="2701500" y="4427563"/>
            <a:ext cx="6819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8"/>
          <p:cNvCxnSpPr/>
          <p:nvPr/>
        </p:nvCxnSpPr>
        <p:spPr>
          <a:xfrm>
            <a:off x="3505900" y="4427563"/>
            <a:ext cx="3687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8"/>
          <p:cNvCxnSpPr/>
          <p:nvPr/>
        </p:nvCxnSpPr>
        <p:spPr>
          <a:xfrm>
            <a:off x="4000650" y="4427575"/>
            <a:ext cx="10203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8"/>
          <p:cNvCxnSpPr/>
          <p:nvPr/>
        </p:nvCxnSpPr>
        <p:spPr>
          <a:xfrm>
            <a:off x="5117400" y="4427575"/>
            <a:ext cx="5163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917400" y="281750"/>
            <a:ext cx="79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Stopwords Filter</a:t>
            </a:r>
            <a:endParaRPr sz="3200"/>
          </a:p>
        </p:txBody>
      </p:sp>
      <p:sp>
        <p:nvSpPr>
          <p:cNvPr id="131" name="Google Shape;131;p19"/>
          <p:cNvSpPr txBox="1"/>
          <p:nvPr/>
        </p:nvSpPr>
        <p:spPr>
          <a:xfrm>
            <a:off x="1737600" y="1259625"/>
            <a:ext cx="627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highlight>
                  <a:srgbClr val="FFFFFF"/>
                </a:highlight>
              </a:rPr>
              <a:t>Coffee </a:t>
            </a:r>
            <a:r>
              <a:rPr lang="zh-TW" sz="2400">
                <a:solidFill>
                  <a:srgbClr val="B7B7B7"/>
                </a:solidFill>
                <a:highlight>
                  <a:srgbClr val="FFFFFF"/>
                </a:highlight>
              </a:rPr>
              <a:t>is</a:t>
            </a:r>
            <a:r>
              <a:rPr lang="zh-TW" sz="2400">
                <a:highlight>
                  <a:srgbClr val="FFFFFF"/>
                </a:highlight>
              </a:rPr>
              <a:t> life, bitter </a:t>
            </a:r>
            <a:r>
              <a:rPr lang="zh-TW" sz="2400">
                <a:solidFill>
                  <a:srgbClr val="B7B7B7"/>
                </a:solidFill>
                <a:highlight>
                  <a:srgbClr val="FFFFFF"/>
                </a:highlight>
              </a:rPr>
              <a:t>and</a:t>
            </a:r>
            <a:r>
              <a:rPr lang="zh-TW" sz="2400">
                <a:highlight>
                  <a:srgbClr val="FFFFFF"/>
                </a:highlight>
              </a:rPr>
              <a:t> sweet </a:t>
            </a:r>
            <a:r>
              <a:rPr lang="zh-TW" sz="2400">
                <a:solidFill>
                  <a:srgbClr val="B7B7B7"/>
                </a:solidFill>
                <a:highlight>
                  <a:srgbClr val="FFFFFF"/>
                </a:highlight>
              </a:rPr>
              <a:t>are</a:t>
            </a:r>
            <a:r>
              <a:rPr lang="zh-TW" sz="2400">
                <a:highlight>
                  <a:srgbClr val="FFFFFF"/>
                </a:highlight>
              </a:rPr>
              <a:t> included.</a:t>
            </a:r>
            <a:endParaRPr sz="2400"/>
          </a:p>
        </p:txBody>
      </p:sp>
      <p:cxnSp>
        <p:nvCxnSpPr>
          <p:cNvPr id="132" name="Google Shape;132;p19"/>
          <p:cNvCxnSpPr/>
          <p:nvPr/>
        </p:nvCxnSpPr>
        <p:spPr>
          <a:xfrm>
            <a:off x="1828200" y="1813725"/>
            <a:ext cx="8733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9"/>
          <p:cNvSpPr txBox="1"/>
          <p:nvPr/>
        </p:nvSpPr>
        <p:spPr>
          <a:xfrm>
            <a:off x="1737600" y="2565338"/>
            <a:ext cx="627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highlight>
                  <a:srgbClr val="FFFFFF"/>
                </a:highlight>
              </a:rPr>
              <a:t>Tea </a:t>
            </a:r>
            <a:r>
              <a:rPr lang="zh-TW" sz="2400">
                <a:solidFill>
                  <a:srgbClr val="B7B7B7"/>
                </a:solidFill>
                <a:highlight>
                  <a:srgbClr val="FFFFFF"/>
                </a:highlight>
              </a:rPr>
              <a:t>is</a:t>
            </a:r>
            <a:r>
              <a:rPr lang="zh-TW" sz="2400">
                <a:highlight>
                  <a:srgbClr val="FFFFFF"/>
                </a:highlight>
              </a:rPr>
              <a:t> love, tea </a:t>
            </a:r>
            <a:r>
              <a:rPr lang="zh-TW" sz="2400">
                <a:solidFill>
                  <a:srgbClr val="B7B7B7"/>
                </a:solidFill>
                <a:highlight>
                  <a:srgbClr val="FFFFFF"/>
                </a:highlight>
              </a:rPr>
              <a:t>is</a:t>
            </a:r>
            <a:r>
              <a:rPr lang="zh-TW" sz="2400">
                <a:highlight>
                  <a:srgbClr val="FFFFFF"/>
                </a:highlight>
              </a:rPr>
              <a:t> life.</a:t>
            </a:r>
            <a:endParaRPr sz="2400"/>
          </a:p>
        </p:txBody>
      </p:sp>
      <p:sp>
        <p:nvSpPr>
          <p:cNvPr id="134" name="Google Shape;134;p19"/>
          <p:cNvSpPr txBox="1"/>
          <p:nvPr/>
        </p:nvSpPr>
        <p:spPr>
          <a:xfrm>
            <a:off x="1737600" y="3871075"/>
            <a:ext cx="627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highlight>
                  <a:srgbClr val="FFFFFF"/>
                </a:highlight>
              </a:rPr>
              <a:t>Tea </a:t>
            </a:r>
            <a:r>
              <a:rPr lang="zh-TW" sz="2400">
                <a:solidFill>
                  <a:srgbClr val="B7B7B7"/>
                </a:solidFill>
                <a:highlight>
                  <a:srgbClr val="FFFFFF"/>
                </a:highlight>
              </a:rPr>
              <a:t>is</a:t>
            </a:r>
            <a:r>
              <a:rPr lang="zh-TW" sz="2400">
                <a:highlight>
                  <a:srgbClr val="FFFFFF"/>
                </a:highlight>
              </a:rPr>
              <a:t> bitter </a:t>
            </a:r>
            <a:r>
              <a:rPr lang="zh-TW" sz="2400">
                <a:solidFill>
                  <a:srgbClr val="B7B7B7"/>
                </a:solidFill>
                <a:highlight>
                  <a:srgbClr val="FFFFFF"/>
                </a:highlight>
              </a:rPr>
              <a:t>but</a:t>
            </a:r>
            <a:r>
              <a:rPr lang="zh-TW" sz="2400">
                <a:highlight>
                  <a:srgbClr val="FFFFFF"/>
                </a:highlight>
              </a:rPr>
              <a:t> calming </a:t>
            </a:r>
            <a:r>
              <a:rPr lang="zh-TW" sz="2400">
                <a:solidFill>
                  <a:srgbClr val="B7B7B7"/>
                </a:solidFill>
                <a:highlight>
                  <a:srgbClr val="FFFFFF"/>
                </a:highlight>
              </a:rPr>
              <a:t>and</a:t>
            </a:r>
            <a:r>
              <a:rPr lang="zh-TW" sz="2400">
                <a:highlight>
                  <a:srgbClr val="FFFFFF"/>
                </a:highlight>
              </a:rPr>
              <a:t> healthy.</a:t>
            </a:r>
            <a:endParaRPr sz="2400"/>
          </a:p>
        </p:txBody>
      </p:sp>
      <p:cxnSp>
        <p:nvCxnSpPr>
          <p:cNvPr id="135" name="Google Shape;135;p19"/>
          <p:cNvCxnSpPr/>
          <p:nvPr/>
        </p:nvCxnSpPr>
        <p:spPr>
          <a:xfrm>
            <a:off x="1828200" y="3119438"/>
            <a:ext cx="4776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9"/>
          <p:cNvCxnSpPr/>
          <p:nvPr/>
        </p:nvCxnSpPr>
        <p:spPr>
          <a:xfrm>
            <a:off x="5730150" y="4427575"/>
            <a:ext cx="9687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3124300" y="1813725"/>
            <a:ext cx="3816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9"/>
          <p:cNvCxnSpPr/>
          <p:nvPr/>
        </p:nvCxnSpPr>
        <p:spPr>
          <a:xfrm>
            <a:off x="3670025" y="1813725"/>
            <a:ext cx="6687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9"/>
          <p:cNvCxnSpPr/>
          <p:nvPr/>
        </p:nvCxnSpPr>
        <p:spPr>
          <a:xfrm>
            <a:off x="5079850" y="1813725"/>
            <a:ext cx="745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9"/>
          <p:cNvCxnSpPr/>
          <p:nvPr/>
        </p:nvCxnSpPr>
        <p:spPr>
          <a:xfrm>
            <a:off x="6466900" y="1813725"/>
            <a:ext cx="11187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2701500" y="3119438"/>
            <a:ext cx="5730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3437675" y="3119438"/>
            <a:ext cx="4776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4320000" y="3119450"/>
            <a:ext cx="3816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>
            <a:off x="1828200" y="4427563"/>
            <a:ext cx="4776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>
            <a:off x="2701500" y="4427563"/>
            <a:ext cx="6819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9"/>
          <p:cNvCxnSpPr/>
          <p:nvPr/>
        </p:nvCxnSpPr>
        <p:spPr>
          <a:xfrm>
            <a:off x="4000650" y="4427575"/>
            <a:ext cx="10203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917400" y="281750"/>
            <a:ext cx="79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Vocabulary</a:t>
            </a:r>
            <a:endParaRPr sz="3200"/>
          </a:p>
        </p:txBody>
      </p:sp>
      <p:cxnSp>
        <p:nvCxnSpPr>
          <p:cNvPr id="152" name="Google Shape;152;p20"/>
          <p:cNvCxnSpPr/>
          <p:nvPr/>
        </p:nvCxnSpPr>
        <p:spPr>
          <a:xfrm>
            <a:off x="1828200" y="1813725"/>
            <a:ext cx="8733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1828200" y="3119438"/>
            <a:ext cx="4776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0"/>
          <p:cNvCxnSpPr/>
          <p:nvPr/>
        </p:nvCxnSpPr>
        <p:spPr>
          <a:xfrm>
            <a:off x="5730150" y="4427575"/>
            <a:ext cx="9687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0"/>
          <p:cNvCxnSpPr/>
          <p:nvPr/>
        </p:nvCxnSpPr>
        <p:spPr>
          <a:xfrm>
            <a:off x="3124300" y="1813725"/>
            <a:ext cx="3816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0"/>
          <p:cNvCxnSpPr/>
          <p:nvPr/>
        </p:nvCxnSpPr>
        <p:spPr>
          <a:xfrm>
            <a:off x="3670025" y="1813725"/>
            <a:ext cx="6687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0"/>
          <p:cNvCxnSpPr/>
          <p:nvPr/>
        </p:nvCxnSpPr>
        <p:spPr>
          <a:xfrm>
            <a:off x="5079850" y="1813725"/>
            <a:ext cx="745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0"/>
          <p:cNvCxnSpPr/>
          <p:nvPr/>
        </p:nvCxnSpPr>
        <p:spPr>
          <a:xfrm>
            <a:off x="6466900" y="1813725"/>
            <a:ext cx="11187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0"/>
          <p:cNvCxnSpPr/>
          <p:nvPr/>
        </p:nvCxnSpPr>
        <p:spPr>
          <a:xfrm>
            <a:off x="2701500" y="3119438"/>
            <a:ext cx="5730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0"/>
          <p:cNvCxnSpPr/>
          <p:nvPr/>
        </p:nvCxnSpPr>
        <p:spPr>
          <a:xfrm>
            <a:off x="4000650" y="4427575"/>
            <a:ext cx="10203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0"/>
          <p:cNvSpPr txBox="1"/>
          <p:nvPr/>
        </p:nvSpPr>
        <p:spPr>
          <a:xfrm>
            <a:off x="1737600" y="1259625"/>
            <a:ext cx="627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highlight>
                  <a:srgbClr val="FFFFFF"/>
                </a:highlight>
              </a:rPr>
              <a:t>Coffee </a:t>
            </a:r>
            <a:r>
              <a:rPr lang="zh-TW" sz="2400">
                <a:solidFill>
                  <a:srgbClr val="B7B7B7"/>
                </a:solidFill>
                <a:highlight>
                  <a:srgbClr val="FFFFFF"/>
                </a:highlight>
              </a:rPr>
              <a:t>is</a:t>
            </a:r>
            <a:r>
              <a:rPr lang="zh-TW" sz="2400">
                <a:highlight>
                  <a:srgbClr val="FFFFFF"/>
                </a:highlight>
              </a:rPr>
              <a:t> life, bitter </a:t>
            </a:r>
            <a:r>
              <a:rPr lang="zh-TW" sz="2400">
                <a:solidFill>
                  <a:srgbClr val="B7B7B7"/>
                </a:solidFill>
                <a:highlight>
                  <a:srgbClr val="FFFFFF"/>
                </a:highlight>
              </a:rPr>
              <a:t>and</a:t>
            </a:r>
            <a:r>
              <a:rPr lang="zh-TW" sz="2400">
                <a:highlight>
                  <a:srgbClr val="FFFFFF"/>
                </a:highlight>
              </a:rPr>
              <a:t> sweet </a:t>
            </a:r>
            <a:r>
              <a:rPr lang="zh-TW" sz="2400">
                <a:solidFill>
                  <a:srgbClr val="B7B7B7"/>
                </a:solidFill>
                <a:highlight>
                  <a:srgbClr val="FFFFFF"/>
                </a:highlight>
              </a:rPr>
              <a:t>are</a:t>
            </a:r>
            <a:r>
              <a:rPr lang="zh-TW" sz="2400">
                <a:highlight>
                  <a:srgbClr val="FFFFFF"/>
                </a:highlight>
              </a:rPr>
              <a:t> included.</a:t>
            </a:r>
            <a:endParaRPr sz="2400"/>
          </a:p>
        </p:txBody>
      </p:sp>
      <p:sp>
        <p:nvSpPr>
          <p:cNvPr id="162" name="Google Shape;162;p20"/>
          <p:cNvSpPr txBox="1"/>
          <p:nvPr/>
        </p:nvSpPr>
        <p:spPr>
          <a:xfrm>
            <a:off x="1737600" y="2565338"/>
            <a:ext cx="627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highlight>
                  <a:srgbClr val="FFFFFF"/>
                </a:highlight>
              </a:rPr>
              <a:t>Tea </a:t>
            </a:r>
            <a:r>
              <a:rPr lang="zh-TW" sz="2400">
                <a:solidFill>
                  <a:srgbClr val="B7B7B7"/>
                </a:solidFill>
                <a:highlight>
                  <a:srgbClr val="FFFFFF"/>
                </a:highlight>
              </a:rPr>
              <a:t>is</a:t>
            </a:r>
            <a:r>
              <a:rPr lang="zh-TW" sz="2400">
                <a:highlight>
                  <a:srgbClr val="FFFFFF"/>
                </a:highlight>
              </a:rPr>
              <a:t> love, tea </a:t>
            </a:r>
            <a:r>
              <a:rPr lang="zh-TW" sz="2400">
                <a:solidFill>
                  <a:srgbClr val="B7B7B7"/>
                </a:solidFill>
                <a:highlight>
                  <a:srgbClr val="FFFFFF"/>
                </a:highlight>
              </a:rPr>
              <a:t>is</a:t>
            </a:r>
            <a:r>
              <a:rPr lang="zh-TW" sz="2400">
                <a:highlight>
                  <a:srgbClr val="FFFFFF"/>
                </a:highlight>
              </a:rPr>
              <a:t> life.</a:t>
            </a:r>
            <a:endParaRPr sz="2400"/>
          </a:p>
        </p:txBody>
      </p:sp>
      <p:sp>
        <p:nvSpPr>
          <p:cNvPr id="163" name="Google Shape;163;p20"/>
          <p:cNvSpPr txBox="1"/>
          <p:nvPr/>
        </p:nvSpPr>
        <p:spPr>
          <a:xfrm>
            <a:off x="1737600" y="3871075"/>
            <a:ext cx="627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highlight>
                  <a:srgbClr val="FFFFFF"/>
                </a:highlight>
              </a:rPr>
              <a:t>Tea </a:t>
            </a:r>
            <a:r>
              <a:rPr lang="zh-TW" sz="2400">
                <a:solidFill>
                  <a:srgbClr val="B7B7B7"/>
                </a:solidFill>
                <a:highlight>
                  <a:srgbClr val="FFFFFF"/>
                </a:highlight>
              </a:rPr>
              <a:t>is</a:t>
            </a:r>
            <a:r>
              <a:rPr lang="zh-TW" sz="2400">
                <a:highlight>
                  <a:srgbClr val="FFFFFF"/>
                </a:highlight>
              </a:rPr>
              <a:t> bitter </a:t>
            </a:r>
            <a:r>
              <a:rPr lang="zh-TW" sz="2400">
                <a:solidFill>
                  <a:srgbClr val="B7B7B7"/>
                </a:solidFill>
                <a:highlight>
                  <a:srgbClr val="FFFFFF"/>
                </a:highlight>
              </a:rPr>
              <a:t>but</a:t>
            </a:r>
            <a:r>
              <a:rPr lang="zh-TW" sz="2400">
                <a:highlight>
                  <a:srgbClr val="FFFFFF"/>
                </a:highlight>
              </a:rPr>
              <a:t> calming </a:t>
            </a:r>
            <a:r>
              <a:rPr lang="zh-TW" sz="2400">
                <a:solidFill>
                  <a:srgbClr val="B7B7B7"/>
                </a:solidFill>
                <a:highlight>
                  <a:srgbClr val="FFFFFF"/>
                </a:highlight>
              </a:rPr>
              <a:t>and</a:t>
            </a:r>
            <a:r>
              <a:rPr lang="zh-TW" sz="2400">
                <a:highlight>
                  <a:srgbClr val="FFFFFF"/>
                </a:highlight>
              </a:rPr>
              <a:t> healthy.</a:t>
            </a:r>
            <a:endParaRPr sz="2400"/>
          </a:p>
        </p:txBody>
      </p:sp>
      <p:sp>
        <p:nvSpPr>
          <p:cNvPr id="164" name="Google Shape;164;p20"/>
          <p:cNvSpPr txBox="1"/>
          <p:nvPr/>
        </p:nvSpPr>
        <p:spPr>
          <a:xfrm>
            <a:off x="1623550" y="1173325"/>
            <a:ext cx="2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4"/>
                </a:solidFill>
              </a:rPr>
              <a:t>0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2916000" y="1173325"/>
            <a:ext cx="2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4"/>
                </a:solidFill>
              </a:rPr>
              <a:t>1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3456000" y="1173325"/>
            <a:ext cx="2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4"/>
                </a:solidFill>
              </a:rPr>
              <a:t>2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4860000" y="1173325"/>
            <a:ext cx="2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4"/>
                </a:solidFill>
              </a:rPr>
              <a:t>3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6228000" y="1173325"/>
            <a:ext cx="2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4"/>
                </a:solidFill>
              </a:rPr>
              <a:t>4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1638000" y="2448000"/>
            <a:ext cx="2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4"/>
                </a:solidFill>
              </a:rPr>
              <a:t>5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2520000" y="2448000"/>
            <a:ext cx="2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4"/>
                </a:solidFill>
              </a:rPr>
              <a:t>6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3240000" y="2448000"/>
            <a:ext cx="2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4"/>
                </a:solidFill>
              </a:rPr>
              <a:t>5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172" name="Google Shape;172;p20"/>
          <p:cNvCxnSpPr/>
          <p:nvPr/>
        </p:nvCxnSpPr>
        <p:spPr>
          <a:xfrm>
            <a:off x="3437675" y="3119438"/>
            <a:ext cx="4776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0"/>
          <p:cNvCxnSpPr/>
          <p:nvPr/>
        </p:nvCxnSpPr>
        <p:spPr>
          <a:xfrm>
            <a:off x="4320000" y="3119450"/>
            <a:ext cx="3816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0"/>
          <p:cNvCxnSpPr/>
          <p:nvPr/>
        </p:nvCxnSpPr>
        <p:spPr>
          <a:xfrm>
            <a:off x="1828200" y="4427563"/>
            <a:ext cx="4776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0"/>
          <p:cNvCxnSpPr/>
          <p:nvPr/>
        </p:nvCxnSpPr>
        <p:spPr>
          <a:xfrm>
            <a:off x="2701500" y="4427563"/>
            <a:ext cx="6819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0"/>
          <p:cNvSpPr txBox="1"/>
          <p:nvPr/>
        </p:nvSpPr>
        <p:spPr>
          <a:xfrm>
            <a:off x="4122000" y="2448000"/>
            <a:ext cx="2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4"/>
                </a:solidFill>
              </a:rPr>
              <a:t>1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1638000" y="3762000"/>
            <a:ext cx="2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4"/>
                </a:solidFill>
              </a:rPr>
              <a:t>5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2520000" y="3762000"/>
            <a:ext cx="2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4"/>
                </a:solidFill>
              </a:rPr>
              <a:t>2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3816000" y="3762000"/>
            <a:ext cx="2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4"/>
                </a:solidFill>
              </a:rPr>
              <a:t>7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5544000" y="3762000"/>
            <a:ext cx="2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4"/>
                </a:solidFill>
              </a:rPr>
              <a:t>8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917400" y="281750"/>
            <a:ext cx="79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Text Vectorization</a:t>
            </a:r>
            <a:endParaRPr sz="3200"/>
          </a:p>
        </p:txBody>
      </p:sp>
      <p:sp>
        <p:nvSpPr>
          <p:cNvPr id="186" name="Google Shape;186;p21"/>
          <p:cNvSpPr txBox="1"/>
          <p:nvPr/>
        </p:nvSpPr>
        <p:spPr>
          <a:xfrm>
            <a:off x="917400" y="1227900"/>
            <a:ext cx="77598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b="1" lang="zh-TW" sz="2400"/>
              <a:t>Bag of Words (1D arrays)</a:t>
            </a:r>
            <a:endParaRPr b="1"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○"/>
            </a:pPr>
            <a:r>
              <a:rPr lang="zh-TW" sz="2400">
                <a:solidFill>
                  <a:schemeClr val="dk1"/>
                </a:solidFill>
                <a:highlight>
                  <a:schemeClr val="lt1"/>
                </a:highlight>
              </a:rPr>
              <a:t>Tea </a:t>
            </a:r>
            <a:r>
              <a:rPr lang="zh-TW" sz="2400">
                <a:solidFill>
                  <a:srgbClr val="B7B7B7"/>
                </a:solidFill>
                <a:highlight>
                  <a:schemeClr val="lt1"/>
                </a:highlight>
              </a:rPr>
              <a:t>is</a:t>
            </a:r>
            <a:r>
              <a:rPr lang="zh-TW" sz="2400">
                <a:solidFill>
                  <a:schemeClr val="dk1"/>
                </a:solidFill>
                <a:highlight>
                  <a:schemeClr val="lt1"/>
                </a:highlight>
              </a:rPr>
              <a:t> love, tea </a:t>
            </a:r>
            <a:r>
              <a:rPr lang="zh-TW" sz="2400">
                <a:solidFill>
                  <a:srgbClr val="B7B7B7"/>
                </a:solidFill>
                <a:highlight>
                  <a:schemeClr val="lt1"/>
                </a:highlight>
              </a:rPr>
              <a:t>is</a:t>
            </a:r>
            <a:r>
              <a:rPr lang="zh-TW" sz="2400">
                <a:solidFill>
                  <a:schemeClr val="dk1"/>
                </a:solidFill>
                <a:highlight>
                  <a:schemeClr val="lt1"/>
                </a:highlight>
              </a:rPr>
              <a:t> life.</a:t>
            </a:r>
            <a:r>
              <a:rPr lang="zh-TW" sz="2400">
                <a:solidFill>
                  <a:schemeClr val="dk1"/>
                </a:solidFill>
              </a:rPr>
              <a:t>  -&gt;  [0, 1, 0, 0, 0, 3, 1, 0, 0]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b="1" lang="zh-TW" sz="2400">
                <a:solidFill>
                  <a:schemeClr val="dk1"/>
                </a:solidFill>
                <a:highlight>
                  <a:srgbClr val="FFE599"/>
                </a:highlight>
              </a:rPr>
              <a:t>Word Embedding</a:t>
            </a:r>
            <a:r>
              <a:rPr b="1" lang="zh-TW" sz="2400">
                <a:solidFill>
                  <a:schemeClr val="dk1"/>
                </a:solidFill>
              </a:rPr>
              <a:t> (2D arrays)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○"/>
            </a:pPr>
            <a:r>
              <a:rPr lang="zh-TW" sz="2400">
                <a:solidFill>
                  <a:schemeClr val="dk1"/>
                </a:solidFill>
              </a:rPr>
              <a:t>Pre-trained Word2Vec (</a:t>
            </a:r>
            <a:r>
              <a:rPr lang="zh-TW" sz="2400">
                <a:solidFill>
                  <a:schemeClr val="dk1"/>
                </a:solidFill>
                <a:highlight>
                  <a:srgbClr val="FFE599"/>
                </a:highlight>
              </a:rPr>
              <a:t>GloVe</a:t>
            </a:r>
            <a:r>
              <a:rPr lang="zh-TW" sz="2400">
                <a:solidFill>
                  <a:schemeClr val="dk1"/>
                </a:solidFill>
              </a:rPr>
              <a:t>, FastText, …)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○"/>
            </a:pPr>
            <a:r>
              <a:rPr lang="zh-TW" sz="2400">
                <a:solidFill>
                  <a:schemeClr val="dk1"/>
                </a:solidFill>
              </a:rPr>
              <a:t>Pre-trained Embedding Model (ELMo, BERT, …)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○"/>
            </a:pPr>
            <a:r>
              <a:rPr lang="zh-TW" sz="2400">
                <a:solidFill>
                  <a:schemeClr val="dk1"/>
                </a:solidFill>
              </a:rPr>
              <a:t>From Scratch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