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75" r:id="rId3"/>
    <p:sldId id="257" r:id="rId4"/>
    <p:sldId id="271" r:id="rId5"/>
    <p:sldId id="258" r:id="rId6"/>
    <p:sldId id="260" r:id="rId7"/>
    <p:sldId id="273" r:id="rId8"/>
    <p:sldId id="274" r:id="rId9"/>
    <p:sldId id="27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44" autoAdjust="0"/>
    <p:restoredTop sz="94660"/>
  </p:normalViewPr>
  <p:slideViewPr>
    <p:cSldViewPr snapToGrid="0">
      <p:cViewPr varScale="1">
        <p:scale>
          <a:sx n="113" d="100"/>
          <a:sy n="113" d="100"/>
        </p:scale>
        <p:origin x="44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DE85CD-D7B5-401C-81D5-5C6ABFBEF61D}"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7EC759E-5E46-4199-8F7C-1D5F218BF5EC}" type="slidenum">
              <a:rPr lang="en-US" smtClean="0"/>
              <a:t>‹#›</a:t>
            </a:fld>
            <a:endParaRPr lang="en-US"/>
          </a:p>
        </p:txBody>
      </p:sp>
    </p:spTree>
    <p:extLst>
      <p:ext uri="{BB962C8B-B14F-4D97-AF65-F5344CB8AC3E}">
        <p14:creationId xmlns:p14="http://schemas.microsoft.com/office/powerpoint/2010/main" val="3152960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DE85CD-D7B5-401C-81D5-5C6ABFBEF61D}"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7EC759E-5E46-4199-8F7C-1D5F218BF5EC}" type="slidenum">
              <a:rPr lang="en-US" smtClean="0"/>
              <a:t>‹#›</a:t>
            </a:fld>
            <a:endParaRPr lang="en-US"/>
          </a:p>
        </p:txBody>
      </p:sp>
    </p:spTree>
    <p:extLst>
      <p:ext uri="{BB962C8B-B14F-4D97-AF65-F5344CB8AC3E}">
        <p14:creationId xmlns:p14="http://schemas.microsoft.com/office/powerpoint/2010/main" val="125064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DE85CD-D7B5-401C-81D5-5C6ABFBEF61D}"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7EC759E-5E46-4199-8F7C-1D5F218BF5E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29197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FDE85CD-D7B5-401C-81D5-5C6ABFBEF61D}"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7EC759E-5E46-4199-8F7C-1D5F218BF5EC}" type="slidenum">
              <a:rPr lang="en-US" smtClean="0"/>
              <a:t>‹#›</a:t>
            </a:fld>
            <a:endParaRPr lang="en-US"/>
          </a:p>
        </p:txBody>
      </p:sp>
    </p:spTree>
    <p:extLst>
      <p:ext uri="{BB962C8B-B14F-4D97-AF65-F5344CB8AC3E}">
        <p14:creationId xmlns:p14="http://schemas.microsoft.com/office/powerpoint/2010/main" val="3072475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FDE85CD-D7B5-401C-81D5-5C6ABFBEF61D}"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7EC759E-5E46-4199-8F7C-1D5F218BF5E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860135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FDE85CD-D7B5-401C-81D5-5C6ABFBEF61D}"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7EC759E-5E46-4199-8F7C-1D5F218BF5EC}" type="slidenum">
              <a:rPr lang="en-US" smtClean="0"/>
              <a:t>‹#›</a:t>
            </a:fld>
            <a:endParaRPr lang="en-US"/>
          </a:p>
        </p:txBody>
      </p:sp>
    </p:spTree>
    <p:extLst>
      <p:ext uri="{BB962C8B-B14F-4D97-AF65-F5344CB8AC3E}">
        <p14:creationId xmlns:p14="http://schemas.microsoft.com/office/powerpoint/2010/main" val="4065385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DE85CD-D7B5-401C-81D5-5C6ABFBEF61D}"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7EC759E-5E46-4199-8F7C-1D5F218BF5EC}" type="slidenum">
              <a:rPr lang="en-US" smtClean="0"/>
              <a:t>‹#›</a:t>
            </a:fld>
            <a:endParaRPr lang="en-US"/>
          </a:p>
        </p:txBody>
      </p:sp>
    </p:spTree>
    <p:extLst>
      <p:ext uri="{BB962C8B-B14F-4D97-AF65-F5344CB8AC3E}">
        <p14:creationId xmlns:p14="http://schemas.microsoft.com/office/powerpoint/2010/main" val="19991453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DE85CD-D7B5-401C-81D5-5C6ABFBEF61D}"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7EC759E-5E46-4199-8F7C-1D5F218BF5EC}" type="slidenum">
              <a:rPr lang="en-US" smtClean="0"/>
              <a:t>‹#›</a:t>
            </a:fld>
            <a:endParaRPr lang="en-US"/>
          </a:p>
        </p:txBody>
      </p:sp>
    </p:spTree>
    <p:extLst>
      <p:ext uri="{BB962C8B-B14F-4D97-AF65-F5344CB8AC3E}">
        <p14:creationId xmlns:p14="http://schemas.microsoft.com/office/powerpoint/2010/main" val="684741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DE85CD-D7B5-401C-81D5-5C6ABFBEF61D}"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7EC759E-5E46-4199-8F7C-1D5F218BF5EC}" type="slidenum">
              <a:rPr lang="en-US" smtClean="0"/>
              <a:t>‹#›</a:t>
            </a:fld>
            <a:endParaRPr lang="en-US"/>
          </a:p>
        </p:txBody>
      </p:sp>
    </p:spTree>
    <p:extLst>
      <p:ext uri="{BB962C8B-B14F-4D97-AF65-F5344CB8AC3E}">
        <p14:creationId xmlns:p14="http://schemas.microsoft.com/office/powerpoint/2010/main" val="607102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DE85CD-D7B5-401C-81D5-5C6ABFBEF61D}"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7EC759E-5E46-4199-8F7C-1D5F218BF5EC}" type="slidenum">
              <a:rPr lang="en-US" smtClean="0"/>
              <a:t>‹#›</a:t>
            </a:fld>
            <a:endParaRPr lang="en-US"/>
          </a:p>
        </p:txBody>
      </p:sp>
    </p:spTree>
    <p:extLst>
      <p:ext uri="{BB962C8B-B14F-4D97-AF65-F5344CB8AC3E}">
        <p14:creationId xmlns:p14="http://schemas.microsoft.com/office/powerpoint/2010/main" val="347840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DE85CD-D7B5-401C-81D5-5C6ABFBEF61D}"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7EC759E-5E46-4199-8F7C-1D5F218BF5EC}" type="slidenum">
              <a:rPr lang="en-US" smtClean="0"/>
              <a:t>‹#›</a:t>
            </a:fld>
            <a:endParaRPr lang="en-US"/>
          </a:p>
        </p:txBody>
      </p:sp>
    </p:spTree>
    <p:extLst>
      <p:ext uri="{BB962C8B-B14F-4D97-AF65-F5344CB8AC3E}">
        <p14:creationId xmlns:p14="http://schemas.microsoft.com/office/powerpoint/2010/main" val="3535353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E85CD-D7B5-401C-81D5-5C6ABFBEF61D}" type="datetimeFigureOut">
              <a:rPr lang="en-US" smtClean="0"/>
              <a:t>10/17/2023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7EC759E-5E46-4199-8F7C-1D5F218BF5EC}" type="slidenum">
              <a:rPr lang="en-US" smtClean="0"/>
              <a:t>‹#›</a:t>
            </a:fld>
            <a:endParaRPr lang="en-US"/>
          </a:p>
        </p:txBody>
      </p:sp>
    </p:spTree>
    <p:extLst>
      <p:ext uri="{BB962C8B-B14F-4D97-AF65-F5344CB8AC3E}">
        <p14:creationId xmlns:p14="http://schemas.microsoft.com/office/powerpoint/2010/main" val="1172305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DE85CD-D7B5-401C-81D5-5C6ABFBEF61D}" type="datetimeFigureOut">
              <a:rPr lang="en-US" smtClean="0"/>
              <a:t>10/17/2023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7EC759E-5E46-4199-8F7C-1D5F218BF5EC}" type="slidenum">
              <a:rPr lang="en-US" smtClean="0"/>
              <a:t>‹#›</a:t>
            </a:fld>
            <a:endParaRPr lang="en-US"/>
          </a:p>
        </p:txBody>
      </p:sp>
    </p:spTree>
    <p:extLst>
      <p:ext uri="{BB962C8B-B14F-4D97-AF65-F5344CB8AC3E}">
        <p14:creationId xmlns:p14="http://schemas.microsoft.com/office/powerpoint/2010/main" val="2565190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DE85CD-D7B5-401C-81D5-5C6ABFBEF61D}" type="datetimeFigureOut">
              <a:rPr lang="en-US" smtClean="0"/>
              <a:t>10/17/2023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7EC759E-5E46-4199-8F7C-1D5F218BF5EC}" type="slidenum">
              <a:rPr lang="en-US" smtClean="0"/>
              <a:t>‹#›</a:t>
            </a:fld>
            <a:endParaRPr lang="en-US"/>
          </a:p>
        </p:txBody>
      </p:sp>
    </p:spTree>
    <p:extLst>
      <p:ext uri="{BB962C8B-B14F-4D97-AF65-F5344CB8AC3E}">
        <p14:creationId xmlns:p14="http://schemas.microsoft.com/office/powerpoint/2010/main" val="2265575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DE85CD-D7B5-401C-81D5-5C6ABFBEF61D}"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7EC759E-5E46-4199-8F7C-1D5F218BF5EC}" type="slidenum">
              <a:rPr lang="en-US" smtClean="0"/>
              <a:t>‹#›</a:t>
            </a:fld>
            <a:endParaRPr lang="en-US"/>
          </a:p>
        </p:txBody>
      </p:sp>
    </p:spTree>
    <p:extLst>
      <p:ext uri="{BB962C8B-B14F-4D97-AF65-F5344CB8AC3E}">
        <p14:creationId xmlns:p14="http://schemas.microsoft.com/office/powerpoint/2010/main" val="2083129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DE85CD-D7B5-401C-81D5-5C6ABFBEF61D}"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7EC759E-5E46-4199-8F7C-1D5F218BF5EC}" type="slidenum">
              <a:rPr lang="en-US" smtClean="0"/>
              <a:t>‹#›</a:t>
            </a:fld>
            <a:endParaRPr lang="en-US"/>
          </a:p>
        </p:txBody>
      </p:sp>
    </p:spTree>
    <p:extLst>
      <p:ext uri="{BB962C8B-B14F-4D97-AF65-F5344CB8AC3E}">
        <p14:creationId xmlns:p14="http://schemas.microsoft.com/office/powerpoint/2010/main" val="3121068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FDE85CD-D7B5-401C-81D5-5C6ABFBEF61D}" type="datetimeFigureOut">
              <a:rPr lang="en-US" smtClean="0"/>
              <a:t>10/17/2023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7EC759E-5E46-4199-8F7C-1D5F218BF5EC}" type="slidenum">
              <a:rPr lang="en-US" smtClean="0"/>
              <a:t>‹#›</a:t>
            </a:fld>
            <a:endParaRPr lang="en-US"/>
          </a:p>
        </p:txBody>
      </p:sp>
    </p:spTree>
    <p:extLst>
      <p:ext uri="{BB962C8B-B14F-4D97-AF65-F5344CB8AC3E}">
        <p14:creationId xmlns:p14="http://schemas.microsoft.com/office/powerpoint/2010/main" val="6116977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4EC7F-823D-A69E-D8C7-2E81BB9EC9B9}"/>
              </a:ext>
            </a:extLst>
          </p:cNvPr>
          <p:cNvSpPr>
            <a:spLocks noGrp="1"/>
          </p:cNvSpPr>
          <p:nvPr>
            <p:ph type="ctrTitle"/>
          </p:nvPr>
        </p:nvSpPr>
        <p:spPr>
          <a:xfrm>
            <a:off x="657225" y="628649"/>
            <a:ext cx="6619875" cy="1128713"/>
          </a:xfrm>
        </p:spPr>
        <p:txBody>
          <a:bodyPr/>
          <a:lstStyle/>
          <a:p>
            <a:r>
              <a:rPr lang="en-US" b="1" dirty="0"/>
              <a:t>INTRODUCTION</a:t>
            </a:r>
          </a:p>
        </p:txBody>
      </p:sp>
      <p:sp>
        <p:nvSpPr>
          <p:cNvPr id="3" name="Subtitle 2">
            <a:extLst>
              <a:ext uri="{FF2B5EF4-FFF2-40B4-BE49-F238E27FC236}">
                <a16:creationId xmlns:a16="http://schemas.microsoft.com/office/drawing/2014/main" id="{E1F72A2A-D393-F72E-9F4A-B546B7D853AA}"/>
              </a:ext>
            </a:extLst>
          </p:cNvPr>
          <p:cNvSpPr>
            <a:spLocks noGrp="1"/>
          </p:cNvSpPr>
          <p:nvPr>
            <p:ph type="subTitle" idx="1"/>
          </p:nvPr>
        </p:nvSpPr>
        <p:spPr>
          <a:xfrm>
            <a:off x="2333625" y="3678237"/>
            <a:ext cx="9144000" cy="2236787"/>
          </a:xfrm>
        </p:spPr>
        <p:txBody>
          <a:bodyPr>
            <a:noAutofit/>
          </a:bodyPr>
          <a:lstStyle/>
          <a:p>
            <a:pPr marL="342900" marR="0" lvl="0" indent="-342900">
              <a:buFont typeface="Symbol" panose="05050102010706020507" pitchFamily="18" charset="2"/>
              <a:buChar char=""/>
            </a:pPr>
            <a:r>
              <a:rPr lang="en-US" sz="2400" b="1" dirty="0">
                <a:effectLst/>
                <a:latin typeface="Times New Roman" panose="02020603050405020304" pitchFamily="18" charset="0"/>
                <a:ea typeface="Times New Roman" panose="02020603050405020304" pitchFamily="18" charset="0"/>
              </a:rPr>
              <a:t>Project Name: </a:t>
            </a:r>
            <a:r>
              <a:rPr lang="en-US" sz="2000" b="1" dirty="0">
                <a:solidFill>
                  <a:srgbClr val="4472C4"/>
                </a:solidFill>
                <a:effectLst/>
                <a:latin typeface="Times New Roman" panose="02020603050405020304" pitchFamily="18" charset="0"/>
                <a:ea typeface="Times New Roman" panose="02020603050405020304" pitchFamily="18" charset="0"/>
              </a:rPr>
              <a:t>Face Recognition </a:t>
            </a:r>
            <a:r>
              <a:rPr lang="en-US" sz="2000" b="1" dirty="0" err="1">
                <a:solidFill>
                  <a:srgbClr val="4472C4"/>
                </a:solidFill>
                <a:effectLst/>
                <a:latin typeface="Times New Roman" panose="02020603050405020304" pitchFamily="18" charset="0"/>
                <a:ea typeface="Times New Roman" panose="02020603050405020304" pitchFamily="18" charset="0"/>
              </a:rPr>
              <a:t>Attendence</a:t>
            </a:r>
            <a:r>
              <a:rPr lang="en-US" sz="2000" b="1" dirty="0">
                <a:solidFill>
                  <a:srgbClr val="4472C4"/>
                </a:solidFill>
                <a:effectLst/>
                <a:latin typeface="Times New Roman" panose="02020603050405020304" pitchFamily="18" charset="0"/>
                <a:ea typeface="Times New Roman" panose="02020603050405020304" pitchFamily="18" charset="0"/>
              </a:rPr>
              <a:t> System</a:t>
            </a:r>
            <a:endParaRPr lang="en-US" sz="2000" b="1" dirty="0">
              <a:effectLst/>
              <a:latin typeface="Times New Roman" panose="02020603050405020304" pitchFamily="18" charset="0"/>
              <a:ea typeface="Times New Roman" panose="02020603050405020304" pitchFamily="18" charset="0"/>
            </a:endParaRPr>
          </a:p>
          <a:p>
            <a:pPr marL="342900" marR="0" lvl="0" indent="-342900">
              <a:buFont typeface="Symbol" panose="05050102010706020507" pitchFamily="18" charset="2"/>
              <a:buChar char=""/>
            </a:pPr>
            <a:r>
              <a:rPr lang="en-US" sz="2400" b="1" dirty="0">
                <a:effectLst/>
                <a:latin typeface="Times New Roman" panose="02020603050405020304" pitchFamily="18" charset="0"/>
                <a:ea typeface="Times New Roman" panose="02020603050405020304" pitchFamily="18" charset="0"/>
              </a:rPr>
              <a:t>Presented By: </a:t>
            </a:r>
            <a:r>
              <a:rPr lang="en-US" sz="2000" b="1" dirty="0" err="1">
                <a:solidFill>
                  <a:srgbClr val="FF0000"/>
                </a:solidFill>
                <a:effectLst/>
                <a:latin typeface="Times New Roman" panose="02020603050405020304" pitchFamily="18" charset="0"/>
                <a:ea typeface="Times New Roman" panose="02020603050405020304" pitchFamily="18" charset="0"/>
              </a:rPr>
              <a:t>Qaiser</a:t>
            </a:r>
            <a:r>
              <a:rPr lang="en-US" sz="2000" b="1" dirty="0">
                <a:solidFill>
                  <a:srgbClr val="FF0000"/>
                </a:solidFill>
                <a:effectLst/>
                <a:latin typeface="Times New Roman" panose="02020603050405020304" pitchFamily="18" charset="0"/>
                <a:ea typeface="Times New Roman" panose="02020603050405020304" pitchFamily="18" charset="0"/>
              </a:rPr>
              <a:t> Iqbal and </a:t>
            </a:r>
            <a:r>
              <a:rPr lang="en-US" sz="2000" b="1" dirty="0" err="1">
                <a:solidFill>
                  <a:srgbClr val="FF0000"/>
                </a:solidFill>
                <a:effectLst/>
                <a:latin typeface="Times New Roman" panose="02020603050405020304" pitchFamily="18" charset="0"/>
                <a:ea typeface="Times New Roman" panose="02020603050405020304" pitchFamily="18" charset="0"/>
              </a:rPr>
              <a:t>M.Sharjeel</a:t>
            </a:r>
            <a:endParaRPr lang="en-US" sz="2000" b="1" dirty="0">
              <a:effectLst/>
              <a:latin typeface="Times New Roman" panose="02020603050405020304" pitchFamily="18" charset="0"/>
              <a:ea typeface="Times New Roman" panose="02020603050405020304" pitchFamily="18" charset="0"/>
            </a:endParaRPr>
          </a:p>
          <a:p>
            <a:pPr marL="342900" marR="0" lvl="0" indent="-342900">
              <a:buFont typeface="Symbol" panose="05050102010706020507" pitchFamily="18" charset="2"/>
              <a:buChar char=""/>
            </a:pPr>
            <a:r>
              <a:rPr lang="en-US" sz="2400" b="1" dirty="0">
                <a:effectLst/>
                <a:latin typeface="Times New Roman" panose="02020603050405020304" pitchFamily="18" charset="0"/>
                <a:ea typeface="Times New Roman" panose="02020603050405020304" pitchFamily="18" charset="0"/>
              </a:rPr>
              <a:t>Presented To: </a:t>
            </a:r>
            <a:r>
              <a:rPr lang="en-US" sz="2000" b="1" dirty="0">
                <a:solidFill>
                  <a:srgbClr val="FF0000"/>
                </a:solidFill>
                <a:effectLst/>
                <a:latin typeface="Times New Roman" panose="02020603050405020304" pitchFamily="18" charset="0"/>
                <a:ea typeface="Times New Roman" panose="02020603050405020304" pitchFamily="18" charset="0"/>
              </a:rPr>
              <a:t>Sir. Waqas Ahmed</a:t>
            </a:r>
            <a:endParaRPr lang="en-US" sz="2000" b="1" dirty="0">
              <a:effectLst/>
              <a:latin typeface="Times New Roman" panose="02020603050405020304" pitchFamily="18" charset="0"/>
              <a:ea typeface="Times New Roman" panose="02020603050405020304" pitchFamily="18" charset="0"/>
            </a:endParaRPr>
          </a:p>
        </p:txBody>
      </p:sp>
      <p:pic>
        <p:nvPicPr>
          <p:cNvPr id="5" name="Picture 2" descr="Introduction PNG Images With Transparent Background | Free ...">
            <a:extLst>
              <a:ext uri="{FF2B5EF4-FFF2-40B4-BE49-F238E27FC236}">
                <a16:creationId xmlns:a16="http://schemas.microsoft.com/office/drawing/2014/main" id="{2B628BD4-084D-6972-5237-C1966F8C55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1925" y="819151"/>
            <a:ext cx="2505075" cy="25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4036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4EC7F-823D-A69E-D8C7-2E81BB9EC9B9}"/>
              </a:ext>
            </a:extLst>
          </p:cNvPr>
          <p:cNvSpPr>
            <a:spLocks noGrp="1"/>
          </p:cNvSpPr>
          <p:nvPr>
            <p:ph type="ctrTitle"/>
          </p:nvPr>
        </p:nvSpPr>
        <p:spPr>
          <a:xfrm>
            <a:off x="371474" y="246063"/>
            <a:ext cx="10239375" cy="887412"/>
          </a:xfrm>
        </p:spPr>
        <p:txBody>
          <a:bodyPr>
            <a:normAutofit/>
          </a:bodyPr>
          <a:lstStyle/>
          <a:p>
            <a:pPr marL="0" marR="0"/>
            <a:r>
              <a:rPr lang="en-US" sz="4800" b="1" dirty="0">
                <a:effectLst/>
                <a:latin typeface="Times New Roman" panose="02020603050405020304" pitchFamily="18" charset="0"/>
                <a:ea typeface="Times New Roman" panose="02020603050405020304" pitchFamily="18" charset="0"/>
              </a:rPr>
              <a:t>Why we choose this project?</a:t>
            </a:r>
          </a:p>
        </p:txBody>
      </p:sp>
      <p:sp>
        <p:nvSpPr>
          <p:cNvPr id="3" name="Subtitle 2">
            <a:extLst>
              <a:ext uri="{FF2B5EF4-FFF2-40B4-BE49-F238E27FC236}">
                <a16:creationId xmlns:a16="http://schemas.microsoft.com/office/drawing/2014/main" id="{E1F72A2A-D393-F72E-9F4A-B546B7D853AA}"/>
              </a:ext>
            </a:extLst>
          </p:cNvPr>
          <p:cNvSpPr>
            <a:spLocks noGrp="1"/>
          </p:cNvSpPr>
          <p:nvPr>
            <p:ph type="subTitle" idx="1"/>
          </p:nvPr>
        </p:nvSpPr>
        <p:spPr>
          <a:xfrm>
            <a:off x="1714500" y="3194844"/>
            <a:ext cx="10239375" cy="3417093"/>
          </a:xfrm>
        </p:spPr>
        <p:txBody>
          <a:bodyPr>
            <a:normAutofit fontScale="70000" lnSpcReduction="20000"/>
          </a:bodyPr>
          <a:lstStyle/>
          <a:p>
            <a:pPr marR="0" lvl="0" algn="just"/>
            <a:r>
              <a:rPr lang="en-US" sz="3600" dirty="0">
                <a:effectLst/>
                <a:latin typeface="Times New Roman" panose="02020603050405020304" pitchFamily="18" charset="0"/>
                <a:ea typeface="Times New Roman" panose="02020603050405020304" pitchFamily="18" charset="0"/>
              </a:rPr>
              <a:t>We decided to create a Face Recognition Attendance System because it's a smart way to take attendance. This project uses modern technology to make our university life easier. It will help us know who's present in class without needing to sign our names, and it also adds a bit of extra safety. Plus, we can learn a lot about computers and technology while doing this, and it's a cool and new idea that can make our university look good. In the time of COVID-19, it's also a safe way to do things without touching. So, we chose this project because it's a smart, safe, and modern way to take attendance while also helping us learn new things.</a:t>
            </a:r>
            <a:endParaRPr lang="en-US" sz="2000" dirty="0">
              <a:effectLst/>
              <a:latin typeface="Times New Roman" panose="02020603050405020304" pitchFamily="18" charset="0"/>
              <a:ea typeface="Times New Roman" panose="02020603050405020304" pitchFamily="18" charset="0"/>
            </a:endParaRPr>
          </a:p>
        </p:txBody>
      </p:sp>
      <p:pic>
        <p:nvPicPr>
          <p:cNvPr id="1028" name="Picture 4" descr="Face Recognition Images | Free Photos, PNG Stickers ...">
            <a:extLst>
              <a:ext uri="{FF2B5EF4-FFF2-40B4-BE49-F238E27FC236}">
                <a16:creationId xmlns:a16="http://schemas.microsoft.com/office/drawing/2014/main" id="{21A520E2-D567-3C52-7C0F-72F60B233F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2999" y="838994"/>
            <a:ext cx="1847850"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6223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4EC7F-823D-A69E-D8C7-2E81BB9EC9B9}"/>
              </a:ext>
            </a:extLst>
          </p:cNvPr>
          <p:cNvSpPr>
            <a:spLocks noGrp="1"/>
          </p:cNvSpPr>
          <p:nvPr>
            <p:ph type="ctrTitle"/>
          </p:nvPr>
        </p:nvSpPr>
        <p:spPr>
          <a:xfrm>
            <a:off x="371474" y="246063"/>
            <a:ext cx="10239375" cy="887412"/>
          </a:xfrm>
        </p:spPr>
        <p:txBody>
          <a:bodyPr>
            <a:normAutofit fontScale="90000"/>
          </a:bodyPr>
          <a:lstStyle/>
          <a:p>
            <a:pPr marL="0" marR="0"/>
            <a:r>
              <a:rPr lang="en-US" sz="2800" b="1" dirty="0">
                <a:effectLst/>
                <a:latin typeface="Times New Roman" panose="02020603050405020304" pitchFamily="18" charset="0"/>
                <a:ea typeface="Times New Roman" panose="02020603050405020304" pitchFamily="18" charset="0"/>
              </a:rPr>
              <a:t>Proposal for Face Recognition Software in University/College Setting</a:t>
            </a:r>
          </a:p>
        </p:txBody>
      </p:sp>
      <p:sp>
        <p:nvSpPr>
          <p:cNvPr id="3" name="Subtitle 2">
            <a:extLst>
              <a:ext uri="{FF2B5EF4-FFF2-40B4-BE49-F238E27FC236}">
                <a16:creationId xmlns:a16="http://schemas.microsoft.com/office/drawing/2014/main" id="{E1F72A2A-D393-F72E-9F4A-B546B7D853AA}"/>
              </a:ext>
            </a:extLst>
          </p:cNvPr>
          <p:cNvSpPr>
            <a:spLocks noGrp="1"/>
          </p:cNvSpPr>
          <p:nvPr>
            <p:ph type="subTitle" idx="1"/>
          </p:nvPr>
        </p:nvSpPr>
        <p:spPr>
          <a:xfrm>
            <a:off x="1714500" y="3194844"/>
            <a:ext cx="10239375" cy="3417093"/>
          </a:xfrm>
        </p:spPr>
        <p:txBody>
          <a:bodyPr>
            <a:normAutofit/>
          </a:bodyPr>
          <a:lstStyle/>
          <a:p>
            <a:pPr marL="342900" marR="0" lvl="0" indent="-342900">
              <a:buFont typeface="Symbol" panose="05050102010706020507" pitchFamily="18" charset="2"/>
              <a:buChar char=""/>
            </a:pPr>
            <a:r>
              <a:rPr lang="en-US" sz="3600" b="1" dirty="0">
                <a:effectLst/>
                <a:latin typeface="Times New Roman" panose="02020603050405020304" pitchFamily="18" charset="0"/>
                <a:ea typeface="Times New Roman" panose="02020603050405020304" pitchFamily="18" charset="0"/>
              </a:rPr>
              <a:t>Introduction</a:t>
            </a:r>
            <a:endParaRPr lang="en-US" sz="2400" b="1" dirty="0">
              <a:effectLst/>
              <a:latin typeface="Times New Roman" panose="02020603050405020304" pitchFamily="18" charset="0"/>
              <a:ea typeface="Times New Roman" panose="02020603050405020304" pitchFamily="18" charset="0"/>
            </a:endParaRPr>
          </a:p>
          <a:p>
            <a:pPr marL="0" marR="0"/>
            <a:r>
              <a:rPr lang="en-US" sz="2800" dirty="0">
                <a:effectLst/>
                <a:latin typeface="Times New Roman" panose="02020603050405020304" pitchFamily="18" charset="0"/>
                <a:ea typeface="Times New Roman" panose="02020603050405020304" pitchFamily="18" charset="0"/>
              </a:rPr>
              <a:t>In today's technologically driven world, enhancing security and automating administrative processes is crucial for educational institutions. The proposed Face Recognition Software aims to provide a robust and secure solution tailored specifically for college and university environments.</a:t>
            </a:r>
          </a:p>
          <a:p>
            <a:pPr marL="0" marR="0"/>
            <a:endParaRPr lang="en-US" sz="2800" dirty="0">
              <a:latin typeface="Times New Roman" panose="02020603050405020304" pitchFamily="18" charset="0"/>
              <a:ea typeface="Times New Roman" panose="02020603050405020304" pitchFamily="18" charset="0"/>
            </a:endParaRPr>
          </a:p>
          <a:p>
            <a:pPr marL="0" marR="0"/>
            <a:endParaRPr lang="en-US" sz="2000" dirty="0">
              <a:effectLst/>
              <a:latin typeface="Times New Roman" panose="02020603050405020304" pitchFamily="18" charset="0"/>
              <a:ea typeface="Times New Roman" panose="02020603050405020304" pitchFamily="18" charset="0"/>
            </a:endParaRPr>
          </a:p>
        </p:txBody>
      </p:sp>
      <p:pic>
        <p:nvPicPr>
          <p:cNvPr id="1028" name="Picture 4" descr="Face Recognition Images | Free Photos, PNG Stickers ...">
            <a:extLst>
              <a:ext uri="{FF2B5EF4-FFF2-40B4-BE49-F238E27FC236}">
                <a16:creationId xmlns:a16="http://schemas.microsoft.com/office/drawing/2014/main" id="{21A520E2-D567-3C52-7C0F-72F60B233F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600" y="1346994"/>
            <a:ext cx="1847850"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202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4EC7F-823D-A69E-D8C7-2E81BB9EC9B9}"/>
              </a:ext>
            </a:extLst>
          </p:cNvPr>
          <p:cNvSpPr>
            <a:spLocks noGrp="1"/>
          </p:cNvSpPr>
          <p:nvPr>
            <p:ph type="ctrTitle"/>
          </p:nvPr>
        </p:nvSpPr>
        <p:spPr>
          <a:xfrm>
            <a:off x="428624" y="369888"/>
            <a:ext cx="7553325" cy="887412"/>
          </a:xfrm>
        </p:spPr>
        <p:txBody>
          <a:bodyPr>
            <a:normAutofit/>
          </a:bodyPr>
          <a:lstStyle/>
          <a:p>
            <a:r>
              <a:rPr lang="en-US" sz="4800" b="1" dirty="0">
                <a:effectLst/>
                <a:latin typeface="Calibri" panose="020F0502020204030204" pitchFamily="34" charset="0"/>
                <a:ea typeface="Calibri" panose="020F0502020204030204" pitchFamily="34" charset="0"/>
                <a:cs typeface="Times New Roman" panose="02020603050405020304" pitchFamily="18" charset="0"/>
              </a:rPr>
              <a:t>•	Problem Statement</a:t>
            </a:r>
            <a:endParaRPr lang="en-US" sz="46900" b="1" dirty="0"/>
          </a:p>
        </p:txBody>
      </p:sp>
      <p:sp>
        <p:nvSpPr>
          <p:cNvPr id="3" name="Subtitle 2">
            <a:extLst>
              <a:ext uri="{FF2B5EF4-FFF2-40B4-BE49-F238E27FC236}">
                <a16:creationId xmlns:a16="http://schemas.microsoft.com/office/drawing/2014/main" id="{E1F72A2A-D393-F72E-9F4A-B546B7D853AA}"/>
              </a:ext>
            </a:extLst>
          </p:cNvPr>
          <p:cNvSpPr>
            <a:spLocks noGrp="1"/>
          </p:cNvSpPr>
          <p:nvPr>
            <p:ph type="subTitle" idx="1"/>
          </p:nvPr>
        </p:nvSpPr>
        <p:spPr>
          <a:xfrm>
            <a:off x="1819275" y="3483768"/>
            <a:ext cx="10239375" cy="3004344"/>
          </a:xfrm>
        </p:spPr>
        <p:txBody>
          <a:bodyPr>
            <a:normAutofit fontScale="62500" lnSpcReduction="20000"/>
          </a:bodyPr>
          <a:lstStyle/>
          <a:p>
            <a:pPr>
              <a:buFont typeface="Wingdings" panose="05000000000000000000" pitchFamily="2" charset="2"/>
              <a:buChar char="Ø"/>
            </a:pPr>
            <a:r>
              <a:rPr lang="en-US" sz="3600">
                <a:latin typeface="Times New Roman" panose="02020603050405020304" pitchFamily="18" charset="0"/>
                <a:cs typeface="Times New Roman" panose="02020603050405020304" pitchFamily="18" charset="0"/>
              </a:rPr>
              <a:t>The </a:t>
            </a:r>
            <a:r>
              <a:rPr lang="en-US" sz="3600" dirty="0">
                <a:latin typeface="Times New Roman" panose="02020603050405020304" pitchFamily="18" charset="0"/>
                <a:cs typeface="Times New Roman" panose="02020603050405020304" pitchFamily="18" charset="0"/>
              </a:rPr>
              <a:t>old system of keeping records in Attendance management system. On which records are kept in a paper file by hand. There were many problems such as :-</a:t>
            </a:r>
          </a:p>
          <a:p>
            <a:pPr lvl="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 Lack of security</a:t>
            </a:r>
          </a:p>
          <a:p>
            <a:pPr lvl="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Time consuming</a:t>
            </a:r>
          </a:p>
          <a:p>
            <a:pPr lvl="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Consumes large volume of paperwork.</a:t>
            </a:r>
          </a:p>
          <a:p>
            <a:pPr lvl="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lack of storage.</a:t>
            </a:r>
          </a:p>
          <a:p>
            <a:pPr lvl="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Difficulty in data searching</a:t>
            </a:r>
          </a:p>
        </p:txBody>
      </p:sp>
      <p:pic>
        <p:nvPicPr>
          <p:cNvPr id="3074" name="Picture 2" descr="3,400+ Problem Statement Stock Photos, Pictures &amp; Royalty ...">
            <a:extLst>
              <a:ext uri="{FF2B5EF4-FFF2-40B4-BE49-F238E27FC236}">
                <a16:creationId xmlns:a16="http://schemas.microsoft.com/office/drawing/2014/main" id="{451A8F28-2D28-A9A8-6C41-592B8C7A6B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6636" y="880268"/>
            <a:ext cx="2081214" cy="2081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1376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F24F1C-6F72-AFAC-8584-B0384EB5D856}"/>
              </a:ext>
            </a:extLst>
          </p:cNvPr>
          <p:cNvSpPr>
            <a:spLocks noGrp="1"/>
          </p:cNvSpPr>
          <p:nvPr>
            <p:ph type="ctrTitle"/>
          </p:nvPr>
        </p:nvSpPr>
        <p:spPr>
          <a:xfrm>
            <a:off x="428625" y="312737"/>
            <a:ext cx="11658600" cy="1211263"/>
          </a:xfrm>
        </p:spPr>
        <p:txBody>
          <a:bodyPr>
            <a:noAutofit/>
          </a:bodyPr>
          <a:lstStyle/>
          <a:p>
            <a:pPr marL="342900" marR="0" lvl="0" indent="-342900">
              <a:buFont typeface="Symbol" panose="05050102010706020507" pitchFamily="18" charset="2"/>
              <a:buChar char=""/>
            </a:pPr>
            <a:r>
              <a:rPr lang="en-US" sz="4800" b="1" dirty="0">
                <a:effectLst/>
                <a:latin typeface="Times New Roman" panose="02020603050405020304" pitchFamily="18" charset="0"/>
                <a:ea typeface="Times New Roman" panose="02020603050405020304" pitchFamily="18" charset="0"/>
              </a:rPr>
              <a:t>Current Situation and Opportunity Statement</a:t>
            </a:r>
          </a:p>
        </p:txBody>
      </p:sp>
      <p:sp>
        <p:nvSpPr>
          <p:cNvPr id="5" name="Subtitle 2">
            <a:extLst>
              <a:ext uri="{FF2B5EF4-FFF2-40B4-BE49-F238E27FC236}">
                <a16:creationId xmlns:a16="http://schemas.microsoft.com/office/drawing/2014/main" id="{43B5D4EC-B941-31E6-7A3A-1BB5EE9DB848}"/>
              </a:ext>
            </a:extLst>
          </p:cNvPr>
          <p:cNvSpPr>
            <a:spLocks noGrp="1"/>
          </p:cNvSpPr>
          <p:nvPr>
            <p:ph type="subTitle" idx="1"/>
          </p:nvPr>
        </p:nvSpPr>
        <p:spPr>
          <a:xfrm>
            <a:off x="1809749" y="2965450"/>
            <a:ext cx="10277475" cy="3743463"/>
          </a:xfrm>
        </p:spPr>
        <p:txBody>
          <a:bodyPr>
            <a:normAutofit/>
          </a:bodyPr>
          <a:lstStyle/>
          <a:p>
            <a:pPr marL="0" marR="0" algn="just">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Currently, many organizations rely on outdated attendance tracking methods that are prone to errors and inefficiencies. This presents an opportunity to revolutionize attendance management by introducing a modern, accurate, and user-friendly Face Recognition Attendance System. By implementing this system, organizations can:</a:t>
            </a: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Improve attendance accuracy and reduce errors.</a:t>
            </a: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Enhance administrative efficiency by automating the attendance tracking process.</a:t>
            </a: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Increase security by relying on biometric authentication.</a:t>
            </a: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Gain insights into attendance patterns through detailed attendance sheets.</a:t>
            </a:r>
          </a:p>
        </p:txBody>
      </p:sp>
      <p:pic>
        <p:nvPicPr>
          <p:cNvPr id="4098" name="Picture 2" descr="Current Situation Images, HD Pictures For Free Vectors ...">
            <a:extLst>
              <a:ext uri="{FF2B5EF4-FFF2-40B4-BE49-F238E27FC236}">
                <a16:creationId xmlns:a16="http://schemas.microsoft.com/office/drawing/2014/main" id="{0C51420A-D4C9-C5CC-D79C-9B91CB851A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8963" y="1142999"/>
            <a:ext cx="2386012" cy="1558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518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3675CA2-64DC-7C59-EBE2-3666F185D901}"/>
              </a:ext>
            </a:extLst>
          </p:cNvPr>
          <p:cNvSpPr>
            <a:spLocks noGrp="1"/>
          </p:cNvSpPr>
          <p:nvPr>
            <p:ph type="ctrTitle"/>
          </p:nvPr>
        </p:nvSpPr>
        <p:spPr>
          <a:xfrm>
            <a:off x="552449" y="569913"/>
            <a:ext cx="3505201" cy="887412"/>
          </a:xfrm>
        </p:spPr>
        <p:txBody>
          <a:bodyPr>
            <a:normAutofit fontScale="90000"/>
          </a:bodyPr>
          <a:lstStyle/>
          <a:p>
            <a:r>
              <a:rPr lang="en-US" sz="5300" b="1" dirty="0">
                <a:latin typeface="Calibri" panose="020F0502020204030204" pitchFamily="34" charset="0"/>
                <a:ea typeface="Calibri" panose="020F0502020204030204" pitchFamily="34" charset="0"/>
                <a:cs typeface="Times New Roman" panose="02020603050405020304" pitchFamily="18" charset="0"/>
              </a:rPr>
              <a:t>Features:</a:t>
            </a:r>
            <a:endParaRPr lang="en-US" sz="46900" b="1" dirty="0"/>
          </a:p>
        </p:txBody>
      </p:sp>
      <p:sp>
        <p:nvSpPr>
          <p:cNvPr id="6" name="Subtitle 2">
            <a:extLst>
              <a:ext uri="{FF2B5EF4-FFF2-40B4-BE49-F238E27FC236}">
                <a16:creationId xmlns:a16="http://schemas.microsoft.com/office/drawing/2014/main" id="{547B36C9-E120-B043-4FC8-4681CE7DC1A4}"/>
              </a:ext>
            </a:extLst>
          </p:cNvPr>
          <p:cNvSpPr>
            <a:spLocks noGrp="1"/>
          </p:cNvSpPr>
          <p:nvPr>
            <p:ph type="subTitle" idx="1"/>
          </p:nvPr>
        </p:nvSpPr>
        <p:spPr>
          <a:xfrm>
            <a:off x="1801178" y="2400300"/>
            <a:ext cx="9839326" cy="4354513"/>
          </a:xfrm>
        </p:spPr>
        <p:txBody>
          <a:bodyPr>
            <a:normAutofit/>
          </a:bodyPr>
          <a:lstStyle/>
          <a:p>
            <a:pPr marL="342900" marR="0" lvl="0" indent="-342900">
              <a:lnSpc>
                <a:spcPct val="107000"/>
              </a:lnSpc>
              <a:spcBef>
                <a:spcPts val="0"/>
              </a:spcBef>
              <a:spcAft>
                <a:spcPts val="0"/>
              </a:spcAft>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Mark attendance by recognizing faces in real-time</a:t>
            </a:r>
          </a:p>
          <a:p>
            <a:pPr marL="342900" marR="0" lvl="0" indent="-342900">
              <a:lnSpc>
                <a:spcPct val="107000"/>
              </a:lnSpc>
              <a:spcBef>
                <a:spcPts val="0"/>
              </a:spcBef>
              <a:spcAft>
                <a:spcPts val="0"/>
              </a:spcAft>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Register new users by uploading their images</a:t>
            </a:r>
          </a:p>
          <a:p>
            <a:pPr marL="342900" marR="0" lvl="0" indent="-342900">
              <a:lnSpc>
                <a:spcPct val="107000"/>
              </a:lnSpc>
              <a:spcBef>
                <a:spcPts val="0"/>
              </a:spcBef>
              <a:spcAft>
                <a:spcPts val="0"/>
              </a:spcAft>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View the attendance sheet with date and time details</a:t>
            </a:r>
          </a:p>
          <a:p>
            <a:pPr marL="342900" marR="0" lvl="0" indent="-342900">
              <a:lnSpc>
                <a:spcPct val="107000"/>
              </a:lnSpc>
              <a:spcBef>
                <a:spcPts val="0"/>
              </a:spcBef>
              <a:spcAft>
                <a:spcPts val="0"/>
              </a:spcAft>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User-friendly simple interface </a:t>
            </a:r>
          </a:p>
          <a:p>
            <a:pPr marL="342900" marR="0" lvl="0" indent="-342900">
              <a:lnSpc>
                <a:spcPct val="107000"/>
              </a:lnSpc>
              <a:spcBef>
                <a:spcPts val="0"/>
              </a:spcBef>
              <a:spcAft>
                <a:spcPts val="0"/>
              </a:spcAft>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Easy setup and usage </a:t>
            </a:r>
          </a:p>
          <a:p>
            <a:pPr marR="0" lvl="0">
              <a:lnSpc>
                <a:spcPct val="107000"/>
              </a:lnSpc>
              <a:spcBef>
                <a:spcPts val="0"/>
              </a:spcBef>
              <a:spcAft>
                <a:spcPts val="800"/>
              </a:spcAft>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(We will focus on adding more features but currently our features are only mentioned above)</a:t>
            </a:r>
          </a:p>
        </p:txBody>
      </p:sp>
      <p:pic>
        <p:nvPicPr>
          <p:cNvPr id="5122" name="Picture 2" descr="Features PNG Transparent Images Free Download | Vector Files ...">
            <a:extLst>
              <a:ext uri="{FF2B5EF4-FFF2-40B4-BE49-F238E27FC236}">
                <a16:creationId xmlns:a16="http://schemas.microsoft.com/office/drawing/2014/main" id="{57CC5A9C-5A0C-D194-4D08-7B0AA5FD5F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3648" y="485154"/>
            <a:ext cx="2357437" cy="2357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969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3675CA2-64DC-7C59-EBE2-3666F185D901}"/>
              </a:ext>
            </a:extLst>
          </p:cNvPr>
          <p:cNvSpPr>
            <a:spLocks noGrp="1"/>
          </p:cNvSpPr>
          <p:nvPr>
            <p:ph type="ctrTitle"/>
          </p:nvPr>
        </p:nvSpPr>
        <p:spPr>
          <a:xfrm>
            <a:off x="552449" y="569913"/>
            <a:ext cx="3505201" cy="887412"/>
          </a:xfrm>
        </p:spPr>
        <p:txBody>
          <a:bodyPr>
            <a:normAutofit fontScale="90000"/>
          </a:bodyPr>
          <a:lstStyle/>
          <a:p>
            <a:r>
              <a:rPr lang="en-US" sz="5300" b="1" dirty="0">
                <a:latin typeface="Calibri" panose="020F0502020204030204" pitchFamily="34" charset="0"/>
                <a:ea typeface="Calibri" panose="020F0502020204030204" pitchFamily="34" charset="0"/>
                <a:cs typeface="Times New Roman" panose="02020603050405020304" pitchFamily="18" charset="0"/>
              </a:rPr>
              <a:t>Benchmark:</a:t>
            </a:r>
            <a:endParaRPr lang="en-US" sz="46900" b="1" dirty="0"/>
          </a:p>
        </p:txBody>
      </p:sp>
      <p:sp>
        <p:nvSpPr>
          <p:cNvPr id="6" name="Subtitle 2">
            <a:extLst>
              <a:ext uri="{FF2B5EF4-FFF2-40B4-BE49-F238E27FC236}">
                <a16:creationId xmlns:a16="http://schemas.microsoft.com/office/drawing/2014/main" id="{547B36C9-E120-B043-4FC8-4681CE7DC1A4}"/>
              </a:ext>
            </a:extLst>
          </p:cNvPr>
          <p:cNvSpPr>
            <a:spLocks noGrp="1"/>
          </p:cNvSpPr>
          <p:nvPr>
            <p:ph type="subTitle" idx="1"/>
          </p:nvPr>
        </p:nvSpPr>
        <p:spPr>
          <a:xfrm>
            <a:off x="1921933" y="2466273"/>
            <a:ext cx="7577667" cy="3906573"/>
          </a:xfrm>
        </p:spPr>
        <p:txBody>
          <a:bodyPr>
            <a:normAutofit/>
          </a:bodyPr>
          <a:lstStyle/>
          <a:p>
            <a:pPr algn="l"/>
            <a:r>
              <a:rPr lang="en-US" sz="3200" b="1" dirty="0">
                <a:latin typeface="Söhne"/>
              </a:rPr>
              <a:t>1</a:t>
            </a:r>
            <a:r>
              <a:rPr lang="en-US" sz="3200" b="1" i="0" dirty="0">
                <a:effectLst/>
                <a:latin typeface="Söhne"/>
              </a:rPr>
              <a:t>.</a:t>
            </a:r>
            <a:r>
              <a:rPr lang="en-US" sz="2800" b="1" i="0" dirty="0">
                <a:effectLst/>
                <a:latin typeface="Söhne"/>
              </a:rPr>
              <a:t>Security:</a:t>
            </a:r>
            <a:endParaRPr lang="en-US" sz="3200" b="1" i="0" dirty="0">
              <a:effectLst/>
              <a:latin typeface="Söhne"/>
            </a:endParaRPr>
          </a:p>
          <a:p>
            <a:pPr>
              <a:lnSpc>
                <a:spcPct val="107000"/>
              </a:lnSpc>
              <a:spcBef>
                <a:spcPts val="0"/>
              </a:spcBef>
            </a:pPr>
            <a:r>
              <a:rPr lang="en-US" sz="3200" b="1" dirty="0">
                <a:latin typeface="Calibri" panose="020F0502020204030204" pitchFamily="34" charset="0"/>
                <a:ea typeface="Calibri" panose="020F0502020204030204" pitchFamily="34" charset="0"/>
                <a:cs typeface="Times New Roman" panose="02020603050405020304" pitchFamily="18" charset="0"/>
              </a:rPr>
              <a:t>2.</a:t>
            </a:r>
            <a:r>
              <a:rPr lang="en-US" sz="2800" b="1" i="0" dirty="0">
                <a:effectLst/>
                <a:latin typeface="Söhne"/>
              </a:rPr>
              <a:t>User Experience:</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r>
              <a:rPr lang="en-US" sz="3200" b="1" dirty="0">
                <a:effectLst/>
                <a:latin typeface="Calibri" panose="020F0502020204030204" pitchFamily="34" charset="0"/>
                <a:ea typeface="Calibri" panose="020F0502020204030204" pitchFamily="34" charset="0"/>
                <a:cs typeface="Times New Roman" panose="02020603050405020304" pitchFamily="18" charset="0"/>
              </a:rPr>
              <a:t>3.</a:t>
            </a:r>
            <a:r>
              <a:rPr lang="en-US" sz="2800" b="1" dirty="0">
                <a:latin typeface="Calibri" panose="020F0502020204030204" pitchFamily="34" charset="0"/>
                <a:ea typeface="Calibri" panose="020F0502020204030204" pitchFamily="34" charset="0"/>
                <a:cs typeface="Times New Roman" panose="02020603050405020304" pitchFamily="18" charset="0"/>
              </a:rPr>
              <a:t>Accuracy:</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r>
              <a:rPr lang="en-US" sz="3200" b="1" dirty="0">
                <a:latin typeface="Calibri" panose="020F0502020204030204" pitchFamily="34" charset="0"/>
                <a:ea typeface="Calibri" panose="020F0502020204030204" pitchFamily="34" charset="0"/>
                <a:cs typeface="Times New Roman" panose="02020603050405020304" pitchFamily="18" charset="0"/>
              </a:rPr>
              <a:t>4.</a:t>
            </a:r>
            <a:r>
              <a:rPr lang="en-US" sz="2800" b="1" dirty="0">
                <a:latin typeface="Calibri" panose="020F0502020204030204" pitchFamily="34" charset="0"/>
                <a:ea typeface="Calibri" panose="020F0502020204030204" pitchFamily="34" charset="0"/>
                <a:cs typeface="Times New Roman" panose="02020603050405020304" pitchFamily="18" charset="0"/>
              </a:rPr>
              <a:t>Efficiency:</a:t>
            </a:r>
          </a:p>
          <a:p>
            <a:pPr>
              <a:lnSpc>
                <a:spcPct val="107000"/>
              </a:lnSpc>
              <a:spcBef>
                <a:spcPts val="0"/>
              </a:spcBef>
            </a:pPr>
            <a:r>
              <a:rPr lang="en-US" sz="3200" b="1" dirty="0">
                <a:effectLst/>
                <a:latin typeface="Calibri" panose="020F0502020204030204" pitchFamily="34" charset="0"/>
                <a:ea typeface="Calibri" panose="020F0502020204030204" pitchFamily="34" charset="0"/>
                <a:cs typeface="Times New Roman" panose="02020603050405020304" pitchFamily="18" charset="0"/>
              </a:rPr>
              <a:t>5.</a:t>
            </a:r>
            <a:r>
              <a:rPr lang="en-US" sz="2800" b="1" dirty="0">
                <a:latin typeface="Times New Roman" panose="02020603050405020304" pitchFamily="18" charset="0"/>
                <a:cs typeface="Times New Roman" panose="02020603050405020304" pitchFamily="18" charset="0"/>
              </a:rPr>
              <a:t>Data consistency</a:t>
            </a:r>
          </a:p>
          <a:p>
            <a:pPr marR="0" lvl="0">
              <a:lnSpc>
                <a:spcPct val="107000"/>
              </a:lnSpc>
              <a:spcBef>
                <a:spcPts val="0"/>
              </a:spcBef>
              <a:spcAft>
                <a:spcPts val="0"/>
              </a:spcAft>
            </a:pPr>
            <a:endParaRPr lang="en-US" sz="32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122" name="Picture 2" descr="Features PNG Transparent Images Free Download | Vector Files ...">
            <a:extLst>
              <a:ext uri="{FF2B5EF4-FFF2-40B4-BE49-F238E27FC236}">
                <a16:creationId xmlns:a16="http://schemas.microsoft.com/office/drawing/2014/main" id="{57CC5A9C-5A0C-D194-4D08-7B0AA5FD5F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3648" y="485154"/>
            <a:ext cx="2357437" cy="2357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512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3675CA2-64DC-7C59-EBE2-3666F185D901}"/>
              </a:ext>
            </a:extLst>
          </p:cNvPr>
          <p:cNvSpPr>
            <a:spLocks noGrp="1"/>
          </p:cNvSpPr>
          <p:nvPr>
            <p:ph type="ctrTitle"/>
          </p:nvPr>
        </p:nvSpPr>
        <p:spPr>
          <a:xfrm>
            <a:off x="552449" y="569913"/>
            <a:ext cx="3505201" cy="887412"/>
          </a:xfrm>
        </p:spPr>
        <p:txBody>
          <a:bodyPr>
            <a:normAutofit fontScale="90000"/>
          </a:bodyPr>
          <a:lstStyle/>
          <a:p>
            <a:r>
              <a:rPr lang="en-US" sz="5300" b="1" dirty="0">
                <a:latin typeface="Calibri" panose="020F0502020204030204" pitchFamily="34" charset="0"/>
                <a:ea typeface="Calibri" panose="020F0502020204030204" pitchFamily="34" charset="0"/>
                <a:cs typeface="Times New Roman" panose="02020603050405020304" pitchFamily="18" charset="0"/>
              </a:rPr>
              <a:t>Language:</a:t>
            </a:r>
            <a:endParaRPr lang="en-US" sz="46900" b="1" dirty="0"/>
          </a:p>
        </p:txBody>
      </p:sp>
      <p:sp>
        <p:nvSpPr>
          <p:cNvPr id="6" name="Subtitle 2">
            <a:extLst>
              <a:ext uri="{FF2B5EF4-FFF2-40B4-BE49-F238E27FC236}">
                <a16:creationId xmlns:a16="http://schemas.microsoft.com/office/drawing/2014/main" id="{547B36C9-E120-B043-4FC8-4681CE7DC1A4}"/>
              </a:ext>
            </a:extLst>
          </p:cNvPr>
          <p:cNvSpPr>
            <a:spLocks noGrp="1"/>
          </p:cNvSpPr>
          <p:nvPr>
            <p:ph type="subTitle" idx="1"/>
          </p:nvPr>
        </p:nvSpPr>
        <p:spPr>
          <a:xfrm>
            <a:off x="1921934" y="4402667"/>
            <a:ext cx="7271704" cy="1811866"/>
          </a:xfrm>
        </p:spPr>
        <p:txBody>
          <a:bodyPr>
            <a:normAutofit/>
          </a:bodyPr>
          <a:lstStyle/>
          <a:p>
            <a:pPr marL="342900" marR="0" lvl="0" indent="-342900">
              <a:lnSpc>
                <a:spcPct val="107000"/>
              </a:lnSpc>
              <a:spcBef>
                <a:spcPts val="0"/>
              </a:spcBef>
              <a:spcAft>
                <a:spcPts val="0"/>
              </a:spcAft>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Times New Roman" panose="02020603050405020304" pitchFamily="18" charset="0"/>
              </a:rPr>
              <a:t>Python (complete frontend-Backend)</a:t>
            </a:r>
          </a:p>
        </p:txBody>
      </p:sp>
      <p:pic>
        <p:nvPicPr>
          <p:cNvPr id="5122" name="Picture 2" descr="Features PNG Transparent Images Free Download | Vector Files ...">
            <a:extLst>
              <a:ext uri="{FF2B5EF4-FFF2-40B4-BE49-F238E27FC236}">
                <a16:creationId xmlns:a16="http://schemas.microsoft.com/office/drawing/2014/main" id="{57CC5A9C-5A0C-D194-4D08-7B0AA5FD5F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3648" y="485154"/>
            <a:ext cx="2357437" cy="2357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884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Vectors &amp; Illustrations for Free Download | Freepik">
            <a:extLst>
              <a:ext uri="{FF2B5EF4-FFF2-40B4-BE49-F238E27FC236}">
                <a16:creationId xmlns:a16="http://schemas.microsoft.com/office/drawing/2014/main" id="{F97EE95B-6D43-97F8-F126-94A9FC03BF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8140"/>
            <a:ext cx="12192000" cy="6886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150189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323</TotalTime>
  <Words>431</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Century Gothic</vt:lpstr>
      <vt:lpstr>Söhne</vt:lpstr>
      <vt:lpstr>Symbol</vt:lpstr>
      <vt:lpstr>Times New Roman</vt:lpstr>
      <vt:lpstr>Wingdings</vt:lpstr>
      <vt:lpstr>Wingdings 3</vt:lpstr>
      <vt:lpstr>Wisp</vt:lpstr>
      <vt:lpstr>INTRODUCTION</vt:lpstr>
      <vt:lpstr>Why we choose this project?</vt:lpstr>
      <vt:lpstr>Proposal for Face Recognition Software in University/College Setting</vt:lpstr>
      <vt:lpstr>• Problem Statement</vt:lpstr>
      <vt:lpstr>Current Situation and Opportunity Statement</vt:lpstr>
      <vt:lpstr>Features:</vt:lpstr>
      <vt:lpstr>Benchmark:</vt:lpstr>
      <vt:lpstr>Language: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 10</dc:creator>
  <cp:lastModifiedBy>Win 10</cp:lastModifiedBy>
  <cp:revision>17</cp:revision>
  <dcterms:created xsi:type="dcterms:W3CDTF">2023-09-24T06:46:12Z</dcterms:created>
  <dcterms:modified xsi:type="dcterms:W3CDTF">2023-10-17T10:46:40Z</dcterms:modified>
</cp:coreProperties>
</file>