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9" r:id="rId13"/>
    <p:sldId id="271" r:id="rId14"/>
    <p:sldId id="270" r:id="rId15"/>
    <p:sldId id="26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6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9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8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6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5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8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9FB66-DBE4-4599-9B3C-E1452FD2AC05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7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64653"/>
            <a:ext cx="9144000" cy="2387600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solidFill>
                  <a:srgbClr val="FF0B53"/>
                </a:solidFill>
                <a:latin typeface="+mn-lt"/>
              </a:rPr>
              <a:t>Секционирование </a:t>
            </a:r>
            <a:br>
              <a:rPr lang="ru-RU" sz="5400" b="1" dirty="0" smtClean="0">
                <a:solidFill>
                  <a:srgbClr val="FF0B53"/>
                </a:solidFill>
                <a:latin typeface="+mn-lt"/>
              </a:rPr>
            </a:br>
            <a:r>
              <a:rPr lang="ru-RU" sz="5400" b="1" dirty="0" smtClean="0">
                <a:solidFill>
                  <a:srgbClr val="FF0B53"/>
                </a:solidFill>
                <a:latin typeface="+mn-lt"/>
              </a:rPr>
              <a:t>Политика безопасности</a:t>
            </a:r>
            <a:endParaRPr lang="en-US" sz="5400" b="1" dirty="0">
              <a:solidFill>
                <a:srgbClr val="FF0B53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2036"/>
            <a:ext cx="9144000" cy="165576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Выполнил студент </a:t>
            </a:r>
            <a:r>
              <a:rPr lang="ru-RU" sz="28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группы </a:t>
            </a:r>
            <a:r>
              <a:rPr lang="ru-RU" sz="28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2ИСиП-19-1</a:t>
            </a:r>
            <a:endParaRPr lang="ru-RU" sz="2800" b="1" dirty="0" smtClean="0">
              <a:latin typeface="Slimamif" panose="02000603000000000000" pitchFamily="2" charset="-52"/>
              <a:ea typeface="Slimamif" panose="02000603000000000000" pitchFamily="2" charset="-52"/>
            </a:endParaRPr>
          </a:p>
          <a:p>
            <a:r>
              <a:rPr lang="ru-RU" sz="28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Мамонов Антон</a:t>
            </a:r>
            <a:endParaRPr lang="en-US" sz="2800" b="1" dirty="0">
              <a:latin typeface="Slimamif" panose="02000603000000000000" pitchFamily="2" charset="-52"/>
              <a:ea typeface="Slimamif" panose="020006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3478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9023" y="390336"/>
            <a:ext cx="3578138" cy="868268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Выдача прав</a:t>
            </a:r>
            <a:endParaRPr lang="en-US" sz="4800" b="1" dirty="0">
              <a:latin typeface="Slimamif" panose="02000603000000000000" pitchFamily="2" charset="-52"/>
              <a:ea typeface="Slimamif" panose="02000603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66" y="1521192"/>
            <a:ext cx="6536855" cy="71291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948" y="2496692"/>
            <a:ext cx="6243111" cy="6681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088" y="3427439"/>
            <a:ext cx="6196014" cy="6620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338" y="4352039"/>
            <a:ext cx="6921513" cy="46709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7630" y="5081723"/>
            <a:ext cx="6880925" cy="47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5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278" y="367409"/>
            <a:ext cx="5390462" cy="868268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Политика для </a:t>
            </a:r>
            <a:r>
              <a:rPr lang="en-US" sz="48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guest</a:t>
            </a:r>
            <a:endParaRPr lang="en-US" sz="4800" b="1" dirty="0">
              <a:latin typeface="Slimamif" panose="02000603000000000000" pitchFamily="2" charset="-52"/>
              <a:ea typeface="Slimamif" panose="02000603000000000000" pitchFamily="2" charset="-52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76782" y="1202725"/>
            <a:ext cx="9607378" cy="2642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limamif" panose="02000603000000000000" pitchFamily="2" charset="-52"/>
                <a:ea typeface="Slimamif" panose="02000603000000000000" pitchFamily="2" charset="-52"/>
              </a:rPr>
              <a:t>create policy </a:t>
            </a:r>
            <a:r>
              <a:rPr lang="en-US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inf_client</a:t>
            </a:r>
            <a:r>
              <a:rPr lang="en-US" b="1" dirty="0">
                <a:latin typeface="Slimamif" panose="02000603000000000000" pitchFamily="2" charset="-52"/>
                <a:ea typeface="Slimamif" panose="02000603000000000000" pitchFamily="2" charset="-52"/>
              </a:rPr>
              <a:t> on clients to guest using (</a:t>
            </a:r>
            <a:r>
              <a:rPr lang="en-US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client_id</a:t>
            </a:r>
            <a:r>
              <a:rPr lang="en-US" b="1" dirty="0">
                <a:latin typeface="Slimamif" panose="02000603000000000000" pitchFamily="2" charset="-52"/>
                <a:ea typeface="Slimamif" panose="02000603000000000000" pitchFamily="2" charset="-52"/>
              </a:rPr>
              <a:t> in (select </a:t>
            </a:r>
            <a:r>
              <a:rPr lang="en-US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client_id</a:t>
            </a:r>
            <a:r>
              <a:rPr lang="en-US" b="1" dirty="0">
                <a:latin typeface="Slimamif" panose="02000603000000000000" pitchFamily="2" charset="-52"/>
                <a:ea typeface="Slimamif" panose="02000603000000000000" pitchFamily="2" charset="-52"/>
              </a:rPr>
              <a:t> from </a:t>
            </a:r>
            <a:r>
              <a:rPr lang="en-US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client_login</a:t>
            </a:r>
            <a:r>
              <a:rPr lang="en-US" b="1" dirty="0">
                <a:latin typeface="Slimamif" panose="02000603000000000000" pitchFamily="2" charset="-52"/>
                <a:ea typeface="Slimamif" panose="02000603000000000000" pitchFamily="2" charset="-52"/>
              </a:rPr>
              <a:t> where login = </a:t>
            </a:r>
            <a:r>
              <a:rPr lang="en-US" b="1" dirty="0" err="1">
                <a:latin typeface="Slimamif" panose="02000603000000000000" pitchFamily="2" charset="-52"/>
                <a:ea typeface="Slimamif" panose="02000603000000000000" pitchFamily="2" charset="-52"/>
              </a:rPr>
              <a:t>current_user</a:t>
            </a:r>
            <a:r>
              <a:rPr lang="en-US" b="1" dirty="0">
                <a:latin typeface="Slimamif" panose="02000603000000000000" pitchFamily="2" charset="-52"/>
                <a:ea typeface="Slimamif" panose="02000603000000000000" pitchFamily="2" charset="-52"/>
              </a:rPr>
              <a:t>));</a:t>
            </a:r>
            <a:endParaRPr lang="ru-RU" b="1" dirty="0">
              <a:latin typeface="Slimamif" panose="02000603000000000000" pitchFamily="2" charset="-52"/>
              <a:ea typeface="Slimamif" panose="02000603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81" y="3945924"/>
            <a:ext cx="9073257" cy="85315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800" y="4965947"/>
            <a:ext cx="6918396" cy="5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413" y="392123"/>
            <a:ext cx="5390462" cy="868268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Проверка политики</a:t>
            </a:r>
            <a:endParaRPr lang="en-US" sz="4800" b="1" dirty="0">
              <a:latin typeface="Slimamif" panose="02000603000000000000" pitchFamily="2" charset="-52"/>
              <a:ea typeface="Slimamif" panose="02000603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96" y="1628388"/>
            <a:ext cx="87344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4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344" y="350931"/>
            <a:ext cx="4382528" cy="868268"/>
          </a:xfrm>
        </p:spPr>
        <p:txBody>
          <a:bodyPr>
            <a:normAutofit fontScale="90000"/>
          </a:bodyPr>
          <a:lstStyle/>
          <a:p>
            <a:r>
              <a:rPr lang="ru-RU" sz="54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Идеи</a:t>
            </a:r>
            <a:r>
              <a:rPr lang="en-US" sz="54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 </a:t>
            </a:r>
            <a:r>
              <a:rPr lang="ru-RU" sz="54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в будущем</a:t>
            </a:r>
            <a:endParaRPr lang="en-US" sz="5400" b="1" dirty="0">
              <a:latin typeface="Slimamif" panose="02000603000000000000" pitchFamily="2" charset="-52"/>
              <a:ea typeface="Slimamif" panose="02000603000000000000" pitchFamily="2" charset="-5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20344" y="1112107"/>
            <a:ext cx="5445211" cy="4975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С помощью представления реализовать сохранение всех пользователей в архив. При этом удалять данные тех, кто съехал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384" y="1862680"/>
            <a:ext cx="5105400" cy="347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0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683096" y="1252151"/>
            <a:ext cx="4091996" cy="4975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Гость сможет смотреть данные своего отеля, своей комнаты и свой чек заселения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80" y="2178307"/>
            <a:ext cx="5478419" cy="309039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03871" y="252078"/>
            <a:ext cx="4382528" cy="868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Идеи</a:t>
            </a:r>
            <a:r>
              <a:rPr lang="en-US" sz="54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 </a:t>
            </a:r>
            <a:r>
              <a:rPr lang="ru-RU" sz="54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в будущем</a:t>
            </a:r>
            <a:endParaRPr lang="en-US" sz="5400" b="1" dirty="0">
              <a:latin typeface="Slimamif" panose="02000603000000000000" pitchFamily="2" charset="-52"/>
              <a:ea typeface="Slimamif" panose="020006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8315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91" y="1330281"/>
            <a:ext cx="4513493" cy="511582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683096" y="1252151"/>
            <a:ext cx="4091996" cy="4975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Таблица для каждой роли. Каждый пользователь (персонал) имеет доступ только к данным своего отеля.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16291" y="153222"/>
            <a:ext cx="4382528" cy="868268"/>
          </a:xfrm>
        </p:spPr>
        <p:txBody>
          <a:bodyPr>
            <a:normAutofit fontScale="90000"/>
          </a:bodyPr>
          <a:lstStyle/>
          <a:p>
            <a:r>
              <a:rPr lang="ru-RU" sz="54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Идеи</a:t>
            </a:r>
            <a:r>
              <a:rPr lang="en-US" sz="54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 </a:t>
            </a:r>
            <a:r>
              <a:rPr lang="ru-RU" sz="54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в будущем</a:t>
            </a:r>
            <a:endParaRPr lang="en-US" sz="5400" b="1" dirty="0">
              <a:latin typeface="Slimamif" panose="02000603000000000000" pitchFamily="2" charset="-52"/>
              <a:ea typeface="Slimamif" panose="020006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47627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300961" y="1416905"/>
            <a:ext cx="9474131" cy="4975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Мной была проделана объемная работа. Многое не удалось реализовать. Есть понимание методов реализации. Нужно вложить много времени и сил, чего ограниченное количество. Секционирование по отелям, роли всего персонала и политика защиты ждет нас в будущем!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00961" y="573352"/>
            <a:ext cx="4382528" cy="868268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Вывод</a:t>
            </a:r>
            <a:endParaRPr lang="en-US" sz="5400" b="1" dirty="0">
              <a:latin typeface="Slimamif" panose="02000603000000000000" pitchFamily="2" charset="-52"/>
              <a:ea typeface="Slimamif" panose="020006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8132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9288" y="1153296"/>
            <a:ext cx="958060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400" b="1" dirty="0">
                <a:latin typeface="Slimamif" panose="02000603000000000000" pitchFamily="2" charset="-52"/>
                <a:ea typeface="Slimamif" panose="02000603000000000000" pitchFamily="2" charset="-52"/>
              </a:rPr>
              <a:t>Задача работы</a:t>
            </a:r>
            <a:r>
              <a:rPr lang="ru-RU" sz="34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:</a:t>
            </a:r>
            <a:endParaRPr lang="en-US" sz="3400" b="1" dirty="0" smtClean="0">
              <a:latin typeface="Slimamif" panose="02000603000000000000" pitchFamily="2" charset="-52"/>
              <a:ea typeface="Slimamif" panose="02000603000000000000" pitchFamily="2" charset="-52"/>
            </a:endParaRPr>
          </a:p>
          <a:p>
            <a:r>
              <a:rPr lang="ru-RU" sz="34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 </a:t>
            </a:r>
            <a:endParaRPr lang="en-US" sz="3400" b="1" dirty="0" smtClean="0">
              <a:latin typeface="Slimamif" panose="02000603000000000000" pitchFamily="2" charset="-52"/>
              <a:ea typeface="Slimamif" panose="02000603000000000000" pitchFamily="2" charset="-5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34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Проанализировать </a:t>
            </a:r>
            <a:r>
              <a:rPr lang="ru-RU" sz="3400" b="1" dirty="0">
                <a:latin typeface="Slimamif" panose="02000603000000000000" pitchFamily="2" charset="-52"/>
                <a:ea typeface="Slimamif" panose="02000603000000000000" pitchFamily="2" charset="-52"/>
              </a:rPr>
              <a:t>предметную область </a:t>
            </a:r>
            <a:endParaRPr lang="en-US" sz="3400" b="1" dirty="0" smtClean="0">
              <a:latin typeface="Slimamif" panose="02000603000000000000" pitchFamily="2" charset="-52"/>
              <a:ea typeface="Slimamif" panose="02000603000000000000" pitchFamily="2" charset="-5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34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Построить </a:t>
            </a:r>
            <a:r>
              <a:rPr lang="ru-RU" sz="3400" b="1" dirty="0">
                <a:latin typeface="Slimamif" panose="02000603000000000000" pitchFamily="2" charset="-52"/>
                <a:ea typeface="Slimamif" panose="02000603000000000000" pitchFamily="2" charset="-52"/>
              </a:rPr>
              <a:t>ER-модель и реализовать ее в </a:t>
            </a:r>
            <a:r>
              <a:rPr lang="ru-RU" sz="3400" b="1" dirty="0" err="1" smtClean="0">
                <a:latin typeface="Slimamif" panose="02000603000000000000" pitchFamily="2" charset="-52"/>
                <a:ea typeface="Slimamif" panose="02000603000000000000" pitchFamily="2" charset="-52"/>
              </a:rPr>
              <a:t>PostgreSQL</a:t>
            </a:r>
            <a:endParaRPr lang="en-US" sz="3400" b="1" dirty="0" smtClean="0">
              <a:latin typeface="Slimamif" panose="02000603000000000000" pitchFamily="2" charset="-52"/>
              <a:ea typeface="Slimamif" panose="02000603000000000000" pitchFamily="2" charset="-5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34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Продумать </a:t>
            </a:r>
            <a:r>
              <a:rPr lang="ru-RU" sz="3400" b="1" dirty="0">
                <a:latin typeface="Slimamif" panose="02000603000000000000" pitchFamily="2" charset="-52"/>
                <a:ea typeface="Slimamif" panose="02000603000000000000" pitchFamily="2" charset="-52"/>
              </a:rPr>
              <a:t>и реализовать </a:t>
            </a:r>
            <a:r>
              <a:rPr lang="ru-RU" sz="34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секционирование</a:t>
            </a:r>
            <a:endParaRPr lang="en-US" sz="3400" b="1" dirty="0" smtClean="0">
              <a:latin typeface="Slimamif" panose="02000603000000000000" pitchFamily="2" charset="-52"/>
              <a:ea typeface="Slimamif" panose="02000603000000000000" pitchFamily="2" charset="-5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34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Продумать </a:t>
            </a:r>
            <a:r>
              <a:rPr lang="ru-RU" sz="3400" b="1" dirty="0">
                <a:latin typeface="Slimamif" panose="02000603000000000000" pitchFamily="2" charset="-52"/>
                <a:ea typeface="Slimamif" panose="02000603000000000000" pitchFamily="2" charset="-52"/>
              </a:rPr>
              <a:t>и реализовать </a:t>
            </a:r>
            <a:r>
              <a:rPr lang="ru-RU" sz="34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роли</a:t>
            </a:r>
            <a:endParaRPr lang="en-US" sz="3400" b="1" dirty="0" smtClean="0">
              <a:latin typeface="Slimamif" panose="02000603000000000000" pitchFamily="2" charset="-52"/>
              <a:ea typeface="Slimamif" panose="02000603000000000000" pitchFamily="2" charset="-5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34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Продумать </a:t>
            </a:r>
            <a:r>
              <a:rPr lang="ru-RU" sz="3400" b="1" dirty="0">
                <a:latin typeface="Slimamif" panose="02000603000000000000" pitchFamily="2" charset="-52"/>
                <a:ea typeface="Slimamif" panose="02000603000000000000" pitchFamily="2" charset="-52"/>
              </a:rPr>
              <a:t>и реализовать политику безопасности </a:t>
            </a:r>
            <a:r>
              <a:rPr lang="ru-RU" sz="34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строк</a:t>
            </a:r>
            <a:endParaRPr lang="ru-RU" sz="3400" b="1" dirty="0">
              <a:latin typeface="Slimamif" panose="02000603000000000000" pitchFamily="2" charset="-52"/>
              <a:ea typeface="Slimamif" panose="020006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2246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3301" y="965912"/>
            <a:ext cx="5345395" cy="439900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Структура базы данных</a:t>
            </a:r>
            <a:r>
              <a:rPr lang="ru-RU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/>
            </a:r>
            <a:br>
              <a:rPr lang="ru-RU" b="1" dirty="0" smtClean="0">
                <a:latin typeface="Slimamif" panose="02000603000000000000" pitchFamily="2" charset="-52"/>
                <a:ea typeface="Slimamif" panose="02000603000000000000" pitchFamily="2" charset="-52"/>
              </a:rPr>
            </a:br>
            <a:r>
              <a:rPr lang="ru-RU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/>
            </a:r>
            <a:br>
              <a:rPr lang="ru-RU" b="1" dirty="0" smtClean="0">
                <a:latin typeface="Slimamif" panose="02000603000000000000" pitchFamily="2" charset="-52"/>
                <a:ea typeface="Slimamif" panose="02000603000000000000" pitchFamily="2" charset="-52"/>
              </a:rPr>
            </a:br>
            <a:endParaRPr lang="en-US" b="1" dirty="0">
              <a:latin typeface="Slimamif" panose="02000603000000000000" pitchFamily="2" charset="-52"/>
              <a:ea typeface="Slimamif" panose="02000603000000000000" pitchFamily="2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185862"/>
            <a:ext cx="8010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8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489" y="278121"/>
            <a:ext cx="8281178" cy="1530590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Создание и заполнение таблиц</a:t>
            </a:r>
            <a:endParaRPr lang="en-US" sz="4800" b="1" dirty="0">
              <a:latin typeface="Slimamif" panose="02000603000000000000" pitchFamily="2" charset="-52"/>
              <a:ea typeface="Slimamif" panose="02000603000000000000" pitchFamily="2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6526" y="2888314"/>
            <a:ext cx="2660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aleway Thin"/>
              </a:rPr>
              <a:t>CREATE TABLE IF NOT EXISTS hotels (</a:t>
            </a:r>
          </a:p>
          <a:p>
            <a:r>
              <a:rPr lang="en-US" sz="1000" dirty="0">
                <a:latin typeface="Raleway Thin"/>
              </a:rPr>
              <a:t>  </a:t>
            </a:r>
            <a:r>
              <a:rPr lang="en-US" sz="1000" dirty="0" err="1">
                <a:latin typeface="Raleway Thin"/>
              </a:rPr>
              <a:t>hotel_id</a:t>
            </a:r>
            <a:r>
              <a:rPr lang="en-US" sz="1000" dirty="0">
                <a:latin typeface="Raleway Thin"/>
              </a:rPr>
              <a:t> INT NOT NULL,</a:t>
            </a:r>
          </a:p>
          <a:p>
            <a:r>
              <a:rPr lang="en-US" sz="1000" dirty="0">
                <a:latin typeface="Raleway Thin"/>
              </a:rPr>
              <a:t>  name VARCHAR(45) NULL,</a:t>
            </a:r>
          </a:p>
          <a:p>
            <a:r>
              <a:rPr lang="en-US" sz="1000" dirty="0">
                <a:latin typeface="Raleway Thin"/>
              </a:rPr>
              <a:t>  </a:t>
            </a:r>
            <a:r>
              <a:rPr lang="en-US" sz="1000" dirty="0" err="1">
                <a:latin typeface="Raleway Thin"/>
              </a:rPr>
              <a:t>addres</a:t>
            </a:r>
            <a:r>
              <a:rPr lang="en-US" sz="1000" dirty="0">
                <a:latin typeface="Raleway Thin"/>
              </a:rPr>
              <a:t> VARCHAR(45) NULL,</a:t>
            </a:r>
          </a:p>
          <a:p>
            <a:r>
              <a:rPr lang="en-US" sz="1000" dirty="0">
                <a:latin typeface="Raleway Thin"/>
              </a:rPr>
              <a:t>  phone VARCHAR(45) NULL,</a:t>
            </a:r>
          </a:p>
          <a:p>
            <a:r>
              <a:rPr lang="en-US" sz="1000" dirty="0">
                <a:latin typeface="Raleway Thin"/>
              </a:rPr>
              <a:t>  PRIMARY KEY (</a:t>
            </a:r>
            <a:r>
              <a:rPr lang="en-US" sz="1000" dirty="0" err="1">
                <a:latin typeface="Raleway Thin"/>
              </a:rPr>
              <a:t>hotel_id</a:t>
            </a:r>
            <a:r>
              <a:rPr lang="en-US" sz="1000" dirty="0">
                <a:latin typeface="Raleway Thin"/>
              </a:rPr>
              <a:t>));</a:t>
            </a:r>
            <a:endParaRPr lang="ru-RU" sz="1000" dirty="0">
              <a:latin typeface="Raleway Thi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42422" y="1672279"/>
            <a:ext cx="26608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aleway Thin"/>
              </a:rPr>
              <a:t>CREATE TABLE IF NOT EXISTS </a:t>
            </a:r>
            <a:r>
              <a:rPr lang="en-US" sz="1000" dirty="0" err="1">
                <a:latin typeface="Raleway Thin"/>
              </a:rPr>
              <a:t>rooms_type</a:t>
            </a:r>
            <a:r>
              <a:rPr lang="en-US" sz="1000" dirty="0">
                <a:latin typeface="Raleway Thin"/>
              </a:rPr>
              <a:t> (</a:t>
            </a:r>
          </a:p>
          <a:p>
            <a:r>
              <a:rPr lang="en-US" sz="1000" dirty="0">
                <a:latin typeface="Raleway Thin"/>
              </a:rPr>
              <a:t>  </a:t>
            </a:r>
            <a:r>
              <a:rPr lang="en-US" sz="1000" dirty="0" err="1">
                <a:latin typeface="Raleway Thin"/>
              </a:rPr>
              <a:t>type_id</a:t>
            </a:r>
            <a:r>
              <a:rPr lang="en-US" sz="1000" dirty="0">
                <a:latin typeface="Raleway Thin"/>
              </a:rPr>
              <a:t> INT NOT NULL,</a:t>
            </a:r>
          </a:p>
          <a:p>
            <a:r>
              <a:rPr lang="en-US" sz="1000" dirty="0">
                <a:latin typeface="Raleway Thin"/>
              </a:rPr>
              <a:t>  name VARCHAR(45) NULL,</a:t>
            </a:r>
          </a:p>
          <a:p>
            <a:r>
              <a:rPr lang="en-US" sz="1000" dirty="0">
                <a:latin typeface="Raleway Thin"/>
              </a:rPr>
              <a:t>  PRIMARY KEY (</a:t>
            </a:r>
            <a:r>
              <a:rPr lang="en-US" sz="1000" dirty="0" err="1">
                <a:latin typeface="Raleway Thin"/>
              </a:rPr>
              <a:t>type_id</a:t>
            </a:r>
            <a:r>
              <a:rPr lang="en-US" sz="1000" dirty="0">
                <a:latin typeface="Raleway Thin"/>
              </a:rPr>
              <a:t>));</a:t>
            </a:r>
            <a:endParaRPr lang="ru-RU" sz="1000" dirty="0">
              <a:latin typeface="Raleway Thi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8270" y="3562770"/>
            <a:ext cx="266082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aleway Thin"/>
              </a:rPr>
              <a:t>CREATE TABLE IF NOT EXISTS rooms (</a:t>
            </a:r>
          </a:p>
          <a:p>
            <a:r>
              <a:rPr lang="en-US" sz="1000" dirty="0">
                <a:latin typeface="Raleway Thin"/>
              </a:rPr>
              <a:t>  </a:t>
            </a:r>
            <a:r>
              <a:rPr lang="en-US" sz="1000" dirty="0" err="1">
                <a:latin typeface="Raleway Thin"/>
              </a:rPr>
              <a:t>room_id</a:t>
            </a:r>
            <a:r>
              <a:rPr lang="en-US" sz="1000" dirty="0">
                <a:latin typeface="Raleway Thin"/>
              </a:rPr>
              <a:t> INT NOT NULL,</a:t>
            </a:r>
          </a:p>
          <a:p>
            <a:r>
              <a:rPr lang="en-US" sz="1000" dirty="0">
                <a:latin typeface="Raleway Thin"/>
              </a:rPr>
              <a:t>  </a:t>
            </a:r>
            <a:r>
              <a:rPr lang="en-US" sz="1000" dirty="0" err="1">
                <a:latin typeface="Raleway Thin"/>
              </a:rPr>
              <a:t>hotel_id</a:t>
            </a:r>
            <a:r>
              <a:rPr lang="en-US" sz="1000" dirty="0">
                <a:latin typeface="Raleway Thin"/>
              </a:rPr>
              <a:t> INT NOT NULL,</a:t>
            </a:r>
          </a:p>
          <a:p>
            <a:r>
              <a:rPr lang="en-US" sz="1000" dirty="0">
                <a:latin typeface="Raleway Thin"/>
              </a:rPr>
              <a:t>  </a:t>
            </a:r>
            <a:r>
              <a:rPr lang="en-US" sz="1000" dirty="0" err="1">
                <a:latin typeface="Raleway Thin"/>
              </a:rPr>
              <a:t>type_id</a:t>
            </a:r>
            <a:r>
              <a:rPr lang="en-US" sz="1000" dirty="0">
                <a:latin typeface="Raleway Thin"/>
              </a:rPr>
              <a:t> INT NOT NULL,</a:t>
            </a:r>
          </a:p>
          <a:p>
            <a:r>
              <a:rPr lang="en-US" sz="1000" dirty="0">
                <a:latin typeface="Raleway Thin"/>
              </a:rPr>
              <a:t>  capacity VARCHAR(45) NULL,</a:t>
            </a:r>
          </a:p>
          <a:p>
            <a:r>
              <a:rPr lang="en-US" sz="1000" dirty="0">
                <a:latin typeface="Raleway Thin"/>
              </a:rPr>
              <a:t>  cost DECIMAL NULL,</a:t>
            </a:r>
          </a:p>
          <a:p>
            <a:r>
              <a:rPr lang="en-US" sz="1000" dirty="0">
                <a:latin typeface="Raleway Thin"/>
              </a:rPr>
              <a:t>  PRIMARY KEY (</a:t>
            </a:r>
            <a:r>
              <a:rPr lang="en-US" sz="1000" dirty="0" err="1">
                <a:latin typeface="Raleway Thin"/>
              </a:rPr>
              <a:t>room_id</a:t>
            </a:r>
            <a:r>
              <a:rPr lang="en-US" sz="1000" dirty="0">
                <a:latin typeface="Raleway Thin"/>
              </a:rPr>
              <a:t>, </a:t>
            </a:r>
            <a:r>
              <a:rPr lang="en-US" sz="1000" dirty="0" err="1">
                <a:latin typeface="Raleway Thin"/>
              </a:rPr>
              <a:t>hotel_id</a:t>
            </a:r>
            <a:r>
              <a:rPr lang="en-US" sz="1000" dirty="0">
                <a:latin typeface="Raleway Thin"/>
              </a:rPr>
              <a:t>),</a:t>
            </a:r>
          </a:p>
          <a:p>
            <a:r>
              <a:rPr lang="en-US" sz="1000" dirty="0">
                <a:latin typeface="Raleway Thin"/>
              </a:rPr>
              <a:t>    FOREIGN KEY (</a:t>
            </a:r>
            <a:r>
              <a:rPr lang="en-US" sz="1000" dirty="0" err="1">
                <a:latin typeface="Raleway Thin"/>
              </a:rPr>
              <a:t>hotel_id</a:t>
            </a:r>
            <a:r>
              <a:rPr lang="en-US" sz="1000" dirty="0">
                <a:latin typeface="Raleway Thin"/>
              </a:rPr>
              <a:t>)</a:t>
            </a:r>
          </a:p>
          <a:p>
            <a:r>
              <a:rPr lang="en-US" sz="1000" dirty="0">
                <a:latin typeface="Raleway Thin"/>
              </a:rPr>
              <a:t>    REFERENCES hotels (</a:t>
            </a:r>
            <a:r>
              <a:rPr lang="en-US" sz="1000" dirty="0" err="1">
                <a:latin typeface="Raleway Thin"/>
              </a:rPr>
              <a:t>hotel_id</a:t>
            </a:r>
            <a:r>
              <a:rPr lang="en-US" sz="1000" dirty="0">
                <a:latin typeface="Raleway Thin"/>
              </a:rPr>
              <a:t>)</a:t>
            </a:r>
          </a:p>
          <a:p>
            <a:r>
              <a:rPr lang="en-US" sz="1000" dirty="0">
                <a:latin typeface="Raleway Thin"/>
              </a:rPr>
              <a:t>    ON DELETE CASCADE</a:t>
            </a:r>
          </a:p>
          <a:p>
            <a:r>
              <a:rPr lang="en-US" sz="1000" dirty="0">
                <a:latin typeface="Raleway Thin"/>
              </a:rPr>
              <a:t>    ON UPDATE CASCADE,</a:t>
            </a:r>
          </a:p>
          <a:p>
            <a:r>
              <a:rPr lang="en-US" sz="1000" dirty="0">
                <a:latin typeface="Raleway Thin"/>
              </a:rPr>
              <a:t>    FOREIGN KEY (</a:t>
            </a:r>
            <a:r>
              <a:rPr lang="en-US" sz="1000" dirty="0" err="1">
                <a:latin typeface="Raleway Thin"/>
              </a:rPr>
              <a:t>type_id</a:t>
            </a:r>
            <a:r>
              <a:rPr lang="en-US" sz="1000" dirty="0">
                <a:latin typeface="Raleway Thin"/>
              </a:rPr>
              <a:t>)</a:t>
            </a:r>
          </a:p>
          <a:p>
            <a:r>
              <a:rPr lang="en-US" sz="1000" dirty="0">
                <a:latin typeface="Raleway Thin"/>
              </a:rPr>
              <a:t>    REFERENCES </a:t>
            </a:r>
            <a:r>
              <a:rPr lang="en-US" sz="1000" dirty="0" err="1">
                <a:latin typeface="Raleway Thin"/>
              </a:rPr>
              <a:t>rooms_type</a:t>
            </a:r>
            <a:r>
              <a:rPr lang="en-US" sz="1000" dirty="0">
                <a:latin typeface="Raleway Thin"/>
              </a:rPr>
              <a:t> (</a:t>
            </a:r>
            <a:r>
              <a:rPr lang="en-US" sz="1000" dirty="0" err="1">
                <a:latin typeface="Raleway Thin"/>
              </a:rPr>
              <a:t>type_id</a:t>
            </a:r>
            <a:r>
              <a:rPr lang="en-US" sz="1000" dirty="0">
                <a:latin typeface="Raleway Thin"/>
              </a:rPr>
              <a:t>)</a:t>
            </a:r>
          </a:p>
          <a:p>
            <a:r>
              <a:rPr lang="en-US" sz="1000" dirty="0">
                <a:latin typeface="Raleway Thin"/>
              </a:rPr>
              <a:t>    ON DELETE CASCADE</a:t>
            </a:r>
          </a:p>
          <a:p>
            <a:r>
              <a:rPr lang="en-US" sz="1000" dirty="0">
                <a:latin typeface="Raleway Thin"/>
              </a:rPr>
              <a:t>    ON UPDATE CASCADE);</a:t>
            </a:r>
            <a:endParaRPr lang="ru-RU" sz="1000" dirty="0">
              <a:latin typeface="Raleway Thi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0346" y="1672279"/>
            <a:ext cx="2660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aleway Thin"/>
              </a:rPr>
              <a:t>CREATE TABLE IF NOT EXISTS </a:t>
            </a:r>
            <a:r>
              <a:rPr lang="en-US" sz="1000" dirty="0" err="1">
                <a:latin typeface="Raleway Thin"/>
              </a:rPr>
              <a:t>client_type</a:t>
            </a:r>
            <a:r>
              <a:rPr lang="en-US" sz="1000" dirty="0">
                <a:latin typeface="Raleway Thin"/>
              </a:rPr>
              <a:t> (</a:t>
            </a:r>
          </a:p>
          <a:p>
            <a:r>
              <a:rPr lang="en-US" sz="1000" dirty="0">
                <a:latin typeface="Raleway Thin"/>
              </a:rPr>
              <a:t>  </a:t>
            </a:r>
            <a:r>
              <a:rPr lang="en-US" sz="1000" dirty="0" err="1">
                <a:latin typeface="Raleway Thin"/>
              </a:rPr>
              <a:t>type_id</a:t>
            </a:r>
            <a:r>
              <a:rPr lang="en-US" sz="1000" dirty="0">
                <a:latin typeface="Raleway Thin"/>
              </a:rPr>
              <a:t> INT NOT NULL,</a:t>
            </a:r>
          </a:p>
          <a:p>
            <a:r>
              <a:rPr lang="en-US" sz="1000" dirty="0">
                <a:latin typeface="Raleway Thin"/>
              </a:rPr>
              <a:t>  sale </a:t>
            </a:r>
            <a:r>
              <a:rPr lang="en-US" sz="1000" dirty="0" err="1">
                <a:latin typeface="Raleway Thin"/>
              </a:rPr>
              <a:t>smallint</a:t>
            </a:r>
            <a:r>
              <a:rPr lang="en-US" sz="1000" dirty="0">
                <a:latin typeface="Raleway Thin"/>
              </a:rPr>
              <a:t> NOT NULL unique,</a:t>
            </a:r>
          </a:p>
          <a:p>
            <a:r>
              <a:rPr lang="en-US" sz="1000" dirty="0">
                <a:latin typeface="Raleway Thin"/>
              </a:rPr>
              <a:t>  name VARCHAR(45) NULL,</a:t>
            </a:r>
          </a:p>
          <a:p>
            <a:r>
              <a:rPr lang="en-US" sz="1000" dirty="0">
                <a:latin typeface="Raleway Thin"/>
              </a:rPr>
              <a:t>  PRIMARY KEY (</a:t>
            </a:r>
            <a:r>
              <a:rPr lang="en-US" sz="1000" dirty="0" err="1">
                <a:latin typeface="Raleway Thin"/>
              </a:rPr>
              <a:t>type_id</a:t>
            </a:r>
            <a:r>
              <a:rPr lang="en-US" sz="1000" dirty="0">
                <a:latin typeface="Raleway Thin"/>
              </a:rPr>
              <a:t>));</a:t>
            </a:r>
            <a:endParaRPr lang="ru-RU" sz="1000" dirty="0">
              <a:latin typeface="Raleway Thi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30346" y="4082100"/>
            <a:ext cx="26608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aleway Thin"/>
              </a:rPr>
              <a:t>CREATE TABLE IF NOT EXISTS clients (</a:t>
            </a:r>
          </a:p>
          <a:p>
            <a:r>
              <a:rPr lang="en-US" sz="1000" dirty="0">
                <a:latin typeface="Raleway Thin"/>
              </a:rPr>
              <a:t>  </a:t>
            </a:r>
            <a:r>
              <a:rPr lang="en-US" sz="1000" dirty="0" err="1">
                <a:latin typeface="Raleway Thin"/>
              </a:rPr>
              <a:t>client_id</a:t>
            </a:r>
            <a:r>
              <a:rPr lang="en-US" sz="1000" dirty="0">
                <a:latin typeface="Raleway Thin"/>
              </a:rPr>
              <a:t> INT NOT NULL,</a:t>
            </a:r>
          </a:p>
          <a:p>
            <a:r>
              <a:rPr lang="en-US" sz="1000" dirty="0">
                <a:latin typeface="Raleway Thin"/>
              </a:rPr>
              <a:t>  passport VARCHAR(11) NULL,</a:t>
            </a:r>
          </a:p>
          <a:p>
            <a:r>
              <a:rPr lang="en-US" sz="1000" dirty="0">
                <a:latin typeface="Raleway Thin"/>
              </a:rPr>
              <a:t>  FIO VARCHAR(45) NULL,</a:t>
            </a:r>
          </a:p>
          <a:p>
            <a:r>
              <a:rPr lang="en-US" sz="1000" dirty="0">
                <a:latin typeface="Raleway Thin"/>
              </a:rPr>
              <a:t>  comment VARCHAR(300) NULL,</a:t>
            </a:r>
          </a:p>
          <a:p>
            <a:r>
              <a:rPr lang="en-US" sz="1000" dirty="0">
                <a:latin typeface="Raleway Thin"/>
              </a:rPr>
              <a:t>  </a:t>
            </a:r>
            <a:r>
              <a:rPr lang="en-US" sz="1000" dirty="0" err="1">
                <a:latin typeface="Raleway Thin"/>
              </a:rPr>
              <a:t>type_id</a:t>
            </a:r>
            <a:r>
              <a:rPr lang="en-US" sz="1000" dirty="0">
                <a:latin typeface="Raleway Thin"/>
              </a:rPr>
              <a:t> INT NOT NULL,</a:t>
            </a:r>
          </a:p>
          <a:p>
            <a:r>
              <a:rPr lang="en-US" sz="1000" dirty="0">
                <a:latin typeface="Raleway Thin"/>
              </a:rPr>
              <a:t>  sale SMALLINT NOT NULL</a:t>
            </a:r>
            <a:r>
              <a:rPr lang="en-US" sz="1000" dirty="0" smtClean="0">
                <a:latin typeface="Raleway Thin"/>
              </a:rPr>
              <a:t>,</a:t>
            </a:r>
            <a:endParaRPr lang="en-US" sz="1000" dirty="0">
              <a:latin typeface="Raleway Thin"/>
            </a:endParaRPr>
          </a:p>
          <a:p>
            <a:r>
              <a:rPr lang="en-US" sz="1000" dirty="0">
                <a:latin typeface="Raleway Thin"/>
              </a:rPr>
              <a:t>  PRIMARY KEY (</a:t>
            </a:r>
            <a:r>
              <a:rPr lang="en-US" sz="1000" dirty="0" err="1">
                <a:latin typeface="Raleway Thin"/>
              </a:rPr>
              <a:t>client_id</a:t>
            </a:r>
            <a:r>
              <a:rPr lang="en-US" sz="1000" dirty="0">
                <a:latin typeface="Raleway Thin"/>
              </a:rPr>
              <a:t>),</a:t>
            </a:r>
          </a:p>
          <a:p>
            <a:r>
              <a:rPr lang="en-US" sz="1000" dirty="0">
                <a:latin typeface="Raleway Thin"/>
              </a:rPr>
              <a:t>    FOREIGN KEY (</a:t>
            </a:r>
            <a:r>
              <a:rPr lang="en-US" sz="1000" dirty="0" err="1">
                <a:latin typeface="Raleway Thin"/>
              </a:rPr>
              <a:t>type_id</a:t>
            </a:r>
            <a:r>
              <a:rPr lang="en-US" sz="1000" dirty="0">
                <a:latin typeface="Raleway Thin"/>
              </a:rPr>
              <a:t> )</a:t>
            </a:r>
          </a:p>
          <a:p>
            <a:r>
              <a:rPr lang="en-US" sz="1000" dirty="0">
                <a:latin typeface="Raleway Thin"/>
              </a:rPr>
              <a:t>    REFERENCES </a:t>
            </a:r>
            <a:r>
              <a:rPr lang="en-US" sz="1000" dirty="0" err="1">
                <a:latin typeface="Raleway Thin"/>
              </a:rPr>
              <a:t>client_type</a:t>
            </a:r>
            <a:r>
              <a:rPr lang="en-US" sz="1000" dirty="0">
                <a:latin typeface="Raleway Thin"/>
              </a:rPr>
              <a:t> (</a:t>
            </a:r>
            <a:r>
              <a:rPr lang="en-US" sz="1000" dirty="0" err="1">
                <a:latin typeface="Raleway Thin"/>
              </a:rPr>
              <a:t>type_id</a:t>
            </a:r>
            <a:r>
              <a:rPr lang="en-US" sz="1000" dirty="0">
                <a:latin typeface="Raleway Thin"/>
              </a:rPr>
              <a:t> )</a:t>
            </a:r>
          </a:p>
          <a:p>
            <a:r>
              <a:rPr lang="en-US" sz="1000" dirty="0">
                <a:latin typeface="Raleway Thin"/>
              </a:rPr>
              <a:t>    ON DELETE CASCADE</a:t>
            </a:r>
          </a:p>
          <a:p>
            <a:r>
              <a:rPr lang="en-US" sz="1000" dirty="0">
                <a:latin typeface="Raleway Thin"/>
              </a:rPr>
              <a:t>    ON UPDATE CASCADE);</a:t>
            </a:r>
            <a:endParaRPr lang="ru-RU" sz="1000" dirty="0">
              <a:latin typeface="Raleway Thi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42421" y="3004882"/>
            <a:ext cx="266082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aleway Thin"/>
              </a:rPr>
              <a:t>CREATE TABLE IF NOT EXISTS settling (</a:t>
            </a:r>
          </a:p>
          <a:p>
            <a:r>
              <a:rPr lang="en-US" sz="1000" dirty="0">
                <a:latin typeface="Raleway Thin"/>
              </a:rPr>
              <a:t>  </a:t>
            </a:r>
            <a:r>
              <a:rPr lang="en-US" sz="1000" dirty="0" err="1">
                <a:latin typeface="Raleway Thin"/>
              </a:rPr>
              <a:t>settling_id</a:t>
            </a:r>
            <a:r>
              <a:rPr lang="en-US" sz="1000" dirty="0">
                <a:latin typeface="Raleway Thin"/>
              </a:rPr>
              <a:t> INT NOT NULL,</a:t>
            </a:r>
          </a:p>
          <a:p>
            <a:r>
              <a:rPr lang="en-US" sz="1000" dirty="0">
                <a:latin typeface="Raleway Thin"/>
              </a:rPr>
              <a:t>  </a:t>
            </a:r>
            <a:r>
              <a:rPr lang="en-US" sz="1000" dirty="0" err="1">
                <a:latin typeface="Raleway Thin"/>
              </a:rPr>
              <a:t>client_id</a:t>
            </a:r>
            <a:r>
              <a:rPr lang="en-US" sz="1000" dirty="0">
                <a:latin typeface="Raleway Thin"/>
              </a:rPr>
              <a:t> INT NOT NULL,</a:t>
            </a:r>
          </a:p>
          <a:p>
            <a:r>
              <a:rPr lang="en-US" sz="1000" dirty="0">
                <a:latin typeface="Raleway Thin"/>
              </a:rPr>
              <a:t>  </a:t>
            </a:r>
            <a:r>
              <a:rPr lang="en-US" sz="1000" dirty="0" err="1">
                <a:latin typeface="Raleway Thin"/>
              </a:rPr>
              <a:t>room_id</a:t>
            </a:r>
            <a:r>
              <a:rPr lang="en-US" sz="1000" dirty="0">
                <a:latin typeface="Raleway Thin"/>
              </a:rPr>
              <a:t> INT NOT NULL,</a:t>
            </a:r>
          </a:p>
          <a:p>
            <a:r>
              <a:rPr lang="en-US" sz="1000" dirty="0">
                <a:latin typeface="Raleway Thin"/>
              </a:rPr>
              <a:t>  </a:t>
            </a:r>
            <a:r>
              <a:rPr lang="en-US" sz="1000" dirty="0" err="1">
                <a:latin typeface="Raleway Thin"/>
              </a:rPr>
              <a:t>hotel_id</a:t>
            </a:r>
            <a:r>
              <a:rPr lang="en-US" sz="1000" dirty="0">
                <a:latin typeface="Raleway Thin"/>
              </a:rPr>
              <a:t> INT NOT NULL,</a:t>
            </a:r>
          </a:p>
          <a:p>
            <a:r>
              <a:rPr lang="en-US" sz="1000" dirty="0">
                <a:latin typeface="Raleway Thin"/>
              </a:rPr>
              <a:t>  </a:t>
            </a:r>
            <a:r>
              <a:rPr lang="en-US" sz="1000" dirty="0" err="1">
                <a:latin typeface="Raleway Thin"/>
              </a:rPr>
              <a:t>date_in</a:t>
            </a:r>
            <a:r>
              <a:rPr lang="en-US" sz="1000" dirty="0">
                <a:latin typeface="Raleway Thin"/>
              </a:rPr>
              <a:t> DATE NULL,</a:t>
            </a:r>
          </a:p>
          <a:p>
            <a:r>
              <a:rPr lang="en-US" sz="1000" dirty="0">
                <a:latin typeface="Raleway Thin"/>
              </a:rPr>
              <a:t>  </a:t>
            </a:r>
            <a:r>
              <a:rPr lang="en-US" sz="1000" dirty="0" err="1">
                <a:latin typeface="Raleway Thin"/>
              </a:rPr>
              <a:t>date_out</a:t>
            </a:r>
            <a:r>
              <a:rPr lang="en-US" sz="1000" dirty="0">
                <a:latin typeface="Raleway Thin"/>
              </a:rPr>
              <a:t> DATE NULL,</a:t>
            </a:r>
          </a:p>
          <a:p>
            <a:r>
              <a:rPr lang="en-US" sz="1000" dirty="0">
                <a:latin typeface="Raleway Thin"/>
              </a:rPr>
              <a:t>  PRIMARY KEY (</a:t>
            </a:r>
            <a:r>
              <a:rPr lang="en-US" sz="1000" dirty="0" err="1" smtClean="0">
                <a:latin typeface="Raleway Thin"/>
              </a:rPr>
              <a:t>settling_id</a:t>
            </a:r>
            <a:r>
              <a:rPr lang="en-US" sz="1000" dirty="0" smtClean="0">
                <a:latin typeface="Raleway Thin"/>
              </a:rPr>
              <a:t>, </a:t>
            </a:r>
            <a:r>
              <a:rPr lang="en-US" sz="1000" dirty="0" err="1" smtClean="0">
                <a:latin typeface="Raleway Thin"/>
              </a:rPr>
              <a:t>client_id</a:t>
            </a:r>
            <a:r>
              <a:rPr lang="en-US" sz="1000" dirty="0" smtClean="0">
                <a:latin typeface="Raleway Thin"/>
              </a:rPr>
              <a:t>, </a:t>
            </a:r>
            <a:r>
              <a:rPr lang="en-US" sz="1000" dirty="0" err="1" smtClean="0">
                <a:latin typeface="Raleway Thin"/>
              </a:rPr>
              <a:t>room_id</a:t>
            </a:r>
            <a:r>
              <a:rPr lang="en-US" sz="1000" dirty="0" smtClean="0">
                <a:latin typeface="Raleway Thin"/>
              </a:rPr>
              <a:t>, </a:t>
            </a:r>
            <a:r>
              <a:rPr lang="en-US" sz="1000" dirty="0" err="1" smtClean="0">
                <a:latin typeface="Raleway Thin"/>
              </a:rPr>
              <a:t>hotel_id</a:t>
            </a:r>
            <a:r>
              <a:rPr lang="en-US" sz="1000" dirty="0" smtClean="0">
                <a:latin typeface="Raleway Thin"/>
              </a:rPr>
              <a:t>),</a:t>
            </a:r>
            <a:endParaRPr lang="en-US" sz="1000" dirty="0">
              <a:latin typeface="Raleway Thin"/>
            </a:endParaRPr>
          </a:p>
          <a:p>
            <a:r>
              <a:rPr lang="en-US" sz="1000" dirty="0">
                <a:latin typeface="Raleway Thin"/>
              </a:rPr>
              <a:t>    FOREIGN KEY (</a:t>
            </a:r>
            <a:r>
              <a:rPr lang="en-US" sz="1000" dirty="0" err="1">
                <a:latin typeface="Raleway Thin"/>
              </a:rPr>
              <a:t>client_id</a:t>
            </a:r>
            <a:r>
              <a:rPr lang="en-US" sz="1000" dirty="0">
                <a:latin typeface="Raleway Thin"/>
              </a:rPr>
              <a:t>)</a:t>
            </a:r>
          </a:p>
          <a:p>
            <a:r>
              <a:rPr lang="en-US" sz="1000" dirty="0">
                <a:latin typeface="Raleway Thin"/>
              </a:rPr>
              <a:t>    REFERENCES clients (</a:t>
            </a:r>
            <a:r>
              <a:rPr lang="en-US" sz="1000" dirty="0" err="1">
                <a:latin typeface="Raleway Thin"/>
              </a:rPr>
              <a:t>client_id</a:t>
            </a:r>
            <a:r>
              <a:rPr lang="en-US" sz="1000" dirty="0">
                <a:latin typeface="Raleway Thin"/>
              </a:rPr>
              <a:t>)</a:t>
            </a:r>
          </a:p>
          <a:p>
            <a:r>
              <a:rPr lang="en-US" sz="1000" dirty="0">
                <a:latin typeface="Raleway Thin"/>
              </a:rPr>
              <a:t>    ON DELETE CASCADE</a:t>
            </a:r>
          </a:p>
          <a:p>
            <a:r>
              <a:rPr lang="en-US" sz="1000" dirty="0">
                <a:latin typeface="Raleway Thin"/>
              </a:rPr>
              <a:t>    ON UPDATE CASCADE,</a:t>
            </a:r>
          </a:p>
          <a:p>
            <a:r>
              <a:rPr lang="en-US" sz="1000" dirty="0">
                <a:latin typeface="Raleway Thin"/>
              </a:rPr>
              <a:t>    FOREIGN KEY (</a:t>
            </a:r>
            <a:r>
              <a:rPr lang="en-US" sz="1000" dirty="0" err="1">
                <a:latin typeface="Raleway Thin"/>
              </a:rPr>
              <a:t>room_id</a:t>
            </a:r>
            <a:r>
              <a:rPr lang="en-US" sz="1000" dirty="0">
                <a:latin typeface="Raleway Thin"/>
              </a:rPr>
              <a:t> , </a:t>
            </a:r>
            <a:r>
              <a:rPr lang="en-US" sz="1000" dirty="0" err="1">
                <a:latin typeface="Raleway Thin"/>
              </a:rPr>
              <a:t>hotel_id</a:t>
            </a:r>
            <a:r>
              <a:rPr lang="en-US" sz="1000" dirty="0">
                <a:latin typeface="Raleway Thin"/>
              </a:rPr>
              <a:t>)</a:t>
            </a:r>
          </a:p>
          <a:p>
            <a:r>
              <a:rPr lang="en-US" sz="1000" dirty="0">
                <a:latin typeface="Raleway Thin"/>
              </a:rPr>
              <a:t>    REFERENCES rooms (</a:t>
            </a:r>
            <a:r>
              <a:rPr lang="en-US" sz="1000" dirty="0" err="1">
                <a:latin typeface="Raleway Thin"/>
              </a:rPr>
              <a:t>room_id</a:t>
            </a:r>
            <a:r>
              <a:rPr lang="en-US" sz="1000" dirty="0">
                <a:latin typeface="Raleway Thin"/>
              </a:rPr>
              <a:t> , </a:t>
            </a:r>
            <a:r>
              <a:rPr lang="en-US" sz="1000" dirty="0" err="1">
                <a:latin typeface="Raleway Thin"/>
              </a:rPr>
              <a:t>hotel_id</a:t>
            </a:r>
            <a:r>
              <a:rPr lang="en-US" sz="1000" dirty="0">
                <a:latin typeface="Raleway Thin"/>
              </a:rPr>
              <a:t>)</a:t>
            </a:r>
          </a:p>
          <a:p>
            <a:r>
              <a:rPr lang="en-US" sz="1000" dirty="0">
                <a:latin typeface="Raleway Thin"/>
              </a:rPr>
              <a:t>    ON DELETE CASCADE</a:t>
            </a:r>
          </a:p>
          <a:p>
            <a:r>
              <a:rPr lang="en-US" sz="1000" dirty="0">
                <a:latin typeface="Raleway Thin"/>
              </a:rPr>
              <a:t>    ON UPDATE </a:t>
            </a:r>
            <a:r>
              <a:rPr lang="en-US" sz="1000" dirty="0" smtClean="0">
                <a:latin typeface="Raleway Thin"/>
              </a:rPr>
              <a:t>CASCADE)</a:t>
            </a:r>
            <a:endParaRPr lang="ru-RU" sz="1000" dirty="0" smtClean="0">
              <a:latin typeface="Raleway Thin"/>
            </a:endParaRPr>
          </a:p>
          <a:p>
            <a:r>
              <a:rPr lang="ru-RU" sz="1000" dirty="0">
                <a:latin typeface="Raleway Thin"/>
              </a:rPr>
              <a:t> </a:t>
            </a:r>
            <a:r>
              <a:rPr lang="ru-RU" sz="1000" dirty="0" smtClean="0">
                <a:latin typeface="Raleway Thin"/>
              </a:rPr>
              <a:t>   </a:t>
            </a:r>
            <a:r>
              <a:rPr lang="en-US" sz="1000" dirty="0" smtClean="0">
                <a:latin typeface="Raleway Thin"/>
              </a:rPr>
              <a:t>PARTITION </a:t>
            </a:r>
            <a:r>
              <a:rPr lang="en-US" sz="1000" dirty="0">
                <a:latin typeface="Raleway Thin"/>
              </a:rPr>
              <a:t>BY RANGE(</a:t>
            </a:r>
            <a:r>
              <a:rPr lang="en-US" sz="1000" dirty="0" err="1">
                <a:latin typeface="Raleway Thin"/>
              </a:rPr>
              <a:t>hotel_id</a:t>
            </a:r>
            <a:r>
              <a:rPr lang="en-US" sz="1000" dirty="0">
                <a:latin typeface="Raleway Thin"/>
              </a:rPr>
              <a:t>);</a:t>
            </a:r>
            <a:endParaRPr lang="ru-RU" sz="1000" dirty="0">
              <a:latin typeface="Raleway Thi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8269" y="1778674"/>
            <a:ext cx="2660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aleway Thin"/>
              </a:rPr>
              <a:t>CREATE TABLE IF NOT EXISTS </a:t>
            </a:r>
            <a:r>
              <a:rPr lang="en-US" sz="1000" dirty="0" err="1">
                <a:latin typeface="Raleway Thin"/>
              </a:rPr>
              <a:t>old_clients</a:t>
            </a:r>
            <a:r>
              <a:rPr lang="en-US" sz="1000" dirty="0">
                <a:latin typeface="Raleway Thin"/>
              </a:rPr>
              <a:t> (</a:t>
            </a:r>
          </a:p>
          <a:p>
            <a:r>
              <a:rPr lang="en-US" sz="1000" dirty="0">
                <a:latin typeface="Raleway Thin"/>
              </a:rPr>
              <a:t>  </a:t>
            </a:r>
            <a:r>
              <a:rPr lang="en-US" sz="1000" dirty="0" err="1">
                <a:latin typeface="Raleway Thin"/>
              </a:rPr>
              <a:t>client_id</a:t>
            </a:r>
            <a:r>
              <a:rPr lang="en-US" sz="1000" dirty="0">
                <a:latin typeface="Raleway Thin"/>
              </a:rPr>
              <a:t> INT NOT NULL,</a:t>
            </a:r>
          </a:p>
          <a:p>
            <a:r>
              <a:rPr lang="en-US" sz="1000" dirty="0">
                <a:latin typeface="Raleway Thin"/>
              </a:rPr>
              <a:t>  passport VARCHAR(11) NULL,</a:t>
            </a:r>
          </a:p>
          <a:p>
            <a:r>
              <a:rPr lang="en-US" sz="1000" dirty="0">
                <a:latin typeface="Raleway Thin"/>
              </a:rPr>
              <a:t>  FIO VARCHAR(45) NULL,</a:t>
            </a:r>
          </a:p>
          <a:p>
            <a:r>
              <a:rPr lang="en-US" sz="1000" dirty="0">
                <a:latin typeface="Raleway Thin"/>
              </a:rPr>
              <a:t>  comment VARCHAR(300) NULL,</a:t>
            </a:r>
          </a:p>
          <a:p>
            <a:r>
              <a:rPr lang="en-US" sz="1000" dirty="0">
                <a:latin typeface="Raleway Thin"/>
              </a:rPr>
              <a:t>  </a:t>
            </a:r>
            <a:r>
              <a:rPr lang="en-US" sz="1000" dirty="0" err="1">
                <a:latin typeface="Raleway Thin"/>
              </a:rPr>
              <a:t>type_id</a:t>
            </a:r>
            <a:r>
              <a:rPr lang="en-US" sz="1000" dirty="0">
                <a:latin typeface="Raleway Thin"/>
              </a:rPr>
              <a:t> INT NULL,</a:t>
            </a:r>
          </a:p>
          <a:p>
            <a:r>
              <a:rPr lang="en-US" sz="1000" dirty="0">
                <a:latin typeface="Raleway Thin"/>
              </a:rPr>
              <a:t>  sale SMALLINT NULL,</a:t>
            </a:r>
          </a:p>
          <a:p>
            <a:r>
              <a:rPr lang="en-US" sz="1000" dirty="0">
                <a:latin typeface="Raleway Thin"/>
              </a:rPr>
              <a:t>  PRIMARY KEY (</a:t>
            </a:r>
            <a:r>
              <a:rPr lang="en-US" sz="1000" dirty="0" err="1">
                <a:latin typeface="Raleway Thin"/>
              </a:rPr>
              <a:t>client_id</a:t>
            </a:r>
            <a:r>
              <a:rPr lang="en-US" sz="1000" dirty="0">
                <a:latin typeface="Raleway Thin"/>
              </a:rPr>
              <a:t>));</a:t>
            </a:r>
            <a:endParaRPr lang="ru-RU" sz="1000" dirty="0">
              <a:latin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423256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285" y="252078"/>
            <a:ext cx="7523525" cy="868268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Секционирование по отелям</a:t>
            </a:r>
            <a:endParaRPr lang="en-US" sz="4800" b="1" dirty="0">
              <a:latin typeface="Slimamif" panose="02000603000000000000" pitchFamily="2" charset="-52"/>
              <a:ea typeface="Slimamif" panose="02000603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912" t="11966" r="6005"/>
          <a:stretch/>
        </p:blipFill>
        <p:spPr>
          <a:xfrm>
            <a:off x="1110563" y="4909493"/>
            <a:ext cx="10008973" cy="10302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309" y="1276865"/>
            <a:ext cx="4423507" cy="32476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961" y="3667253"/>
            <a:ext cx="46005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5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5220" y="281103"/>
            <a:ext cx="7523525" cy="868268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Проверка секционирования</a:t>
            </a:r>
            <a:endParaRPr lang="en-US" sz="4800" b="1" dirty="0">
              <a:latin typeface="Slimamif" panose="02000603000000000000" pitchFamily="2" charset="-52"/>
              <a:ea typeface="Slimamif" panose="02000603000000000000" pitchFamily="2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959" y="1518980"/>
            <a:ext cx="5095875" cy="16287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285" y="3886973"/>
            <a:ext cx="75152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7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8085" y="396754"/>
            <a:ext cx="7523525" cy="868268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Проверка секционирования</a:t>
            </a:r>
            <a:endParaRPr lang="en-US" sz="4800" b="1" dirty="0">
              <a:latin typeface="Slimamif" panose="02000603000000000000" pitchFamily="2" charset="-52"/>
              <a:ea typeface="Slimamif" panose="02000603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60" y="1629675"/>
            <a:ext cx="7534275" cy="12096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960" y="3204002"/>
            <a:ext cx="7562850" cy="1143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685" y="4711655"/>
            <a:ext cx="75438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5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344" y="350931"/>
            <a:ext cx="4382528" cy="868268"/>
          </a:xfrm>
        </p:spPr>
        <p:txBody>
          <a:bodyPr>
            <a:normAutofit fontScale="90000"/>
          </a:bodyPr>
          <a:lstStyle/>
          <a:p>
            <a:r>
              <a:rPr lang="ru-RU" sz="54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Идеи</a:t>
            </a:r>
            <a:r>
              <a:rPr lang="en-US" sz="54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 </a:t>
            </a:r>
            <a:r>
              <a:rPr lang="ru-RU" sz="54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в будущем</a:t>
            </a:r>
            <a:endParaRPr lang="en-US" sz="5400" b="1" dirty="0">
              <a:latin typeface="Slimamif" panose="02000603000000000000" pitchFamily="2" charset="-52"/>
              <a:ea typeface="Slimamif" panose="02000603000000000000" pitchFamily="2" charset="-5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20344" y="1112107"/>
            <a:ext cx="5445211" cy="4975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Реализация секционирования по отелям для остальных таблиц также реализуема. Как всегда, не хватило времени на это.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555" y="1435185"/>
            <a:ext cx="4629232" cy="432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5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338" y="306635"/>
            <a:ext cx="4508834" cy="868268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Создание ролей</a:t>
            </a:r>
            <a:endParaRPr lang="en-US" sz="4800" b="1" dirty="0">
              <a:latin typeface="Slimamif" panose="02000603000000000000" pitchFamily="2" charset="-52"/>
              <a:ea typeface="Slimamif" panose="02000603000000000000" pitchFamily="2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23" y="1449859"/>
            <a:ext cx="2847624" cy="23217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60946" y="3994654"/>
            <a:ext cx="7523525" cy="424731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ru-RU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Директор</a:t>
            </a:r>
          </a:p>
          <a:p>
            <a:pPr algn="ctr"/>
            <a:r>
              <a:rPr lang="ru-RU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Администратор</a:t>
            </a:r>
          </a:p>
          <a:p>
            <a:pPr algn="ctr"/>
            <a:r>
              <a:rPr lang="ru-RU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Портье</a:t>
            </a:r>
          </a:p>
          <a:p>
            <a:pPr algn="ctr"/>
            <a:r>
              <a:rPr lang="ru-RU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Регистратор</a:t>
            </a:r>
          </a:p>
          <a:p>
            <a:pPr algn="ctr"/>
            <a:r>
              <a:rPr lang="ru-RU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Кассир</a:t>
            </a:r>
          </a:p>
          <a:p>
            <a:pPr algn="ctr"/>
            <a:r>
              <a:rPr lang="ru-RU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Консьерж</a:t>
            </a:r>
          </a:p>
          <a:p>
            <a:pPr algn="ctr"/>
            <a:r>
              <a:rPr lang="ru-RU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Швейцар</a:t>
            </a:r>
          </a:p>
          <a:p>
            <a:pPr algn="ctr"/>
            <a:endParaRPr lang="ru-RU" b="1" dirty="0" smtClean="0">
              <a:latin typeface="Slimamif" panose="02000603000000000000" pitchFamily="2" charset="-52"/>
              <a:ea typeface="Slimamif" panose="02000603000000000000" pitchFamily="2" charset="-52"/>
            </a:endParaRPr>
          </a:p>
          <a:p>
            <a:pPr algn="ctr"/>
            <a:endParaRPr lang="ru-RU" b="1" dirty="0" smtClean="0">
              <a:latin typeface="Slimamif" panose="02000603000000000000" pitchFamily="2" charset="-52"/>
              <a:ea typeface="Slimamif" panose="02000603000000000000" pitchFamily="2" charset="-52"/>
            </a:endParaRPr>
          </a:p>
          <a:p>
            <a:pPr algn="ctr"/>
            <a:endParaRPr lang="ru-RU" b="1" dirty="0">
              <a:latin typeface="Slimamif" panose="02000603000000000000" pitchFamily="2" charset="-52"/>
              <a:ea typeface="Slimamif" panose="02000603000000000000" pitchFamily="2" charset="-52"/>
            </a:endParaRPr>
          </a:p>
          <a:p>
            <a:pPr algn="ctr"/>
            <a:endParaRPr lang="ru-RU" b="1" dirty="0" smtClean="0">
              <a:latin typeface="Slimamif" panose="02000603000000000000" pitchFamily="2" charset="-52"/>
              <a:ea typeface="Slimamif" panose="02000603000000000000" pitchFamily="2" charset="-52"/>
            </a:endParaRPr>
          </a:p>
          <a:p>
            <a:pPr algn="ctr"/>
            <a:endParaRPr lang="ru-RU" b="1" dirty="0">
              <a:latin typeface="Slimamif" panose="02000603000000000000" pitchFamily="2" charset="-52"/>
              <a:ea typeface="Slimamif" panose="02000603000000000000" pitchFamily="2" charset="-52"/>
            </a:endParaRPr>
          </a:p>
          <a:p>
            <a:pPr algn="ctr"/>
            <a:endParaRPr lang="ru-RU" b="1" dirty="0" smtClean="0">
              <a:latin typeface="Slimamif" panose="02000603000000000000" pitchFamily="2" charset="-52"/>
              <a:ea typeface="Slimamif" panose="02000603000000000000" pitchFamily="2" charset="-52"/>
            </a:endParaRPr>
          </a:p>
          <a:p>
            <a:pPr algn="ctr"/>
            <a:endParaRPr lang="ru-RU" b="1" dirty="0">
              <a:latin typeface="Slimamif" panose="02000603000000000000" pitchFamily="2" charset="-52"/>
              <a:ea typeface="Slimamif" panose="02000603000000000000" pitchFamily="2" charset="-52"/>
            </a:endParaRPr>
          </a:p>
          <a:p>
            <a:pPr algn="ctr"/>
            <a:endParaRPr lang="ru-RU" b="1" dirty="0" smtClean="0">
              <a:latin typeface="Slimamif" panose="02000603000000000000" pitchFamily="2" charset="-52"/>
              <a:ea typeface="Slimamif" panose="02000603000000000000" pitchFamily="2" charset="-52"/>
            </a:endParaRPr>
          </a:p>
          <a:p>
            <a:pPr algn="ctr"/>
            <a:r>
              <a:rPr lang="ru-RU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Гардеробщик</a:t>
            </a:r>
          </a:p>
          <a:p>
            <a:pPr algn="ctr"/>
            <a:r>
              <a:rPr lang="ru-RU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Горничная</a:t>
            </a:r>
          </a:p>
          <a:p>
            <a:pPr algn="ctr"/>
            <a:r>
              <a:rPr lang="ru-RU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Охрана</a:t>
            </a:r>
          </a:p>
          <a:p>
            <a:pPr algn="ctr"/>
            <a:r>
              <a:rPr lang="ru-RU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Шеф-повар</a:t>
            </a:r>
          </a:p>
          <a:p>
            <a:pPr algn="ctr"/>
            <a:r>
              <a:rPr lang="ru-RU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Бармен</a:t>
            </a:r>
          </a:p>
          <a:p>
            <a:pPr algn="ctr"/>
            <a:r>
              <a:rPr lang="ru-RU" b="1" dirty="0" err="1" smtClean="0">
                <a:latin typeface="Slimamif" panose="02000603000000000000" pitchFamily="2" charset="-52"/>
                <a:ea typeface="Slimamif" panose="02000603000000000000" pitchFamily="2" charset="-52"/>
              </a:rPr>
              <a:t>Сомелье</a:t>
            </a:r>
            <a:endParaRPr lang="ru-RU" b="1" dirty="0" smtClean="0">
              <a:latin typeface="Slimamif" panose="02000603000000000000" pitchFamily="2" charset="-52"/>
              <a:ea typeface="Slimamif" panose="02000603000000000000" pitchFamily="2" charset="-52"/>
            </a:endParaRPr>
          </a:p>
          <a:p>
            <a:pPr algn="ctr"/>
            <a:r>
              <a:rPr lang="ru-RU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Официант</a:t>
            </a:r>
            <a:endParaRPr lang="en-US" b="1" dirty="0" smtClean="0">
              <a:latin typeface="Slimamif" panose="02000603000000000000" pitchFamily="2" charset="-52"/>
              <a:ea typeface="Slimamif" panose="02000603000000000000" pitchFamily="2" charset="-52"/>
            </a:endParaRPr>
          </a:p>
          <a:p>
            <a:pPr algn="ctr"/>
            <a:r>
              <a:rPr lang="ru-RU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Гость</a:t>
            </a:r>
          </a:p>
          <a:p>
            <a:pPr algn="ctr"/>
            <a:endParaRPr lang="ru-RU" b="1" dirty="0">
              <a:latin typeface="Slimamif" panose="02000603000000000000" pitchFamily="2" charset="-52"/>
              <a:ea typeface="Slimamif" panose="02000603000000000000" pitchFamily="2" charset="-52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099" y="1449859"/>
            <a:ext cx="2408991" cy="243122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196" y="1720542"/>
            <a:ext cx="4702515" cy="18464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62579" y="3994654"/>
            <a:ext cx="3889162" cy="7078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20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Логин гостя включает в себя</a:t>
            </a:r>
            <a:r>
              <a:rPr lang="en-US" sz="20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 </a:t>
            </a:r>
            <a:r>
              <a:rPr lang="ru-RU" sz="20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части </a:t>
            </a:r>
            <a:endParaRPr lang="en-US" sz="2000" b="1" dirty="0" smtClean="0">
              <a:latin typeface="Slimamif" panose="02000603000000000000" pitchFamily="2" charset="-52"/>
              <a:ea typeface="Slimamif" panose="02000603000000000000" pitchFamily="2" charset="-52"/>
            </a:endParaRPr>
          </a:p>
          <a:p>
            <a:r>
              <a:rPr lang="en-US" sz="20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‘guest’ + </a:t>
            </a:r>
            <a:r>
              <a:rPr lang="en-US" sz="2000" b="1" dirty="0" err="1" smtClean="0">
                <a:latin typeface="Slimamif" panose="02000603000000000000" pitchFamily="2" charset="-52"/>
                <a:ea typeface="Slimamif" panose="02000603000000000000" pitchFamily="2" charset="-52"/>
              </a:rPr>
              <a:t>client_id</a:t>
            </a:r>
            <a:r>
              <a:rPr lang="ru-RU" sz="2000" b="1" dirty="0" smtClean="0">
                <a:latin typeface="Slimamif" panose="02000603000000000000" pitchFamily="2" charset="-52"/>
                <a:ea typeface="Slimamif" panose="02000603000000000000" pitchFamily="2" charset="-52"/>
              </a:rPr>
              <a:t> </a:t>
            </a:r>
            <a:endParaRPr lang="ru-RU" sz="2000" b="1" dirty="0">
              <a:latin typeface="Slimamif" panose="02000603000000000000" pitchFamily="2" charset="-52"/>
              <a:ea typeface="Slimamif" panose="020006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4987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629</Words>
  <Application>Microsoft Office PowerPoint</Application>
  <PresentationFormat>Широкоэкранный</PresentationFormat>
  <Paragraphs>122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Raleway Thin</vt:lpstr>
      <vt:lpstr>Slimamif</vt:lpstr>
      <vt:lpstr>Wingdings</vt:lpstr>
      <vt:lpstr>Office Theme</vt:lpstr>
      <vt:lpstr>Секционирование  Политика безопасности</vt:lpstr>
      <vt:lpstr>Презентация PowerPoint</vt:lpstr>
      <vt:lpstr>Структура базы данных  </vt:lpstr>
      <vt:lpstr>Создание и заполнение таблиц</vt:lpstr>
      <vt:lpstr>Секционирование по отелям</vt:lpstr>
      <vt:lpstr>Проверка секционирования</vt:lpstr>
      <vt:lpstr>Проверка секционирования</vt:lpstr>
      <vt:lpstr>Идеи в будущем</vt:lpstr>
      <vt:lpstr>Создание ролей</vt:lpstr>
      <vt:lpstr>Выдача прав</vt:lpstr>
      <vt:lpstr>Политика для guest</vt:lpstr>
      <vt:lpstr>Проверка политики</vt:lpstr>
      <vt:lpstr>Идеи в будущем</vt:lpstr>
      <vt:lpstr>Презентация PowerPoint</vt:lpstr>
      <vt:lpstr>Идеи в будущем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Антон</cp:lastModifiedBy>
  <cp:revision>27</cp:revision>
  <dcterms:created xsi:type="dcterms:W3CDTF">2020-05-18T13:32:58Z</dcterms:created>
  <dcterms:modified xsi:type="dcterms:W3CDTF">2021-05-16T15:22:23Z</dcterms:modified>
</cp:coreProperties>
</file>