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6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6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8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FB66-DBE4-4599-9B3C-E1452FD2AC0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7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739"/>
            <a:ext cx="9144000" cy="2387600"/>
          </a:xfrm>
        </p:spPr>
        <p:txBody>
          <a:bodyPr/>
          <a:lstStyle/>
          <a:p>
            <a:r>
              <a:rPr lang="ru-RU" b="1" dirty="0" smtClean="0">
                <a:solidFill>
                  <a:srgbClr val="FF0B53"/>
                </a:solidFill>
                <a:latin typeface="+mn-lt"/>
              </a:rPr>
              <a:t>Политика </a:t>
            </a:r>
            <a:br>
              <a:rPr lang="ru-RU" b="1" dirty="0" smtClean="0">
                <a:solidFill>
                  <a:srgbClr val="FF0B53"/>
                </a:solidFill>
                <a:latin typeface="+mn-lt"/>
              </a:rPr>
            </a:br>
            <a:r>
              <a:rPr lang="ru-RU" b="1" dirty="0" smtClean="0">
                <a:solidFill>
                  <a:srgbClr val="FF0B53"/>
                </a:solidFill>
                <a:latin typeface="+mn-lt"/>
              </a:rPr>
              <a:t>защиты строк</a:t>
            </a:r>
            <a:endParaRPr lang="en-US" b="1" dirty="0">
              <a:solidFill>
                <a:srgbClr val="FF0B53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4414"/>
            <a:ext cx="9144000" cy="1655762"/>
          </a:xfrm>
        </p:spPr>
        <p:txBody>
          <a:bodyPr/>
          <a:lstStyle/>
          <a:p>
            <a:r>
              <a:rPr lang="ru-RU" dirty="0" smtClean="0"/>
              <a:t>Выполнил студент 2ИСиП-19-1</a:t>
            </a:r>
          </a:p>
          <a:p>
            <a:r>
              <a:rPr lang="ru-RU" dirty="0" smtClean="0"/>
              <a:t>Мамонов Антон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8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559" y="356379"/>
            <a:ext cx="8729860" cy="153059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Raleway Thin" panose="020B0604020202020204" charset="-52"/>
              </a:rPr>
              <a:t>Включение защиты на уровне строк</a:t>
            </a:r>
            <a:endParaRPr lang="en-US" dirty="0">
              <a:latin typeface="Raleway Thin" panose="020B0604020202020204" charset="-52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77"/>
          <a:stretch/>
        </p:blipFill>
        <p:spPr bwMode="auto">
          <a:xfrm>
            <a:off x="1018966" y="2875623"/>
            <a:ext cx="10195047" cy="13339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40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402" y="249789"/>
            <a:ext cx="5072047" cy="153059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Raleway Thin" panose="020B0604020202020204" charset="-52"/>
              </a:rPr>
              <a:t>Проверка </a:t>
            </a:r>
            <a:r>
              <a:rPr lang="en-US" sz="4000" dirty="0" smtClean="0">
                <a:latin typeface="Raleway Thin" panose="020B0604020202020204" charset="-52"/>
              </a:rPr>
              <a:t>student</a:t>
            </a:r>
            <a:endParaRPr lang="en-US" dirty="0">
              <a:latin typeface="Raleway Thin" panose="020B0604020202020204" charset="-52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827" y="1567006"/>
            <a:ext cx="6663195" cy="2197686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09" y="3990123"/>
            <a:ext cx="7419630" cy="19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0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402" y="249789"/>
            <a:ext cx="5072047" cy="153059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Raleway Thin" panose="020B0604020202020204" charset="-52"/>
              </a:rPr>
              <a:t>Проверка </a:t>
            </a:r>
            <a:r>
              <a:rPr lang="en-US" sz="4000" dirty="0" smtClean="0">
                <a:latin typeface="Raleway Thin" panose="020B0604020202020204" charset="-52"/>
              </a:rPr>
              <a:t>student</a:t>
            </a:r>
            <a:endParaRPr lang="en-US" dirty="0">
              <a:latin typeface="Raleway Thin" panose="020B0604020202020204" charset="-52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73" y="1632755"/>
            <a:ext cx="6844104" cy="450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7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298" y="249789"/>
            <a:ext cx="5072047" cy="153059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Raleway Thin" panose="020B0604020202020204" charset="-52"/>
              </a:rPr>
              <a:t>Проверка </a:t>
            </a:r>
            <a:r>
              <a:rPr lang="en-US" sz="4000" dirty="0" smtClean="0">
                <a:latin typeface="Raleway Thin" panose="020B0604020202020204" charset="-52"/>
              </a:rPr>
              <a:t>teacher</a:t>
            </a:r>
            <a:endParaRPr lang="en-US" dirty="0">
              <a:latin typeface="Raleway Thin" panose="020B0604020202020204" charset="-52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042" y="1780379"/>
            <a:ext cx="6960560" cy="44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77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798" y="271204"/>
            <a:ext cx="6472480" cy="153059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Raleway Thin" panose="020B0604020202020204" charset="-52"/>
              </a:rPr>
              <a:t>Таблица прав доступа</a:t>
            </a:r>
            <a:endParaRPr lang="en-US" dirty="0">
              <a:latin typeface="Raleway Thin" panose="020B0604020202020204" charset="-52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37" y="1801794"/>
            <a:ext cx="9805002" cy="392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3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37" y="1801794"/>
            <a:ext cx="9809642" cy="392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798" y="271204"/>
            <a:ext cx="6472480" cy="153059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Raleway Thin" panose="020B0604020202020204" charset="-52"/>
              </a:rPr>
              <a:t>Таблица прав доступа</a:t>
            </a:r>
            <a:endParaRPr lang="en-US" dirty="0">
              <a:latin typeface="Raleway Thin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4034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045" y="2462290"/>
            <a:ext cx="9607378" cy="3624648"/>
          </a:xfrm>
        </p:spPr>
        <p:txBody>
          <a:bodyPr>
            <a:normAutofit fontScale="90000"/>
          </a:bodyPr>
          <a:lstStyle/>
          <a:p>
            <a:pPr lvl="0">
              <a:spcBef>
                <a:spcPts val="600"/>
              </a:spcBef>
            </a:pPr>
            <a:r>
              <a:rPr lang="ru-RU" sz="4000" dirty="0" smtClean="0">
                <a:latin typeface="Raleway Thin" panose="020B0604020202020204" charset="-52"/>
                <a:ea typeface="Slimamif" panose="02000603000000000000" pitchFamily="2" charset="-52"/>
              </a:rPr>
              <a:t>Задача работы:</a:t>
            </a:r>
            <a:br>
              <a:rPr lang="ru-RU" sz="4000" dirty="0" smtClean="0">
                <a:latin typeface="Raleway Thin" panose="020B0604020202020204" charset="-52"/>
                <a:ea typeface="Slimamif" panose="02000603000000000000" pitchFamily="2" charset="-52"/>
              </a:rPr>
            </a:br>
            <a:r>
              <a:rPr lang="ru-RU" sz="4000" dirty="0" smtClean="0">
                <a:latin typeface="Raleway Thin" panose="020B0604020202020204" charset="-52"/>
                <a:ea typeface="Slimamif" panose="02000603000000000000" pitchFamily="2" charset="-52"/>
              </a:rPr>
              <a:t/>
            </a:r>
            <a:br>
              <a:rPr lang="ru-RU" sz="4000" dirty="0" smtClean="0">
                <a:latin typeface="Raleway Thin" panose="020B0604020202020204" charset="-52"/>
                <a:ea typeface="Slimamif" panose="02000603000000000000" pitchFamily="2" charset="-52"/>
              </a:rPr>
            </a:br>
            <a:r>
              <a:rPr lang="ru-RU" sz="4000" dirty="0" smtClean="0">
                <a:latin typeface="Raleway Thin" panose="020B0604020202020204" charset="-52"/>
                <a:ea typeface="Slimamif" panose="02000603000000000000" pitchFamily="2" charset="-52"/>
              </a:rPr>
              <a:t>Применить на практике изученные возможности ограничений прав на уровне строк и познакомиться с их особенностями.</a:t>
            </a:r>
            <a:r>
              <a:rPr lang="en-US" sz="4000" dirty="0" smtClean="0">
                <a:latin typeface="Round Script" panose="020B0603050302020204" pitchFamily="34" charset="0"/>
                <a:ea typeface="Slimamif" panose="02000603000000000000" pitchFamily="2" charset="-52"/>
              </a:rPr>
              <a:t/>
            </a:r>
            <a:br>
              <a:rPr lang="en-US" sz="4000" dirty="0" smtClean="0">
                <a:latin typeface="Round Script" panose="020B0603050302020204" pitchFamily="34" charset="0"/>
                <a:ea typeface="Slimamif" panose="02000603000000000000" pitchFamily="2" charset="-52"/>
              </a:rPr>
            </a:br>
            <a:r>
              <a:rPr lang="ru-RU" sz="4000" dirty="0">
                <a:solidFill>
                  <a:srgbClr val="FFC000"/>
                </a:solidFill>
                <a:latin typeface="Raleway Thin"/>
                <a:ea typeface="Raleway Thin"/>
                <a:cs typeface="Raleway Thin"/>
                <a:sym typeface="Raleway Thin"/>
              </a:rPr>
              <a:t/>
            </a:r>
            <a:br>
              <a:rPr lang="ru-RU" sz="4000" dirty="0">
                <a:solidFill>
                  <a:srgbClr val="FFC000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ru-RU" sz="4000" dirty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/>
            </a:r>
            <a:br>
              <a:rPr lang="ru-RU" sz="4000" dirty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ru-RU" sz="4000" dirty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/>
            </a:r>
            <a:br>
              <a:rPr lang="ru-RU" sz="4000" dirty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 lang="en-US" sz="4000" dirty="0">
              <a:latin typeface="Round Script" panose="020B0603050302020204" pitchFamily="34" charset="0"/>
              <a:ea typeface="Slimamif" panose="020006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2246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4422" y="359170"/>
            <a:ext cx="5345395" cy="1530590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Raleway Thin" panose="020B0604020202020204" charset="-52"/>
              </a:rPr>
              <a:t>Структура базы данных</a:t>
            </a:r>
            <a:r>
              <a:rPr lang="ru-RU" dirty="0" smtClean="0">
                <a:latin typeface="Raleway Thin" panose="020B0604020202020204" charset="-52"/>
              </a:rPr>
              <a:t/>
            </a:r>
            <a:br>
              <a:rPr lang="ru-RU" dirty="0" smtClean="0">
                <a:latin typeface="Raleway Thin" panose="020B0604020202020204" charset="-52"/>
              </a:rPr>
            </a:br>
            <a:r>
              <a:rPr lang="ru-RU" dirty="0" smtClean="0">
                <a:latin typeface="Raleway Thin" panose="020B0604020202020204" charset="-52"/>
              </a:rPr>
              <a:t/>
            </a:r>
            <a:br>
              <a:rPr lang="ru-RU" dirty="0" smtClean="0">
                <a:latin typeface="Raleway Thin" panose="020B0604020202020204" charset="-52"/>
              </a:rPr>
            </a:br>
            <a:endParaRPr lang="en-US" dirty="0">
              <a:latin typeface="Raleway Thin" panose="020B0604020202020204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80" y="1205745"/>
            <a:ext cx="8087677" cy="507523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36028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767" y="633296"/>
            <a:ext cx="8281178" cy="153059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Raleway Thin" panose="020B0604020202020204" charset="-52"/>
              </a:rPr>
              <a:t>Создание ролей и выдача прав</a:t>
            </a:r>
            <a:r>
              <a:rPr lang="ru-RU" dirty="0" smtClean="0">
                <a:latin typeface="Raleway Thin" panose="020B0604020202020204" charset="-52"/>
              </a:rPr>
              <a:t/>
            </a:r>
            <a:br>
              <a:rPr lang="ru-RU" dirty="0" smtClean="0">
                <a:latin typeface="Raleway Thin" panose="020B0604020202020204" charset="-52"/>
              </a:rPr>
            </a:br>
            <a:endParaRPr lang="en-US" dirty="0">
              <a:latin typeface="Raleway Thin" panose="020B0604020202020204" charset="-52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921067" y="2293620"/>
            <a:ext cx="10395058" cy="2552700"/>
            <a:chOff x="880427" y="1663700"/>
            <a:chExt cx="10395058" cy="255270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80427" y="1663700"/>
              <a:ext cx="10395058" cy="25527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" name="Рисунок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427" y="1663700"/>
              <a:ext cx="3498533" cy="334331"/>
            </a:xfrm>
            <a:prstGeom prst="rect">
              <a:avLst/>
            </a:prstGeom>
          </p:spPr>
        </p:pic>
        <p:pic>
          <p:nvPicPr>
            <p:cNvPr id="5" name="Рисунок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427" y="1977711"/>
              <a:ext cx="10395058" cy="560070"/>
            </a:xfrm>
            <a:prstGeom prst="rect">
              <a:avLst/>
            </a:prstGeom>
          </p:spPr>
        </p:pic>
        <p:pic>
          <p:nvPicPr>
            <p:cNvPr id="6" name="Рисунок 5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211"/>
            <a:stretch/>
          </p:blipFill>
          <p:spPr bwMode="auto">
            <a:xfrm>
              <a:off x="880427" y="2534292"/>
              <a:ext cx="8015245" cy="48322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Рисунок 6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427" y="3017520"/>
              <a:ext cx="8156744" cy="1198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56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093" y="561776"/>
            <a:ext cx="8281178" cy="153059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Raleway Thin" panose="020B0604020202020204" charset="-52"/>
              </a:rPr>
              <a:t>Создание пользователей</a:t>
            </a:r>
            <a:r>
              <a:rPr lang="ru-RU" dirty="0" smtClean="0">
                <a:latin typeface="Raleway Thin" panose="020B0604020202020204" charset="-52"/>
              </a:rPr>
              <a:t/>
            </a:r>
            <a:br>
              <a:rPr lang="ru-RU" dirty="0" smtClean="0">
                <a:latin typeface="Raleway Thin" panose="020B0604020202020204" charset="-52"/>
              </a:rPr>
            </a:br>
            <a:endParaRPr lang="en-US" dirty="0">
              <a:latin typeface="Raleway Thin" panose="020B0604020202020204" charset="-52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96" y="2428240"/>
            <a:ext cx="8980415" cy="245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0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653" y="216336"/>
            <a:ext cx="8281178" cy="153059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Raleway Thin" panose="020B0604020202020204" charset="-52"/>
              </a:rPr>
              <a:t>Политика для </a:t>
            </a:r>
            <a:r>
              <a:rPr lang="en-US" sz="4000" dirty="0" smtClean="0">
                <a:latin typeface="Raleway Thin" panose="020B0604020202020204" charset="-52"/>
              </a:rPr>
              <a:t>student</a:t>
            </a:r>
            <a:endParaRPr lang="en-US" dirty="0">
              <a:latin typeface="Raleway Thin" panose="020B0604020202020204" charset="-52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7" y="4624070"/>
            <a:ext cx="10811238" cy="77089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76782" y="1746926"/>
            <a:ext cx="9607378" cy="2642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3600" b="1" dirty="0">
                <a:latin typeface="Slimamif" panose="02000603000000000000" pitchFamily="2" charset="-52"/>
                <a:ea typeface="Slimamif" panose="02000603000000000000" pitchFamily="2" charset="-52"/>
              </a:rPr>
              <a:t>create policy </a:t>
            </a:r>
            <a:r>
              <a:rPr lang="en-US" sz="36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stud_mark</a:t>
            </a:r>
            <a:r>
              <a:rPr lang="en-US" sz="3600" b="1" dirty="0">
                <a:latin typeface="Slimamif" panose="02000603000000000000" pitchFamily="2" charset="-52"/>
                <a:ea typeface="Slimamif" panose="02000603000000000000" pitchFamily="2" charset="-52"/>
              </a:rPr>
              <a:t> on </a:t>
            </a:r>
            <a:r>
              <a:rPr lang="en-US" sz="36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students_has_subject</a:t>
            </a:r>
            <a:r>
              <a:rPr lang="en-US" sz="3600" b="1" dirty="0">
                <a:latin typeface="Slimamif" panose="02000603000000000000" pitchFamily="2" charset="-52"/>
                <a:ea typeface="Slimamif" panose="02000603000000000000" pitchFamily="2" charset="-52"/>
              </a:rPr>
              <a:t> to student using (</a:t>
            </a:r>
            <a:r>
              <a:rPr lang="en-US" sz="36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students_idstudents</a:t>
            </a:r>
            <a:r>
              <a:rPr lang="en-US" sz="3600" b="1" dirty="0">
                <a:latin typeface="Slimamif" panose="02000603000000000000" pitchFamily="2" charset="-52"/>
                <a:ea typeface="Slimamif" panose="02000603000000000000" pitchFamily="2" charset="-52"/>
              </a:rPr>
              <a:t> in (select </a:t>
            </a:r>
            <a:r>
              <a:rPr lang="en-US" sz="36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idstudents</a:t>
            </a:r>
            <a:r>
              <a:rPr lang="en-US" sz="3600" b="1" dirty="0">
                <a:latin typeface="Slimamif" panose="02000603000000000000" pitchFamily="2" charset="-52"/>
                <a:ea typeface="Slimamif" panose="02000603000000000000" pitchFamily="2" charset="-52"/>
              </a:rPr>
              <a:t> from </a:t>
            </a:r>
            <a:r>
              <a:rPr lang="en-US" sz="36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students_grupp</a:t>
            </a:r>
            <a:r>
              <a:rPr lang="en-US" sz="3600" b="1" dirty="0">
                <a:latin typeface="Slimamif" panose="02000603000000000000" pitchFamily="2" charset="-52"/>
                <a:ea typeface="Slimamif" panose="02000603000000000000" pitchFamily="2" charset="-52"/>
              </a:rPr>
              <a:t> where login = </a:t>
            </a:r>
            <a:r>
              <a:rPr lang="en-US" sz="36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current_user</a:t>
            </a:r>
            <a:r>
              <a:rPr lang="en-US" sz="3600" b="1" dirty="0">
                <a:latin typeface="Slimamif" panose="02000603000000000000" pitchFamily="2" charset="-52"/>
                <a:ea typeface="Slimamif" panose="02000603000000000000" pitchFamily="2" charset="-52"/>
              </a:rPr>
              <a:t>));</a:t>
            </a:r>
            <a:endParaRPr lang="en-US" sz="1800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2530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653" y="216336"/>
            <a:ext cx="8281178" cy="153059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Raleway Thin" panose="020B0604020202020204" charset="-52"/>
              </a:rPr>
              <a:t>Политика для </a:t>
            </a:r>
            <a:r>
              <a:rPr lang="en-US" sz="4000" dirty="0" smtClean="0">
                <a:latin typeface="Raleway Thin" panose="020B0604020202020204" charset="-52"/>
              </a:rPr>
              <a:t>student</a:t>
            </a:r>
            <a:endParaRPr lang="en-US" dirty="0">
              <a:latin typeface="Raleway Thin" panose="020B0604020202020204" charset="-5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76782" y="1746926"/>
            <a:ext cx="9607378" cy="2642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3600" b="1" dirty="0">
                <a:latin typeface="Slimamif" panose="02000603000000000000" pitchFamily="2" charset="-52"/>
                <a:ea typeface="Slimamif" panose="02000603000000000000" pitchFamily="2" charset="-52"/>
              </a:rPr>
              <a:t>create policy </a:t>
            </a:r>
            <a:r>
              <a:rPr lang="en-US" sz="36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grup_check</a:t>
            </a:r>
            <a:r>
              <a:rPr lang="en-US" sz="3600" b="1" dirty="0">
                <a:latin typeface="Slimamif" panose="02000603000000000000" pitchFamily="2" charset="-52"/>
                <a:ea typeface="Slimamif" panose="02000603000000000000" pitchFamily="2" charset="-52"/>
              </a:rPr>
              <a:t> on students to student using (</a:t>
            </a:r>
            <a:r>
              <a:rPr lang="en-US" sz="36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idstudents</a:t>
            </a:r>
            <a:r>
              <a:rPr lang="en-US" sz="3600" b="1" dirty="0">
                <a:latin typeface="Slimamif" panose="02000603000000000000" pitchFamily="2" charset="-52"/>
                <a:ea typeface="Slimamif" panose="02000603000000000000" pitchFamily="2" charset="-52"/>
              </a:rPr>
              <a:t> in (select </a:t>
            </a:r>
            <a:r>
              <a:rPr lang="en-US" sz="36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idstudents</a:t>
            </a:r>
            <a:r>
              <a:rPr lang="en-US" sz="3600" b="1" dirty="0">
                <a:latin typeface="Slimamif" panose="02000603000000000000" pitchFamily="2" charset="-52"/>
                <a:ea typeface="Slimamif" panose="02000603000000000000" pitchFamily="2" charset="-52"/>
              </a:rPr>
              <a:t> from </a:t>
            </a:r>
            <a:r>
              <a:rPr lang="en-US" sz="36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students_grupp</a:t>
            </a:r>
            <a:r>
              <a:rPr lang="en-US" sz="3600" b="1" dirty="0">
                <a:latin typeface="Slimamif" panose="02000603000000000000" pitchFamily="2" charset="-52"/>
                <a:ea typeface="Slimamif" panose="02000603000000000000" pitchFamily="2" charset="-52"/>
              </a:rPr>
              <a:t> where </a:t>
            </a:r>
            <a:r>
              <a:rPr lang="en-US" sz="36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idgruppa</a:t>
            </a:r>
            <a:r>
              <a:rPr lang="en-US" sz="3600" b="1" dirty="0">
                <a:latin typeface="Slimamif" panose="02000603000000000000" pitchFamily="2" charset="-52"/>
                <a:ea typeface="Slimamif" panose="02000603000000000000" pitchFamily="2" charset="-52"/>
              </a:rPr>
              <a:t> = (select </a:t>
            </a:r>
            <a:r>
              <a:rPr lang="en-US" sz="36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idgruppa</a:t>
            </a:r>
            <a:r>
              <a:rPr lang="en-US" sz="3600" b="1" dirty="0">
                <a:latin typeface="Slimamif" panose="02000603000000000000" pitchFamily="2" charset="-52"/>
                <a:ea typeface="Slimamif" panose="02000603000000000000" pitchFamily="2" charset="-52"/>
              </a:rPr>
              <a:t> from </a:t>
            </a:r>
            <a:r>
              <a:rPr lang="en-US" sz="36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students_grupp</a:t>
            </a:r>
            <a:r>
              <a:rPr lang="en-US" sz="3600" b="1" dirty="0">
                <a:latin typeface="Slimamif" panose="02000603000000000000" pitchFamily="2" charset="-52"/>
                <a:ea typeface="Slimamif" panose="02000603000000000000" pitchFamily="2" charset="-52"/>
              </a:rPr>
              <a:t> where login = </a:t>
            </a:r>
            <a:r>
              <a:rPr lang="en-US" sz="36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current_user</a:t>
            </a:r>
            <a:r>
              <a:rPr lang="en-US" sz="3600" b="1" dirty="0">
                <a:latin typeface="Slimamif" panose="02000603000000000000" pitchFamily="2" charset="-52"/>
                <a:ea typeface="Slimamif" panose="02000603000000000000" pitchFamily="2" charset="-52"/>
              </a:rPr>
              <a:t>)));</a:t>
            </a:r>
            <a:endParaRPr lang="en-US" sz="1400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67" y="4551362"/>
            <a:ext cx="10594048" cy="11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859" y="216336"/>
            <a:ext cx="5605263" cy="153059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Raleway Thin" panose="020B0604020202020204" charset="-52"/>
              </a:rPr>
              <a:t>Политика для </a:t>
            </a:r>
            <a:r>
              <a:rPr lang="en-US" sz="4000" dirty="0" smtClean="0">
                <a:latin typeface="Raleway Thin" panose="020B0604020202020204" charset="-52"/>
              </a:rPr>
              <a:t>teachers</a:t>
            </a:r>
            <a:endParaRPr lang="en-US" dirty="0">
              <a:latin typeface="Raleway Thin" panose="020B0604020202020204" charset="-5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76782" y="1523406"/>
            <a:ext cx="9607378" cy="2642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create policy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teach_mark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on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students_has_subject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to teacher using (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subject_idsubject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in (select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subject_idsubject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from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subject_has_teachers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s, teachers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te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where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te.login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=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current_user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and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s.teachers_idteachers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=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te.idteachers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) and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students_idstudents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in (select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idstudents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from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students_grupp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where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idgruppa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in (select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idgruppa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from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gruppa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 where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idgruppa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in (select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gruppa_idgruppa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from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subject_has_teachers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sht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, teachers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te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where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sht.teachers_idteachers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=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te.idteachers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and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te.login</a:t>
            </a:r>
            <a:r>
              <a:rPr lang="en-US" sz="2400" b="1" dirty="0">
                <a:latin typeface="Slimamif" panose="02000603000000000000" pitchFamily="2" charset="-52"/>
                <a:ea typeface="Slimamif" panose="02000603000000000000" pitchFamily="2" charset="-52"/>
              </a:rPr>
              <a:t> = </a:t>
            </a:r>
            <a:r>
              <a:rPr lang="en-US" sz="2400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current_user</a:t>
            </a:r>
            <a:r>
              <a:rPr lang="en-US" sz="2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))));</a:t>
            </a:r>
            <a:endParaRPr lang="en-US" sz="900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12" y="4358681"/>
            <a:ext cx="9780356" cy="15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1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6339" y="60366"/>
            <a:ext cx="6653101" cy="153059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Raleway Thin" panose="020B0604020202020204" charset="-52"/>
              </a:rPr>
              <a:t>Заполнение базы данных</a:t>
            </a:r>
            <a:endParaRPr lang="en-US" dirty="0">
              <a:latin typeface="Raleway Thin" panose="020B0604020202020204" charset="-52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72" y="1383665"/>
            <a:ext cx="4181475" cy="81915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" r="1"/>
          <a:stretch/>
        </p:blipFill>
        <p:spPr>
          <a:xfrm>
            <a:off x="6195020" y="1383665"/>
            <a:ext cx="4879885" cy="641026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72" y="2288293"/>
            <a:ext cx="7119114" cy="798284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29" y="3172055"/>
            <a:ext cx="6123964" cy="582611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26" y="3868205"/>
            <a:ext cx="6745985" cy="762213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89" y="4731390"/>
            <a:ext cx="7506616" cy="778345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64" y="5607142"/>
            <a:ext cx="4819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9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164</Words>
  <Application>Microsoft Office PowerPoint</Application>
  <PresentationFormat>Широкоэкранный</PresentationFormat>
  <Paragraphs>20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Raleway Thin</vt:lpstr>
      <vt:lpstr>Round Script</vt:lpstr>
      <vt:lpstr>Slimamif</vt:lpstr>
      <vt:lpstr>Office Theme</vt:lpstr>
      <vt:lpstr>Политика  защиты строк</vt:lpstr>
      <vt:lpstr>Задача работы:  Применить на практике изученные возможности ограничений прав на уровне строк и познакомиться с их особенностями.    </vt:lpstr>
      <vt:lpstr>Структура базы данных  </vt:lpstr>
      <vt:lpstr>Создание ролей и выдача прав </vt:lpstr>
      <vt:lpstr>Создание пользователей </vt:lpstr>
      <vt:lpstr>Политика для student</vt:lpstr>
      <vt:lpstr>Политика для student</vt:lpstr>
      <vt:lpstr>Политика для teachers</vt:lpstr>
      <vt:lpstr>Заполнение базы данных</vt:lpstr>
      <vt:lpstr>Включение защиты на уровне строк</vt:lpstr>
      <vt:lpstr>Проверка student</vt:lpstr>
      <vt:lpstr>Проверка student</vt:lpstr>
      <vt:lpstr>Проверка teacher</vt:lpstr>
      <vt:lpstr>Таблица прав доступа</vt:lpstr>
      <vt:lpstr>Таблица прав доступа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Антон</cp:lastModifiedBy>
  <cp:revision>6</cp:revision>
  <dcterms:created xsi:type="dcterms:W3CDTF">2020-05-18T13:32:58Z</dcterms:created>
  <dcterms:modified xsi:type="dcterms:W3CDTF">2021-04-06T19:58:04Z</dcterms:modified>
</cp:coreProperties>
</file>