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60" r:id="rId4"/>
    <p:sldId id="257" r:id="rId5"/>
    <p:sldId id="258" r:id="rId6"/>
    <p:sldId id="261" r:id="rId7"/>
    <p:sldId id="267" r:id="rId8"/>
    <p:sldId id="265" r:id="rId9"/>
    <p:sldId id="263" r:id="rId10"/>
    <p:sldId id="264" r:id="rId11"/>
    <p:sldId id="272" r:id="rId12"/>
    <p:sldId id="283" r:id="rId13"/>
    <p:sldId id="274" r:id="rId14"/>
  </p:sldIdLst>
  <p:sldSz cx="9144000" cy="5143500" type="screen16x9"/>
  <p:notesSz cx="6858000" cy="9144000"/>
  <p:embeddedFontLst>
    <p:embeddedFont>
      <p:font typeface="Nixie One" panose="020B0604020202020204" charset="0"/>
      <p:regular r:id="rId16"/>
    </p:embeddedFont>
    <p:embeddedFont>
      <p:font typeface="Comfortaa" panose="00000500000000000000" pitchFamily="2" charset="0"/>
      <p:regular r:id="rId17"/>
    </p:embeddedFont>
    <p:embeddedFont>
      <p:font typeface="Raleway Thin" panose="020B0604020202020204" charset="-52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6FD7"/>
    <a:srgbClr val="B0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425D22-B737-4BC1-9037-209218061AA6}">
  <a:tblStyle styleId="{9C425D22-B737-4BC1-9037-209218061A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sz="3200" b="0" baseline="0" dirty="0" smtClean="0">
                <a:solidFill>
                  <a:schemeClr val="tx1"/>
                </a:solidFill>
              </a:rPr>
              <a:t>Численность инвалидов</a:t>
            </a:r>
            <a:endParaRPr lang="ru-RU" sz="3200" b="0" baseline="0" dirty="0">
              <a:solidFill>
                <a:schemeClr val="tx1"/>
              </a:solidFill>
            </a:endParaRPr>
          </a:p>
        </c:rich>
      </c:tx>
      <c:layout/>
      <c:overlay val="0"/>
      <c:spPr>
        <a:solidFill>
          <a:srgbClr val="B0E0E6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2.2916666666666665E-2"/>
          <c:y val="0.24567612837471439"/>
          <c:w val="0.95416666666666672"/>
          <c:h val="0.637480109928708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I группа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Comfortaa" panose="00000500000000000000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1496</c:v>
                </c:pt>
                <c:pt idx="1">
                  <c:v>1451</c:v>
                </c:pt>
                <c:pt idx="2">
                  <c:v>1355</c:v>
                </c:pt>
                <c:pt idx="3">
                  <c:v>1283</c:v>
                </c:pt>
                <c:pt idx="4">
                  <c:v>1309</c:v>
                </c:pt>
                <c:pt idx="5">
                  <c:v>1466</c:v>
                </c:pt>
                <c:pt idx="6">
                  <c:v>1433</c:v>
                </c:pt>
                <c:pt idx="7">
                  <c:v>1422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96-4D2A-A51A-39795D7CD09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II группа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Comfortaa" panose="00000500000000000000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6833</c:v>
                </c:pt>
                <c:pt idx="1">
                  <c:v>6595</c:v>
                </c:pt>
                <c:pt idx="2">
                  <c:v>6472</c:v>
                </c:pt>
                <c:pt idx="3">
                  <c:v>6250</c:v>
                </c:pt>
                <c:pt idx="4">
                  <c:v>5921</c:v>
                </c:pt>
                <c:pt idx="5">
                  <c:v>5552</c:v>
                </c:pt>
                <c:pt idx="6">
                  <c:v>5356</c:v>
                </c:pt>
                <c:pt idx="7">
                  <c:v>5209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96-4D2A-A51A-39795D7CD09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III группа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Comfortaa" panose="00000500000000000000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</c:numCache>
            </c:numRef>
          </c:cat>
          <c:val>
            <c:numRef>
              <c:f>Лист1!$D$2:$D$9</c:f>
              <c:numCache>
                <c:formatCode>General</c:formatCode>
                <c:ptCount val="8"/>
                <c:pt idx="0">
                  <c:v>4185</c:v>
                </c:pt>
                <c:pt idx="1">
                  <c:v>4320</c:v>
                </c:pt>
                <c:pt idx="2">
                  <c:v>4492</c:v>
                </c:pt>
                <c:pt idx="3">
                  <c:v>4601</c:v>
                </c:pt>
                <c:pt idx="4">
                  <c:v>4395</c:v>
                </c:pt>
                <c:pt idx="5">
                  <c:v>4442</c:v>
                </c:pt>
                <c:pt idx="6">
                  <c:v>4488</c:v>
                </c:pt>
                <c:pt idx="7">
                  <c:v>4556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96-4D2A-A51A-39795D7CD095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Дети-инвалиды</c:v>
                </c:pt>
              </c:strCache>
            </c:strRef>
          </c:tx>
          <c:spPr>
            <a:solidFill>
              <a:srgbClr val="A86FD7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Comfortaa" panose="00000500000000000000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</c:numCache>
            </c:numRef>
          </c:cat>
          <c:val>
            <c:numRef>
              <c:f>Лист1!$E$2:$E$9</c:f>
              <c:numCache>
                <c:formatCode>General</c:formatCode>
                <c:ptCount val="8"/>
                <c:pt idx="0">
                  <c:v>568</c:v>
                </c:pt>
                <c:pt idx="1">
                  <c:v>580</c:v>
                </c:pt>
                <c:pt idx="2">
                  <c:v>605</c:v>
                </c:pt>
                <c:pt idx="3">
                  <c:v>617</c:v>
                </c:pt>
                <c:pt idx="4">
                  <c:v>636</c:v>
                </c:pt>
                <c:pt idx="5">
                  <c:v>651</c:v>
                </c:pt>
                <c:pt idx="6">
                  <c:v>670</c:v>
                </c:pt>
                <c:pt idx="7">
                  <c:v>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A7-4BF1-9C9D-0DBCAF7C69C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axId val="191814992"/>
        <c:axId val="191824976"/>
      </c:barChart>
      <c:catAx>
        <c:axId val="191814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all" spc="120" normalizeH="0" baseline="0">
                <a:solidFill>
                  <a:schemeClr val="tx1"/>
                </a:solidFill>
                <a:latin typeface="Comfortaa" panose="00000500000000000000" pitchFamily="2" charset="0"/>
                <a:ea typeface="+mn-ea"/>
                <a:cs typeface="+mn-cs"/>
              </a:defRPr>
            </a:pPr>
            <a:endParaRPr lang="ru-RU"/>
          </a:p>
        </c:txPr>
        <c:crossAx val="191824976"/>
        <c:crosses val="autoZero"/>
        <c:auto val="1"/>
        <c:lblAlgn val="ctr"/>
        <c:lblOffset val="100"/>
        <c:noMultiLvlLbl val="0"/>
      </c:catAx>
      <c:valAx>
        <c:axId val="1918249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1814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omfortaa" panose="000005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omfortaa" panose="000005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omfortaa" panose="000005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omfortaa" panose="000005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layout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mfortaa" panose="000005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261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0" y="0"/>
            <a:ext cx="9144000" cy="5149500"/>
          </a:xfrm>
          <a:prstGeom prst="rect">
            <a:avLst/>
          </a:prstGeom>
          <a:solidFill>
            <a:srgbClr val="000000">
              <a:alpha val="45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19900" y="2366869"/>
            <a:ext cx="704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  <a:highlight>
                  <a:schemeClr val="accent1"/>
                </a:highlight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  <a:highlight>
                  <a:schemeClr val="accent1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  <a:highlight>
                  <a:schemeClr val="accent1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  <a:highlight>
                  <a:schemeClr val="accent1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  <a:highlight>
                  <a:schemeClr val="accent1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  <a:highlight>
                  <a:schemeClr val="accent1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  <a:highlight>
                  <a:schemeClr val="accent1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  <a:highlight>
                  <a:schemeClr val="accent1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 Veil">
  <p:cSld name="BLANK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/>
        </p:nvSpPr>
        <p:spPr>
          <a:xfrm>
            <a:off x="4572000" y="0"/>
            <a:ext cx="4572000" cy="5149500"/>
          </a:xfrm>
          <a:prstGeom prst="rect">
            <a:avLst/>
          </a:prstGeom>
          <a:solidFill>
            <a:srgbClr val="000000">
              <a:alpha val="45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50" y="0"/>
            <a:ext cx="9144000" cy="5149500"/>
          </a:xfrm>
          <a:prstGeom prst="rect">
            <a:avLst/>
          </a:prstGeom>
          <a:solidFill>
            <a:srgbClr val="000000">
              <a:alpha val="45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612044"/>
            <a:ext cx="5625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  <a:highlight>
                  <a:schemeClr val="accent1"/>
                </a:highlight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  <a:highlight>
                  <a:schemeClr val="accent1"/>
                </a:highlight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  <a:highlight>
                  <a:schemeClr val="accent1"/>
                </a:highlight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  <a:highlight>
                  <a:schemeClr val="accent1"/>
                </a:highlight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  <a:highlight>
                  <a:schemeClr val="accent1"/>
                </a:highlight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  <a:highlight>
                  <a:schemeClr val="accent1"/>
                </a:highlight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  <a:highlight>
                  <a:schemeClr val="accent1"/>
                </a:highlight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  <a:highlight>
                  <a:schemeClr val="accent1"/>
                </a:highlight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792560"/>
            <a:ext cx="5625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None/>
              <a:defRPr sz="2000" b="1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None/>
              <a:defRPr sz="2000" b="1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None/>
              <a:defRPr sz="2000" b="1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None/>
              <a:defRPr sz="2000" b="1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None/>
              <a:defRPr sz="2000" b="1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None/>
              <a:defRPr sz="2000" b="1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None/>
              <a:defRPr sz="2000" b="1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None/>
              <a:defRPr sz="2000" b="1"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None/>
              <a:defRPr sz="2000" b="1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150" y="0"/>
            <a:ext cx="9144000" cy="5149500"/>
          </a:xfrm>
          <a:prstGeom prst="rect">
            <a:avLst/>
          </a:prstGeom>
          <a:solidFill>
            <a:srgbClr val="000000">
              <a:alpha val="45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4269375" y="0"/>
            <a:ext cx="605400" cy="189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317000" y="2238000"/>
            <a:ext cx="65100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3593400" y="1009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DC143C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DC143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4297650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57200" y="517328"/>
            <a:ext cx="82296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8229600" cy="3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_AND_BODY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50" y="0"/>
            <a:ext cx="4571700" cy="5149500"/>
          </a:xfrm>
          <a:prstGeom prst="rect">
            <a:avLst/>
          </a:prstGeom>
          <a:solidFill>
            <a:srgbClr val="000000">
              <a:alpha val="45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69075" y="517325"/>
            <a:ext cx="38340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69075" y="1739925"/>
            <a:ext cx="3834000" cy="29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3994500" cy="3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4692274" y="1352550"/>
            <a:ext cx="3994500" cy="3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517328"/>
            <a:ext cx="82296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631900" cy="33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3223964" y="1428750"/>
            <a:ext cx="2631900" cy="33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5990727" y="1428750"/>
            <a:ext cx="2631900" cy="33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517328"/>
            <a:ext cx="82296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150" y="0"/>
            <a:ext cx="9144000" cy="5149500"/>
          </a:xfrm>
          <a:prstGeom prst="rect">
            <a:avLst/>
          </a:prstGeom>
          <a:solidFill>
            <a:srgbClr val="000000">
              <a:alpha val="45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457200" y="495956"/>
            <a:ext cx="8229600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4297650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150" y="0"/>
            <a:ext cx="9144000" cy="5149500"/>
          </a:xfrm>
          <a:prstGeom prst="rect">
            <a:avLst/>
          </a:prstGeom>
          <a:solidFill>
            <a:srgbClr val="000000">
              <a:alpha val="45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457200" y="43301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4297650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ixie One"/>
              <a:buNone/>
              <a:defRPr sz="32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ixie One"/>
              <a:buNone/>
              <a:defRPr sz="32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ixie One"/>
              <a:buNone/>
              <a:defRPr sz="32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ixie One"/>
              <a:buNone/>
              <a:defRPr sz="32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ixie One"/>
              <a:buNone/>
              <a:defRPr sz="32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ixie One"/>
              <a:buNone/>
              <a:defRPr sz="32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ixie One"/>
              <a:buNone/>
              <a:defRPr sz="32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ixie One"/>
              <a:buNone/>
              <a:defRPr sz="32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ixie One"/>
              <a:buNone/>
              <a:defRPr sz="32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8229600" cy="3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leway Thin"/>
              <a:buChar char="◎"/>
              <a:defRPr sz="2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leway Thin"/>
              <a:buChar char="○"/>
              <a:defRPr sz="2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leway Thin"/>
              <a:buChar char="■"/>
              <a:defRPr sz="2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 Thin"/>
              <a:buChar char="●"/>
              <a:defRPr sz="2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 Thin"/>
              <a:buChar char="○"/>
              <a:defRPr sz="2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 Thin"/>
              <a:buChar char="■"/>
              <a:defRPr sz="2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 Thin"/>
              <a:buChar char="●"/>
              <a:defRPr sz="2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 Thin"/>
              <a:buChar char="○"/>
              <a:defRPr sz="2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 Thin"/>
              <a:buChar char="■"/>
              <a:defRPr sz="2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9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itaty.info/topic/telef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714645" y="2485281"/>
            <a:ext cx="7258398" cy="2099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600" dirty="0" smtClean="0">
                <a:solidFill>
                  <a:schemeClr val="accent3"/>
                </a:solidFill>
                <a:highlight>
                  <a:srgbClr val="B0E0E6"/>
                </a:highlight>
                <a:latin typeface="Comfortaa" panose="00000500000000000000" pitchFamily="2" charset="0"/>
              </a:rPr>
              <a:t>Механизмы социальной </a:t>
            </a:r>
            <a:r>
              <a:rPr lang="ru-RU" sz="3600" dirty="0" smtClean="0">
                <a:solidFill>
                  <a:schemeClr val="tx1"/>
                </a:solidFill>
                <a:highlight>
                  <a:srgbClr val="B0E0E6"/>
                </a:highlight>
                <a:latin typeface="Comfortaa" panose="00000500000000000000" pitchFamily="2" charset="0"/>
              </a:rPr>
              <a:t>адаптации</a:t>
            </a:r>
            <a:r>
              <a:rPr lang="ru-RU" sz="3600" dirty="0" smtClean="0">
                <a:solidFill>
                  <a:schemeClr val="tx1"/>
                </a:solidFill>
                <a:highlight>
                  <a:srgbClr val="B0E0E6"/>
                </a:highlight>
                <a:latin typeface="Comfortaa" panose="00000500000000000000" pitchFamily="2" charset="0"/>
              </a:rPr>
              <a:t> </a:t>
            </a:r>
            <a:r>
              <a:rPr lang="ru-RU" sz="3600" dirty="0" smtClean="0">
                <a:solidFill>
                  <a:schemeClr val="accent3"/>
                </a:solidFill>
                <a:highlight>
                  <a:srgbClr val="B0E0E6"/>
                </a:highlight>
                <a:latin typeface="Comfortaa" panose="00000500000000000000" pitchFamily="2" charset="0"/>
              </a:rPr>
              <a:t>инвалидов</a:t>
            </a:r>
            <a:endParaRPr sz="3600" dirty="0">
              <a:solidFill>
                <a:srgbClr val="222222"/>
              </a:solidFill>
              <a:highlight>
                <a:srgbClr val="B0E0E6"/>
              </a:highlight>
              <a:latin typeface="Comfortaa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81548" y="1611611"/>
            <a:ext cx="8175227" cy="2039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ctr">
              <a:buNone/>
            </a:pPr>
            <a:r>
              <a:rPr lang="ru-RU" sz="2400" dirty="0"/>
              <a:t>М</a:t>
            </a:r>
            <a:r>
              <a:rPr lang="ru-RU" sz="2400" dirty="0" smtClean="0"/>
              <a:t>ожно </a:t>
            </a:r>
            <a:r>
              <a:rPr lang="ru-RU" sz="2400" dirty="0"/>
              <a:t>не иметь возможности ходить, но при этом иметь настолько богатый внутренний мир и глубокую любовь к жизни, запас оптимизма и душевных сил, что назвать такого человека несчастным просто язык не повернется.</a:t>
            </a:r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457200" y="344662"/>
            <a:ext cx="8229600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/>
              <a:t>Механизмы с</a:t>
            </a:r>
            <a:r>
              <a:rPr lang="ru-RU" sz="3200" dirty="0" smtClean="0"/>
              <a:t>оциальная адаптация</a:t>
            </a:r>
            <a:endParaRPr sz="3200" dirty="0"/>
          </a:p>
        </p:txBody>
      </p:sp>
      <p:sp>
        <p:nvSpPr>
          <p:cNvPr id="205" name="Google Shape;205;p30"/>
          <p:cNvSpPr txBox="1">
            <a:spLocks noGrp="1"/>
          </p:cNvSpPr>
          <p:nvPr>
            <p:ph type="sldNum" idx="12"/>
          </p:nvPr>
        </p:nvSpPr>
        <p:spPr>
          <a:xfrm>
            <a:off x="4297650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13" name="Google Shape;128;p22"/>
          <p:cNvSpPr txBox="1">
            <a:spLocks/>
          </p:cNvSpPr>
          <p:nvPr/>
        </p:nvSpPr>
        <p:spPr>
          <a:xfrm>
            <a:off x="457200" y="1162068"/>
            <a:ext cx="8229600" cy="257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Thin"/>
              <a:buChar char="◎"/>
              <a:defRPr sz="18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Thin"/>
              <a:buChar char="○"/>
              <a:defRPr sz="18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Thin"/>
              <a:buChar char="■"/>
              <a:defRPr sz="18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 Thin"/>
              <a:buChar char="●"/>
              <a:defRPr sz="18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 Thin"/>
              <a:buChar char="○"/>
              <a:defRPr sz="18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 Thin"/>
              <a:buChar char="■"/>
              <a:defRPr sz="18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 Thin"/>
              <a:buChar char="●"/>
              <a:defRPr sz="18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 Thin"/>
              <a:buChar char="○"/>
              <a:defRPr sz="18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 Thin"/>
              <a:buChar char="■"/>
              <a:defRPr sz="18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82296" indent="0">
              <a:buNone/>
            </a:pPr>
            <a:r>
              <a:rPr lang="ru-RU" sz="2000" b="1" dirty="0" smtClean="0">
                <a:solidFill>
                  <a:srgbClr val="FFC000"/>
                </a:solidFill>
                <a:latin typeface="Comfortaa" panose="00000500000000000000" pitchFamily="2" charset="0"/>
              </a:rPr>
              <a:t>Основные механизмы социальной адаптации:</a:t>
            </a:r>
          </a:p>
          <a:p>
            <a:pPr marL="82296" indent="0">
              <a:buNone/>
            </a:pPr>
            <a:endParaRPr lang="ru-RU" b="1" dirty="0" smtClean="0">
              <a:solidFill>
                <a:srgbClr val="FFC000"/>
              </a:solidFill>
              <a:latin typeface="Comfortaa" panose="00000500000000000000" pitchFamily="2" charset="0"/>
            </a:endParaRPr>
          </a:p>
          <a:p>
            <a:pPr marL="368046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ru-RU" b="1" dirty="0" smtClean="0">
                <a:solidFill>
                  <a:schemeClr val="bg1"/>
                </a:solidFill>
                <a:latin typeface="Comfortaa" panose="00000500000000000000" pitchFamily="2" charset="0"/>
              </a:rPr>
              <a:t>Добровольный - </a:t>
            </a:r>
            <a:r>
              <a:rPr lang="ru-RU" dirty="0"/>
              <a:t>новые условия жизнедеятельности, предлагаемые субъекту средой, не противоречат его системе ценностных ориентаций, убеждений и </a:t>
            </a:r>
            <a:r>
              <a:rPr lang="ru-RU" dirty="0" smtClean="0"/>
              <a:t>идеалов</a:t>
            </a:r>
          </a:p>
          <a:p>
            <a:pPr marL="82296" indent="0">
              <a:buClr>
                <a:schemeClr val="bg1"/>
              </a:buClr>
              <a:buNone/>
            </a:pPr>
            <a:endParaRPr lang="ru-RU" b="1" dirty="0" smtClean="0">
              <a:solidFill>
                <a:schemeClr val="bg1"/>
              </a:solidFill>
              <a:latin typeface="Comfortaa" panose="00000500000000000000" pitchFamily="2" charset="0"/>
            </a:endParaRPr>
          </a:p>
          <a:p>
            <a:pPr marL="368046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ru-RU" b="1" dirty="0" smtClean="0">
                <a:solidFill>
                  <a:schemeClr val="bg1"/>
                </a:solidFill>
                <a:latin typeface="Comfortaa" panose="00000500000000000000" pitchFamily="2" charset="0"/>
              </a:rPr>
              <a:t>Вынужденный</a:t>
            </a:r>
            <a:r>
              <a:rPr lang="ru-RU" b="1" dirty="0" smtClean="0">
                <a:solidFill>
                  <a:schemeClr val="bg1"/>
                </a:solidFill>
                <a:latin typeface="Comfortaa" panose="00000500000000000000" pitchFamily="2" charset="0"/>
              </a:rPr>
              <a:t>  - </a:t>
            </a:r>
            <a:r>
              <a:rPr lang="ru-RU" dirty="0"/>
              <a:t>характеристики и свойства новой для субъекта среды жизнедеятельности, не соответствуют и противоречат его ценностно-нормативным установкам</a:t>
            </a:r>
            <a:endParaRPr lang="ru-RU" b="1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58530" y="319983"/>
            <a:ext cx="82296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Дети-инвалиды</a:t>
            </a:r>
            <a:endParaRPr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sldNum" idx="12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Google Shape;99;p19"/>
          <p:cNvSpPr txBox="1">
            <a:spLocks noGrp="1"/>
          </p:cNvSpPr>
          <p:nvPr>
            <p:ph type="body" idx="1"/>
          </p:nvPr>
        </p:nvSpPr>
        <p:spPr>
          <a:xfrm>
            <a:off x="358530" y="1216689"/>
            <a:ext cx="8229600" cy="3693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ru-RU" dirty="0"/>
              <a:t>Из-за ограничений приспособительных возможностей дети-инвалиды являются наиболее проблемной группой с точки зрения социальной адаптации.</a:t>
            </a:r>
          </a:p>
          <a:p>
            <a:pPr marL="10160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101600" indent="0">
              <a:buNone/>
            </a:pPr>
            <a:r>
              <a:rPr lang="ru-RU" dirty="0" smtClean="0"/>
              <a:t>Успешная </a:t>
            </a:r>
            <a:r>
              <a:rPr lang="ru-RU" dirty="0"/>
              <a:t>социальная адаптация позволяет детям-инвалидам более быстро приспособиться к полноценной жизни, восстановить их социальную значимость, повысить гуманные тенденции в обществе.</a:t>
            </a:r>
          </a:p>
          <a:p>
            <a:pPr marL="10160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101600" indent="0">
              <a:buNone/>
            </a:pPr>
            <a:endParaRPr lang="ru-RU" dirty="0"/>
          </a:p>
          <a:p>
            <a:pPr marL="101600" indent="0">
              <a:buNone/>
            </a:pPr>
            <a:endParaRPr lang="ru-RU" sz="2000" dirty="0"/>
          </a:p>
          <a:p>
            <a:pPr marL="101600" indent="0"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5648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>
            <a:spLocks noGrp="1"/>
          </p:cNvSpPr>
          <p:nvPr>
            <p:ph type="sldNum" idx="12"/>
          </p:nvPr>
        </p:nvSpPr>
        <p:spPr>
          <a:xfrm>
            <a:off x="4297650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4077419209"/>
              </p:ext>
            </p:extLst>
          </p:nvPr>
        </p:nvGraphicFramePr>
        <p:xfrm>
          <a:off x="562131" y="89941"/>
          <a:ext cx="8012243" cy="4883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ctrTitle" idx="4294967295"/>
          </p:nvPr>
        </p:nvSpPr>
        <p:spPr>
          <a:xfrm>
            <a:off x="4632852" y="408189"/>
            <a:ext cx="3842700" cy="4727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chemeClr val="dk1"/>
                </a:solidFill>
                <a:highlight>
                  <a:srgbClr val="B0E0E6"/>
                </a:highlight>
              </a:rPr>
              <a:t>ГБПОУ НРТК</a:t>
            </a:r>
            <a:endParaRPr sz="2400" dirty="0">
              <a:solidFill>
                <a:schemeClr val="dk1"/>
              </a:solidFill>
              <a:highlight>
                <a:srgbClr val="B0E0E6"/>
              </a:highlight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4294967295"/>
          </p:nvPr>
        </p:nvSpPr>
        <p:spPr>
          <a:xfrm>
            <a:off x="4632852" y="1194724"/>
            <a:ext cx="4155913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 err="1" smtClean="0">
                <a:solidFill>
                  <a:srgbClr val="FFC000"/>
                </a:solidFill>
              </a:rPr>
              <a:t>Ибраев</a:t>
            </a:r>
            <a:r>
              <a:rPr lang="ru-RU" sz="4000" b="1" dirty="0" smtClean="0">
                <a:solidFill>
                  <a:srgbClr val="FFC000"/>
                </a:solidFill>
              </a:rPr>
              <a:t> Михаил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 sz="4000" b="1" dirty="0" smtClean="0">
              <a:solidFill>
                <a:srgbClr val="FFC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 smtClean="0">
                <a:solidFill>
                  <a:srgbClr val="FFC000"/>
                </a:solidFill>
              </a:rPr>
              <a:t>Мамонов Антон</a:t>
            </a:r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4294967295"/>
          </p:nvPr>
        </p:nvSpPr>
        <p:spPr>
          <a:xfrm>
            <a:off x="5639986" y="3538931"/>
            <a:ext cx="2916789" cy="15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dirty="0" smtClean="0"/>
              <a:t>Учащиеся группы</a:t>
            </a: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dirty="0" smtClean="0"/>
              <a:t>2ИСиП-19-1</a:t>
            </a:r>
            <a:endParaRPr sz="1800"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1086097" y="2172216"/>
            <a:ext cx="6971806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ru-RU" sz="3200" dirty="0" smtClean="0"/>
              <a:t>«Я </a:t>
            </a:r>
            <a:r>
              <a:rPr lang="ru-RU" sz="3200" dirty="0"/>
              <a:t>не хочу, чтобы меня жалели. Он часто протягивает мне </a:t>
            </a:r>
            <a:r>
              <a:rPr lang="ru-RU" sz="3200" dirty="0">
                <a:hlinkClick r:id="rId4"/>
              </a:rPr>
              <a:t>телефон</a:t>
            </a:r>
            <a:r>
              <a:rPr lang="ru-RU" sz="3200" dirty="0"/>
              <a:t>. Он забывает</a:t>
            </a:r>
            <a:r>
              <a:rPr lang="ru-RU" sz="3200" dirty="0" smtClean="0"/>
              <a:t>.»</a:t>
            </a:r>
            <a:endParaRPr lang="ru-RU" sz="3600"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4297650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57200" y="341819"/>
            <a:ext cx="82296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Инвалидность в современном обществе</a:t>
            </a:r>
            <a:endParaRPr dirty="0"/>
          </a:p>
        </p:txBody>
      </p:sp>
      <p:sp>
        <p:nvSpPr>
          <p:cNvPr id="69" name="Google Shape;69;p15"/>
          <p:cNvSpPr txBox="1"/>
          <p:nvPr/>
        </p:nvSpPr>
        <p:spPr>
          <a:xfrm>
            <a:off x="457200" y="1228823"/>
            <a:ext cx="8369808" cy="3680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dirty="0" smtClean="0">
                <a:solidFill>
                  <a:srgbClr val="FFC000"/>
                </a:solidFill>
                <a:latin typeface="Raleway Thin" panose="020B0604020202020204" charset="-52"/>
              </a:rPr>
              <a:t>Инвалидность </a:t>
            </a:r>
            <a:r>
              <a:rPr lang="ru-RU" sz="2400" dirty="0">
                <a:solidFill>
                  <a:srgbClr val="FFC000"/>
                </a:solidFill>
                <a:latin typeface="Raleway Thin" panose="020B0604020202020204" charset="-52"/>
              </a:rPr>
              <a:t>– специфические особенности состояния и развития организма человека, сопровождающееся ограничением жизнедеятельности в различных формах</a:t>
            </a:r>
            <a:r>
              <a:rPr lang="ru-RU" sz="2400" dirty="0" smtClean="0">
                <a:solidFill>
                  <a:srgbClr val="FFC000"/>
                </a:solidFill>
                <a:latin typeface="Raleway Thin" panose="020B0604020202020204" charset="-52"/>
              </a:rPr>
              <a:t>.</a:t>
            </a:r>
            <a:endParaRPr lang="en-US" sz="2400" dirty="0" smtClean="0">
              <a:solidFill>
                <a:srgbClr val="FFC000"/>
              </a:solidFill>
              <a:latin typeface="Raleway Thin" panose="020B0604020202020204" charset="-52"/>
            </a:endParaRPr>
          </a:p>
          <a:p>
            <a:endParaRPr lang="en-US" sz="2400" dirty="0">
              <a:solidFill>
                <a:srgbClr val="FFC000"/>
              </a:solidFill>
              <a:latin typeface="Raleway Thin" panose="020B0604020202020204" charset="-52"/>
            </a:endParaRPr>
          </a:p>
          <a:p>
            <a:r>
              <a:rPr lang="ru-RU" sz="2400" dirty="0">
                <a:solidFill>
                  <a:srgbClr val="FFC000"/>
                </a:solidFill>
                <a:latin typeface="Raleway Thin" panose="020B0604020202020204" charset="-52"/>
              </a:rPr>
              <a:t>Социальная адаптация инвалидов – это комплекс мероприятий, предусматривающих восстановление потерянных или ранее разрушенных взаимоотношений и социальных связей в результате инвалидности.</a:t>
            </a:r>
          </a:p>
          <a:p>
            <a:endParaRPr lang="ru-RU" sz="2400" dirty="0">
              <a:solidFill>
                <a:srgbClr val="FFC000"/>
              </a:solidFill>
              <a:latin typeface="Raleway Thin" panose="020B0604020202020204" charset="-52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FFC000"/>
              </a:solidFill>
              <a:latin typeface="Raleway Thin" panose="020B0604020202020204" charset="-52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rgbClr val="FFC000"/>
              </a:solidFill>
              <a:latin typeface="Raleway Thin" panose="020B0604020202020204" charset="-52"/>
              <a:ea typeface="Raleway Thin"/>
              <a:cs typeface="Raleway Thin"/>
              <a:sym typeface="Raleway Thin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128;p22"/>
          <p:cNvSpPr txBox="1">
            <a:spLocks/>
          </p:cNvSpPr>
          <p:nvPr/>
        </p:nvSpPr>
        <p:spPr>
          <a:xfrm>
            <a:off x="520045" y="3392665"/>
            <a:ext cx="7782268" cy="365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ixie One"/>
              <a:buNone/>
              <a:defRPr sz="2000" b="1" i="0" u="none" strike="noStrike" cap="non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ixie One"/>
              <a:buNone/>
              <a:defRPr sz="2000" b="1" i="0" u="none" strike="noStrike" cap="non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ixie One"/>
              <a:buNone/>
              <a:defRPr sz="2000" b="1" i="0" u="none" strike="noStrike" cap="non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ixie One"/>
              <a:buNone/>
              <a:defRPr sz="2000" b="1" i="0" u="none" strike="noStrike" cap="non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ixie One"/>
              <a:buNone/>
              <a:defRPr sz="2000" b="1" i="0" u="none" strike="noStrike" cap="non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ixie One"/>
              <a:buNone/>
              <a:defRPr sz="2000" b="1" i="0" u="none" strike="noStrike" cap="non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ixie One"/>
              <a:buNone/>
              <a:defRPr sz="2000" b="1" i="0" u="none" strike="noStrike" cap="non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ixie One"/>
              <a:buNone/>
              <a:defRPr sz="2000" b="1" i="0" u="none" strike="noStrike" cap="non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ixie One"/>
              <a:buNone/>
              <a:defRPr sz="2000" b="1" i="0" u="none" strike="noStrike" cap="non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ru-RU" sz="2400" dirty="0" smtClean="0">
                <a:solidFill>
                  <a:srgbClr val="FFC000"/>
                </a:solidFill>
                <a:latin typeface="Comfortaa" panose="00000500000000000000" pitchFamily="2" charset="0"/>
              </a:rPr>
              <a:t>Показателем </a:t>
            </a:r>
            <a:r>
              <a:rPr lang="ru-RU" sz="2400" dirty="0">
                <a:solidFill>
                  <a:srgbClr val="FFC000"/>
                </a:solidFill>
                <a:latin typeface="Comfortaa" panose="00000500000000000000" pitchFamily="2" charset="0"/>
              </a:rPr>
              <a:t>социально-психологической адаптации инвалидов является их отношение к собственной жизни. </a:t>
            </a:r>
            <a:endParaRPr lang="en-US" sz="2400" dirty="0" smtClean="0">
              <a:solidFill>
                <a:srgbClr val="FFC000"/>
              </a:solidFill>
              <a:latin typeface="Comfortaa" panose="00000500000000000000" pitchFamily="2" charset="0"/>
            </a:endParaRPr>
          </a:p>
        </p:txBody>
      </p:sp>
      <p:pic>
        <p:nvPicPr>
          <p:cNvPr id="1026" name="Picture 2" descr="Инклюзия и мода: водонепроницаемый костюм для инвалидов • Интерьер+Дизайн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21" y="583286"/>
            <a:ext cx="3666485" cy="258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zGraniz Couture – Мода без границ» в рамках MBFW Russia | НЕ ИНВАЛИД.R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672" y="583286"/>
            <a:ext cx="3880103" cy="258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57200" y="346290"/>
            <a:ext cx="82296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Проблемы социальной адаптации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57200" y="1216689"/>
            <a:ext cx="8229600" cy="1329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ru-RU" dirty="0">
                <a:solidFill>
                  <a:srgbClr val="FFC000"/>
                </a:solidFill>
              </a:rPr>
              <a:t>Проблема социальной адаптации инвалидов – одна из важнейших сторон общей интеграционной проблемы. </a:t>
            </a:r>
          </a:p>
          <a:p>
            <a:pPr marL="101600" indent="0">
              <a:buNone/>
            </a:pPr>
            <a:endParaRPr lang="ru-RU" sz="2000" dirty="0" smtClean="0"/>
          </a:p>
          <a:p>
            <a:pPr marL="101600" indent="0">
              <a:buNone/>
            </a:pPr>
            <a:endParaRPr lang="ru-RU" sz="2000" dirty="0"/>
          </a:p>
          <a:p>
            <a:pPr marL="101600" indent="0">
              <a:buNone/>
            </a:pPr>
            <a:endParaRPr sz="2000"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050" name="Picture 2" descr="Трудоустройство инвалидов – только модный тренд? — категория &quot;Работа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649" y="2636291"/>
            <a:ext cx="3600701" cy="202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sldNum" idx="12"/>
          </p:nvPr>
        </p:nvSpPr>
        <p:spPr>
          <a:xfrm>
            <a:off x="4297650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9" name="Google Shape;137;p23"/>
          <p:cNvSpPr txBox="1">
            <a:spLocks/>
          </p:cNvSpPr>
          <p:nvPr/>
        </p:nvSpPr>
        <p:spPr>
          <a:xfrm>
            <a:off x="578911" y="929989"/>
            <a:ext cx="7986177" cy="337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aleway Thin"/>
              <a:buChar char="◎"/>
              <a:defRPr sz="20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leway Thin"/>
              <a:buChar char="○"/>
              <a:defRPr sz="20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leway Thin"/>
              <a:buChar char="■"/>
              <a:defRPr sz="20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Thin"/>
              <a:buChar char="●"/>
              <a:defRPr sz="20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Thin"/>
              <a:buChar char="○"/>
              <a:defRPr sz="20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Thin"/>
              <a:buChar char="■"/>
              <a:defRPr sz="20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Thin"/>
              <a:buChar char="●"/>
              <a:defRPr sz="20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Thin"/>
              <a:buChar char="○"/>
              <a:defRPr sz="20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Thin"/>
              <a:buChar char="■"/>
              <a:defRPr sz="20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indent="0">
              <a:buFont typeface="Raleway Thin"/>
              <a:buNone/>
            </a:pPr>
            <a:r>
              <a:rPr lang="ru-RU" sz="2800" b="1" dirty="0" smtClean="0">
                <a:solidFill>
                  <a:srgbClr val="FFC000"/>
                </a:solidFill>
                <a:latin typeface="Comfortaa" panose="00000500000000000000" pitchFamily="2" charset="0"/>
              </a:rPr>
              <a:t>Задачи:</a:t>
            </a:r>
            <a:endParaRPr lang="en-US" sz="2800" b="1" dirty="0" smtClean="0">
              <a:solidFill>
                <a:srgbClr val="FFC000"/>
              </a:solidFill>
              <a:latin typeface="Comfortaa" panose="00000500000000000000" pitchFamily="2" charset="0"/>
            </a:endParaRPr>
          </a:p>
          <a:p>
            <a:pPr lvl="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ru-RU" dirty="0"/>
              <a:t>Получение инвалидами равных возможностей с остальными членами общества;</a:t>
            </a:r>
          </a:p>
          <a:p>
            <a:pPr lvl="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ru-RU" dirty="0"/>
              <a:t>Охрана интересов и защита прав инвалидов; </a:t>
            </a:r>
          </a:p>
          <a:p>
            <a:pPr lvl="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ru-RU" dirty="0"/>
              <a:t>Интеграция в социальную среду; </a:t>
            </a:r>
          </a:p>
          <a:p>
            <a:pPr lvl="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ru-RU" dirty="0"/>
              <a:t>Информирование общества о выполнении мер социальной защиты инвалидов и их положении;</a:t>
            </a:r>
          </a:p>
          <a:p>
            <a:pPr lvl="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Формирование </a:t>
            </a:r>
            <a:r>
              <a:rPr lang="ru-RU" dirty="0"/>
              <a:t>позитивного общественного мнения. </a:t>
            </a:r>
          </a:p>
          <a:p>
            <a:pPr lvl="0"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191455" y="289144"/>
            <a:ext cx="4235818" cy="568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/>
              <a:t>Отношение общества</a:t>
            </a:r>
            <a:endParaRPr sz="3200" dirty="0"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349338" y="1173390"/>
            <a:ext cx="4077935" cy="29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ru-RU" sz="2400" dirty="0"/>
              <a:t>Отношение государства к незащищенным слоям </a:t>
            </a:r>
            <a:r>
              <a:rPr lang="ru-RU" sz="2400" dirty="0" smtClean="0"/>
              <a:t>населения — </a:t>
            </a:r>
            <a:r>
              <a:rPr lang="ru-RU" sz="2400" dirty="0"/>
              <a:t>показатель полноценного высокоразвитого, правового общества и государства. </a:t>
            </a:r>
          </a:p>
        </p:txBody>
      </p:sp>
      <p:sp>
        <p:nvSpPr>
          <p:cNvPr id="138" name="Google Shape;138;p23"/>
          <p:cNvSpPr txBox="1">
            <a:spLocks noGrp="1"/>
          </p:cNvSpPr>
          <p:nvPr>
            <p:ph type="sldNum" idx="12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sldNum" idx="12"/>
          </p:nvPr>
        </p:nvSpPr>
        <p:spPr>
          <a:xfrm>
            <a:off x="8556775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99;p19"/>
          <p:cNvSpPr txBox="1">
            <a:spLocks noGrp="1"/>
          </p:cNvSpPr>
          <p:nvPr>
            <p:ph type="body" idx="1"/>
          </p:nvPr>
        </p:nvSpPr>
        <p:spPr>
          <a:xfrm>
            <a:off x="411155" y="372376"/>
            <a:ext cx="8229600" cy="1694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ru-RU" dirty="0">
                <a:solidFill>
                  <a:srgbClr val="FFC000"/>
                </a:solidFill>
              </a:rPr>
              <a:t>Для многих общение с людьми с ограниченными возможностями становится настоящим испытанием. Воспитанные люди боятся задеть инвалида неосторожным словом, взглядом, заставить человека почувствовать себя некомфортно.</a:t>
            </a:r>
          </a:p>
        </p:txBody>
      </p:sp>
      <p:pic>
        <p:nvPicPr>
          <p:cNvPr id="3074" name="Picture 2" descr="Трудоустройство инвалидов: законодательств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73" y="2267490"/>
            <a:ext cx="2896812" cy="232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Трудоустройство инвалидов в Усинске - Усинск Онлайн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222" y="2267489"/>
            <a:ext cx="3488432" cy="232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mlet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B0E0E6"/>
      </a:accent1>
      <a:accent2>
        <a:srgbClr val="5BB0BB"/>
      </a:accent2>
      <a:accent3>
        <a:srgbClr val="DC143C"/>
      </a:accent3>
      <a:accent4>
        <a:srgbClr val="C07F8C"/>
      </a:accent4>
      <a:accent5>
        <a:srgbClr val="222222"/>
      </a:accent5>
      <a:accent6>
        <a:srgbClr val="666666"/>
      </a:accent6>
      <a:hlink>
        <a:srgbClr val="B0E0E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307</Words>
  <Application>Microsoft Office PowerPoint</Application>
  <PresentationFormat>Экран (16:9)</PresentationFormat>
  <Paragraphs>52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Nixie One</vt:lpstr>
      <vt:lpstr>Arial</vt:lpstr>
      <vt:lpstr>Wingdings</vt:lpstr>
      <vt:lpstr>Comfortaa</vt:lpstr>
      <vt:lpstr>Raleway Thin</vt:lpstr>
      <vt:lpstr>Hamlet template</vt:lpstr>
      <vt:lpstr>Механизмы социальной адаптации инвалидов</vt:lpstr>
      <vt:lpstr>ГБПОУ НРТК</vt:lpstr>
      <vt:lpstr>Презентация PowerPoint</vt:lpstr>
      <vt:lpstr>Инвалидность в современном обществе</vt:lpstr>
      <vt:lpstr>Презентация PowerPoint</vt:lpstr>
      <vt:lpstr>Проблемы социальной адаптации</vt:lpstr>
      <vt:lpstr>Презентация PowerPoint</vt:lpstr>
      <vt:lpstr>Отношение общества</vt:lpstr>
      <vt:lpstr>Презентация PowerPoint</vt:lpstr>
      <vt:lpstr>Презентация PowerPoint</vt:lpstr>
      <vt:lpstr>Механизмы социальная адаптация</vt:lpstr>
      <vt:lpstr>Дети-инвалиды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design</dc:title>
  <dc:creator>Антон</dc:creator>
  <cp:lastModifiedBy>Антон</cp:lastModifiedBy>
  <cp:revision>40</cp:revision>
  <dcterms:modified xsi:type="dcterms:W3CDTF">2021-04-01T20:04:13Z</dcterms:modified>
</cp:coreProperties>
</file>