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25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225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225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134112"/>
            <a:ext cx="8821420" cy="6586855"/>
          </a:xfrm>
          <a:custGeom>
            <a:avLst/>
            <a:gdLst/>
            <a:ahLst/>
            <a:cxnLst/>
            <a:rect l="l" t="t" r="r" b="b"/>
            <a:pathLst>
              <a:path w="8821420" h="6586855">
                <a:moveTo>
                  <a:pt x="8820912" y="0"/>
                </a:moveTo>
                <a:lnTo>
                  <a:pt x="0" y="0"/>
                </a:lnTo>
                <a:lnTo>
                  <a:pt x="0" y="6586728"/>
                </a:lnTo>
                <a:lnTo>
                  <a:pt x="8820912" y="6586728"/>
                </a:lnTo>
                <a:lnTo>
                  <a:pt x="8820912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400" y="134112"/>
            <a:ext cx="8821420" cy="6586855"/>
          </a:xfrm>
          <a:custGeom>
            <a:avLst/>
            <a:gdLst/>
            <a:ahLst/>
            <a:cxnLst/>
            <a:rect l="l" t="t" r="r" b="b"/>
            <a:pathLst>
              <a:path w="8821420" h="6586855">
                <a:moveTo>
                  <a:pt x="0" y="6586728"/>
                </a:moveTo>
                <a:lnTo>
                  <a:pt x="8820912" y="6586728"/>
                </a:lnTo>
                <a:lnTo>
                  <a:pt x="8820912" y="0"/>
                </a:lnTo>
                <a:lnTo>
                  <a:pt x="0" y="0"/>
                </a:lnTo>
                <a:lnTo>
                  <a:pt x="0" y="6586728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225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134112"/>
            <a:ext cx="8821420" cy="6586855"/>
          </a:xfrm>
          <a:custGeom>
            <a:avLst/>
            <a:gdLst/>
            <a:ahLst/>
            <a:cxnLst/>
            <a:rect l="l" t="t" r="r" b="b"/>
            <a:pathLst>
              <a:path w="8821420" h="6586855">
                <a:moveTo>
                  <a:pt x="8820912" y="0"/>
                </a:moveTo>
                <a:lnTo>
                  <a:pt x="0" y="0"/>
                </a:lnTo>
                <a:lnTo>
                  <a:pt x="0" y="6586728"/>
                </a:lnTo>
                <a:lnTo>
                  <a:pt x="8820912" y="6586728"/>
                </a:lnTo>
                <a:lnTo>
                  <a:pt x="8820912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400" y="134112"/>
            <a:ext cx="8821420" cy="6586855"/>
          </a:xfrm>
          <a:custGeom>
            <a:avLst/>
            <a:gdLst/>
            <a:ahLst/>
            <a:cxnLst/>
            <a:rect l="l" t="t" r="r" b="b"/>
            <a:pathLst>
              <a:path w="8821420" h="6586855">
                <a:moveTo>
                  <a:pt x="0" y="6586728"/>
                </a:moveTo>
                <a:lnTo>
                  <a:pt x="8820912" y="6586728"/>
                </a:lnTo>
                <a:lnTo>
                  <a:pt x="8820912" y="0"/>
                </a:lnTo>
                <a:lnTo>
                  <a:pt x="0" y="0"/>
                </a:lnTo>
                <a:lnTo>
                  <a:pt x="0" y="6586728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7769" y="1154429"/>
            <a:ext cx="8268461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225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6231" y="1551889"/>
            <a:ext cx="7971536" cy="4205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76200"/>
            <a:ext cx="8336484" cy="171617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34950" marR="222885" indent="435609" algn="ctr">
              <a:lnSpc>
                <a:spcPts val="6480"/>
              </a:lnSpc>
              <a:spcBef>
                <a:spcPts val="915"/>
              </a:spcBef>
            </a:pPr>
            <a:r>
              <a:rPr lang="ru-RU" sz="4800" b="1" spc="-450" dirty="0" smtClean="0">
                <a:solidFill>
                  <a:srgbClr val="FFFFFF"/>
                </a:solidFill>
                <a:latin typeface="Arial"/>
                <a:cs typeface="Arial"/>
              </a:rPr>
              <a:t>Образ Наполеона в романе Л. Н. Толстого «Война и мир»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990600" y="4419600"/>
            <a:ext cx="8153400" cy="220733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>
            <a:lvl1pPr>
              <a:defRPr sz="3600" b="0" i="0">
                <a:solidFill>
                  <a:srgbClr val="622500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234950" marR="222885" indent="435609" algn="r">
              <a:lnSpc>
                <a:spcPct val="150000"/>
              </a:lnSpc>
              <a:spcBef>
                <a:spcPts val="915"/>
              </a:spcBef>
            </a:pPr>
            <a:r>
              <a:rPr lang="ru-RU" sz="2800" b="1" kern="0" dirty="0" smtClean="0">
                <a:solidFill>
                  <a:schemeClr val="bg1"/>
                </a:solidFill>
                <a:latin typeface="Arial"/>
                <a:cs typeface="Arial"/>
              </a:rPr>
              <a:t>Выполнили студенты </a:t>
            </a:r>
          </a:p>
          <a:p>
            <a:pPr marL="234950" marR="222885" indent="435609" algn="r">
              <a:lnSpc>
                <a:spcPct val="150000"/>
              </a:lnSpc>
              <a:spcBef>
                <a:spcPts val="915"/>
              </a:spcBef>
            </a:pPr>
            <a:r>
              <a:rPr lang="ru-RU" sz="2800" b="1" kern="0" dirty="0" smtClean="0">
                <a:solidFill>
                  <a:schemeClr val="bg1"/>
                </a:solidFill>
                <a:latin typeface="Arial"/>
                <a:cs typeface="Arial"/>
              </a:rPr>
              <a:t>группы 1ИСиП-19-1</a:t>
            </a:r>
          </a:p>
          <a:p>
            <a:pPr marL="234950" marR="222885" indent="435609" algn="r">
              <a:lnSpc>
                <a:spcPct val="150000"/>
              </a:lnSpc>
              <a:spcBef>
                <a:spcPts val="915"/>
              </a:spcBef>
            </a:pPr>
            <a:r>
              <a:rPr lang="ru-RU" sz="2800" b="1" kern="0" dirty="0" smtClean="0">
                <a:solidFill>
                  <a:schemeClr val="bg1"/>
                </a:solidFill>
                <a:latin typeface="Arial"/>
                <a:cs typeface="Arial"/>
              </a:rPr>
              <a:t>Мамонов Антон и Зорин Артём</a:t>
            </a:r>
            <a:endParaRPr lang="ru-RU" sz="2800" b="1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4520" y="2183587"/>
            <a:ext cx="5105400" cy="34612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r">
              <a:lnSpc>
                <a:spcPct val="80000"/>
              </a:lnSpc>
              <a:defRPr/>
            </a:pPr>
            <a:r>
              <a:rPr lang="en-US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     </a:t>
            </a:r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Толстой </a:t>
            </a:r>
            <a:r>
              <a:rPr lang="ru-RU" sz="2000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подчеркивает, что этот человек был глубоко несчастен, но не замечал этого лишь благодаря отсутствию хоть какого-то нравственного чувства. </a:t>
            </a:r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Он </a:t>
            </a:r>
            <a:r>
              <a:rPr lang="ru-RU" sz="2000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не может понять ни красоты, ни добра, ни истины, ни значения собственных поступков, которые, как замечает Лев Толстой, были "противоположны добру и правде", "далеки от всего человеческого". Наполеон просто не мог понять значение своих </a:t>
            </a:r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деяний</a:t>
            </a:r>
            <a:r>
              <a:rPr lang="en-US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. </a:t>
            </a:r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Прийти </a:t>
            </a:r>
            <a:r>
              <a:rPr lang="ru-RU" sz="2000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к правде и добру, по мнению писателя, можно, лишь отказавшись от мнимого величия своей личности. Однако к такому "героическому" поступку совсем не способен Наполеон.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352943" cy="21659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ru-RU" sz="3200" dirty="0" smtClean="0"/>
              <a:t>«Нет </a:t>
            </a:r>
            <a:r>
              <a:rPr lang="ru-RU" sz="3200" dirty="0"/>
              <a:t>ничего высокомернее бессилия, которое чувствует, что его </a:t>
            </a:r>
            <a:r>
              <a:rPr lang="ru-RU" sz="3200" dirty="0" smtClean="0"/>
              <a:t>поддерживают»</a:t>
            </a:r>
            <a:r>
              <a:rPr lang="ru-RU" dirty="0"/>
              <a:t/>
            </a:r>
            <a:br>
              <a:rPr lang="ru-RU" dirty="0"/>
            </a:br>
            <a:r>
              <a:rPr lang="ru-RU" sz="3200" dirty="0"/>
              <a:t/>
            </a:r>
            <a:br>
              <a:rPr lang="ru-RU" sz="3200" dirty="0"/>
            </a:br>
            <a:endParaRPr sz="4400" dirty="0"/>
          </a:p>
        </p:txBody>
      </p:sp>
      <p:pic>
        <p:nvPicPr>
          <p:cNvPr id="5" name="Picture 2" descr="http://chelurao.ru/netcat_files/userfiles/images/kvn/tolyattj/napole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007"/>
            <a:ext cx="2667000" cy="415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95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828800"/>
            <a:ext cx="4390543" cy="419986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     Несмотря </a:t>
            </a:r>
            <a:r>
              <a:rPr lang="ru-RU" sz="2000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на то, что он обречен играть в истории отрицательную роль, Толстой отнюдь не умаляет нравственной ответственности этого человека за все, содеянное им. Он пишет о том, что Наполеон, предназначенный на "несвободную", "печальную" роль палача множества народов, тем не менее уверял себя в том, что их благо было целью его поступков и что он мог распоряжаться и руководить судьбами множества людей, делать путем своей власти благодеяния. Наполеон воображал, что война с Россией произошла по его воле, его душу не поражал ужас </a:t>
            </a:r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совершившегося.</a:t>
            </a:r>
            <a:endParaRPr lang="ru-RU" sz="2000" dirty="0">
              <a:solidFill>
                <a:srgbClr val="622500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352943" cy="9964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ru-RU" sz="3200" dirty="0" smtClean="0"/>
              <a:t>«Один </a:t>
            </a:r>
            <a:r>
              <a:rPr lang="ru-RU" sz="3200" dirty="0"/>
              <a:t>плохой главнокомандующий лучше двух </a:t>
            </a:r>
            <a:r>
              <a:rPr lang="ru-RU" sz="3200" dirty="0" smtClean="0"/>
              <a:t>хороших»</a:t>
            </a:r>
            <a:endParaRPr sz="4400" dirty="0"/>
          </a:p>
        </p:txBody>
      </p:sp>
      <p:pic>
        <p:nvPicPr>
          <p:cNvPr id="6" name="Picture 5" descr="69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715" y="1800497"/>
            <a:ext cx="3665028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08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447800"/>
            <a:ext cx="8382000" cy="506164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      По мнению</a:t>
            </a:r>
            <a:r>
              <a:rPr lang="en-US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историков, </a:t>
            </a:r>
            <a:r>
              <a:rPr lang="ru-RU" sz="2000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для личности такого </a:t>
            </a:r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масштаба, не </a:t>
            </a:r>
            <a:r>
              <a:rPr lang="ru-RU" sz="2000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может быть дурного и хорошего. Образ Наполеона в литературе часто представлен под этим углом. Вне нравственных критериев, считают различные авторы, оказываются поступки великого человека. Этими историками и литераторами даже позорное бегство французского императора от армии оценивается как поступок величественный. </a:t>
            </a:r>
            <a:endParaRPr lang="ru-RU" sz="2000" dirty="0" smtClean="0">
              <a:solidFill>
                <a:srgbClr val="622500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ru-RU" sz="2000" dirty="0">
              <a:solidFill>
                <a:srgbClr val="622500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      </a:t>
            </a:r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По </a:t>
            </a:r>
            <a:r>
              <a:rPr lang="ru-RU" sz="2000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мнению Льва Николаевича, настоящий масштаб личности не измеряется "лживыми формулами" различных историков. Великой исторической ложью оказывается величие такого человека, как Наполеон ("Война и мир"). </a:t>
            </a:r>
            <a:endParaRPr lang="ru-RU" sz="2000" dirty="0" smtClean="0">
              <a:solidFill>
                <a:srgbClr val="622500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ru-RU" sz="2000" dirty="0">
              <a:solidFill>
                <a:srgbClr val="622500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     </a:t>
            </a:r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Личность </a:t>
            </a:r>
            <a:r>
              <a:rPr lang="ru-RU" sz="2000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Наполеона, противопоставленного в романе Кутузову, раскрыта иначе. Толстой разрушает культ личности Бонапарта, который был создан в результате побед французской армии. </a:t>
            </a:r>
          </a:p>
          <a:p>
            <a:pPr>
              <a:lnSpc>
                <a:spcPct val="80000"/>
              </a:lnSpc>
              <a:defRPr/>
            </a:pPr>
            <a:endParaRPr lang="ru-RU" sz="2000" dirty="0" smtClean="0">
              <a:solidFill>
                <a:srgbClr val="622500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    </a:t>
            </a:r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Однако </a:t>
            </a:r>
            <a:r>
              <a:rPr lang="ru-RU" sz="2000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самый нетерпимый недостаток Наполеона для Толстого — это отсутствие естественности и милосердия. “Нет величия там, где нет простоты, добра и правды”,- вот вывод Толстого. </a:t>
            </a:r>
          </a:p>
          <a:p>
            <a:pPr>
              <a:lnSpc>
                <a:spcPct val="80000"/>
              </a:lnSpc>
              <a:defRPr/>
            </a:pPr>
            <a:endParaRPr lang="ru-RU" sz="2000" dirty="0">
              <a:solidFill>
                <a:srgbClr val="622500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352943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ru-RU" sz="3200" dirty="0" smtClean="0"/>
              <a:t>«Моя </a:t>
            </a:r>
            <a:r>
              <a:rPr lang="ru-RU" sz="3200" dirty="0"/>
              <a:t>слава в том, что она будет жить </a:t>
            </a:r>
            <a:r>
              <a:rPr lang="ru-RU" sz="3200" dirty="0" smtClean="0"/>
              <a:t>вечно»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26311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17" y="1066800"/>
            <a:ext cx="8725661" cy="450700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859655" marR="5080" indent="-1125220" algn="just">
              <a:spcBef>
                <a:spcPts val="585"/>
              </a:spcBef>
            </a:pPr>
            <a:r>
              <a:rPr lang="ru-RU" sz="2400" dirty="0" smtClean="0"/>
              <a:t>                         Лев </a:t>
            </a:r>
            <a:r>
              <a:rPr lang="ru-RU" sz="2400" dirty="0"/>
              <a:t>Николаевич Толстой закончил в 1867 году работу над своим романом "Война </a:t>
            </a:r>
            <a:r>
              <a:rPr lang="ru-RU" sz="2400" dirty="0" smtClean="0"/>
              <a:t>и мир</a:t>
            </a:r>
            <a:r>
              <a:rPr lang="ru-RU" sz="2400" dirty="0"/>
              <a:t>". События 1805 и 1812 годов, а также военные деятели, принявшие участие в противостоянии Франции и России, являются основной темой произведения. </a:t>
            </a:r>
            <a:r>
              <a:rPr lang="ru-RU" sz="2400" dirty="0" smtClean="0"/>
              <a:t>Автор </a:t>
            </a:r>
            <a:r>
              <a:rPr lang="ru-RU" sz="2400" dirty="0"/>
              <a:t>выступает при описании событий 1805 года как писатель-пацифист. </a:t>
            </a:r>
            <a:endParaRPr sz="2400" spc="-10" dirty="0"/>
          </a:p>
        </p:txBody>
      </p:sp>
      <p:pic>
        <p:nvPicPr>
          <p:cNvPr id="5" name="Picture 7" descr="070df697c98a557ffdda51ef47e06da1-820x1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55" y="914400"/>
            <a:ext cx="4003675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583" y="304800"/>
            <a:ext cx="832886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00" dirty="0"/>
              <a:t>«Бог дал мне корону. Горе тому, кто её тронет»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800600" y="1750423"/>
            <a:ext cx="3864610" cy="44505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05"/>
              </a:spcBef>
            </a:pPr>
            <a:r>
              <a:rPr lang="ru-RU" sz="22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Для Толстого Наполеон не просто исторический деятель</a:t>
            </a:r>
            <a:r>
              <a:rPr lang="en-US" sz="22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lang="ru-RU" sz="22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и полководец. Писателя он интересует и как личность, наделенная своими человеческими качествами, и как воплощение индивидуализма, и как фигура, с которой романист связывает сложнейшие нравственные вопросы.</a:t>
            </a:r>
          </a:p>
          <a:p>
            <a:pPr marL="139065" marR="280035" indent="-4445" algn="ctr">
              <a:lnSpc>
                <a:spcPct val="100000"/>
              </a:lnSpc>
              <a:spcBef>
                <a:spcPts val="2245"/>
              </a:spcBef>
            </a:pPr>
            <a:endParaRPr sz="2800" dirty="0">
              <a:solidFill>
                <a:srgbClr val="622500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pic>
        <p:nvPicPr>
          <p:cNvPr id="8" name="Picture 2" descr="https://www.wikireading.ru/img/373337_12_i_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3" y="1752600"/>
            <a:ext cx="3990834" cy="3707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908220"/>
            <a:ext cx="4876800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16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       </a:t>
            </a:r>
            <a:r>
              <a:rPr lang="ru-RU" sz="16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С первого появления Наполеона в романе раскрываются глубоко отрицательные черты его характера. Внешне мы видим откормленного и барски изнеженного человека с "круглым животом", "жирными ляжками коротких ног", "белой пухлой шеей</a:t>
            </a:r>
            <a:r>
              <a:rPr lang="ru-RU" sz="16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»</a:t>
            </a:r>
            <a:r>
              <a:rPr lang="ru-RU" sz="16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. В Наполеоне нет ничего естественного, все его поведение - сплошное позерство. Он эгоистичен, самовлюблен, люди для него не представляли никакого интереса.</a:t>
            </a:r>
          </a:p>
          <a:p>
            <a:r>
              <a:rPr lang="ru-RU" sz="16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      Толстой решил развенчать легенду о Наполеоне с позиций настоящего гуманизма. В начале романа этот человек является кумиром Андрея Болконского, Пьер Безухов считает Наполеона великим человеком. Но постепенно эти лучшие герои Толстого разочаровываются в своем кумире. </a:t>
            </a:r>
            <a:endParaRPr lang="ru-RU" sz="1600" dirty="0">
              <a:solidFill>
                <a:srgbClr val="622500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117" y="346236"/>
            <a:ext cx="8069479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dirty="0"/>
              <a:t>«Дрожание моей левой икры есть великий признак»</a:t>
            </a:r>
            <a:endParaRPr dirty="0"/>
          </a:p>
        </p:txBody>
      </p:sp>
      <p:pic>
        <p:nvPicPr>
          <p:cNvPr id="5" name="Picture 2" descr="C:\Documents and Settings\$n!PeR\Рабочий стол\Напо\359px-NfpoleonKa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503425"/>
            <a:ext cx="2702298" cy="45163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276349"/>
            <a:ext cx="4389120" cy="43229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lang="en-US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       </a:t>
            </a:r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С великой гордостью Наполеон мнит себя хозяином мира, принимая актерские позы и произнося напыщенные, но пустые фразы. Он не считается ни со своим, ни с покоренными народами. Люди для Наполеона — лишь средство к достижению славы и величия. </a:t>
            </a:r>
            <a:endParaRPr lang="en-US" sz="2000" dirty="0" smtClean="0">
              <a:solidFill>
                <a:srgbClr val="622500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r>
              <a:rPr lang="en-US" sz="2000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     </a:t>
            </a:r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Так называемый </a:t>
            </a:r>
            <a:r>
              <a:rPr lang="ru-RU" sz="2000" dirty="0" err="1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наполеонизм</a:t>
            </a:r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присущ не только отрицательным героям романа, но и положительным</a:t>
            </a:r>
            <a:r>
              <a:rPr lang="en-US" sz="2000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.</a:t>
            </a:r>
            <a:endParaRPr lang="ru-RU" sz="2000" dirty="0" smtClean="0">
              <a:solidFill>
                <a:srgbClr val="622500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     </a:t>
            </a:r>
            <a:r>
              <a:rPr lang="en-US" sz="2000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После выигранной битвы он любит прохаживаться по полю боя и рассматривать жертвы. </a:t>
            </a:r>
            <a:endParaRPr lang="ru-RU" sz="2000" dirty="0" smtClean="0">
              <a:solidFill>
                <a:srgbClr val="622500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4582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sz="3200" dirty="0" smtClean="0"/>
              <a:t>«История </a:t>
            </a:r>
            <a:r>
              <a:rPr lang="ru-RU" sz="3200" dirty="0"/>
              <a:t>соткана из лжи, в которую все </a:t>
            </a:r>
            <a:r>
              <a:rPr lang="ru-RU" sz="3200" dirty="0" smtClean="0"/>
              <a:t>верят»</a:t>
            </a:r>
            <a:endParaRPr sz="4400" dirty="0"/>
          </a:p>
        </p:txBody>
      </p:sp>
      <p:pic>
        <p:nvPicPr>
          <p:cNvPr id="8" name="Picture 2" descr="C:\Documents and Settings\$n!PeR\Рабочий стол\Напо\sold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994332"/>
            <a:ext cx="2443506" cy="48870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1018064"/>
            <a:ext cx="6457496" cy="250709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r"/>
            <a:r>
              <a:rPr lang="ru-RU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В продолжение всей </a:t>
            </a:r>
            <a:r>
              <a:rPr lang="ru-RU" dirty="0" err="1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Аустерлицкой</a:t>
            </a:r>
            <a:r>
              <a:rPr lang="ru-RU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кампании Наполеон показан полководцем, который прекрасно разбирается в боевой обстановке и которого не обошли воинские успехи. </a:t>
            </a:r>
          </a:p>
          <a:p>
            <a:pPr algn="r"/>
            <a:r>
              <a:rPr lang="ru-RU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Быстро понял тактический план Кутузова и досадную ошибку </a:t>
            </a:r>
            <a:r>
              <a:rPr lang="ru-RU" dirty="0" err="1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Мюрата</a:t>
            </a:r>
            <a:r>
              <a:rPr lang="ru-RU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, согласившегося начать переговоры о мире. </a:t>
            </a:r>
          </a:p>
          <a:p>
            <a:pPr algn="r"/>
            <a:r>
              <a:rPr lang="ru-RU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Перед Аустерлицем перехитрил русского парламентера Долгорукова, внушив ему ложную мысль о своей боязни генерального сражения, что потом обеспечило победу в сражении.</a:t>
            </a:r>
            <a:endParaRPr lang="ru-RU" dirty="0">
              <a:solidFill>
                <a:srgbClr val="622500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917620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00" dirty="0" smtClean="0"/>
              <a:t>«Невозможность </a:t>
            </a:r>
            <a:r>
              <a:rPr lang="ru-RU" sz="3200" dirty="0"/>
              <a:t>— слово из словаря </a:t>
            </a:r>
            <a:r>
              <a:rPr lang="ru-RU" sz="3200" dirty="0" smtClean="0"/>
              <a:t>глупцов»</a:t>
            </a:r>
            <a:endParaRPr sz="4000" dirty="0"/>
          </a:p>
        </p:txBody>
      </p:sp>
      <p:pic>
        <p:nvPicPr>
          <p:cNvPr id="8" name="Picture 2" descr="http://staniko.ru/d/795285/d/0__923fb__fa17cbad__or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33800"/>
            <a:ext cx="4937528" cy="245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156" y="234137"/>
            <a:ext cx="820237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sz="3200" dirty="0" smtClean="0"/>
              <a:t>«Кто </a:t>
            </a:r>
            <a:r>
              <a:rPr lang="ru-RU" sz="3200" dirty="0"/>
              <a:t>не умеет говорить, карьеры не </a:t>
            </a:r>
            <a:r>
              <a:rPr lang="ru-RU" sz="3200" dirty="0" smtClean="0"/>
              <a:t>сделает»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601465"/>
            <a:ext cx="4867860" cy="378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      </a:t>
            </a:r>
            <a:r>
              <a:rPr lang="ru-RU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Образ </a:t>
            </a:r>
            <a:r>
              <a:rPr lang="ru-RU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Наполеона в романе </a:t>
            </a:r>
            <a:r>
              <a:rPr lang="ru-RU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раскрывается </a:t>
            </a:r>
            <a:r>
              <a:rPr lang="ru-RU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не только через описание его внешности. В его манере говорить и поведении также сквозят самовлюбленность и ограниченность. Он убежден в собственной гениальности и величии.  В романе каждое появление этого персонажа сопровождается авторским беспощадным комментарием.  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      </a:t>
            </a:r>
            <a:r>
              <a:rPr lang="ru-RU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С </a:t>
            </a:r>
            <a:r>
              <a:rPr lang="ru-RU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тонкой иронией, которая иногда переходит в сарказм, писатель разоблачает претензии на мировое господство Бонапарта, а также его актерство, непрестанное позирование для истории. Все время французский император играл, в его словах и поведении не было ничего естественного и простого.  Очень выразительно  это показано в сцене, когда Наполеон любовался на Бородинском поле портретом сына. </a:t>
            </a:r>
          </a:p>
        </p:txBody>
      </p:sp>
      <p:pic>
        <p:nvPicPr>
          <p:cNvPr id="7" name="Picture 2" descr="C:\Documents and Settings\$n!PeR\Рабочий стол\Напо\419px-François_Pascal_Simon_Gérard_0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371600"/>
            <a:ext cx="2873502" cy="4114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467" y="1640967"/>
            <a:ext cx="4090534" cy="422102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      </a:t>
            </a:r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Не </a:t>
            </a:r>
            <a:r>
              <a:rPr lang="ru-RU" sz="2000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имело значения для Наполеона то, что было вне его самого, так как ему казалось, что все в мире зависело лишь от его воли. Такое замечание Толстой дает в эпизоде встречи его с </a:t>
            </a:r>
            <a:r>
              <a:rPr lang="ru-RU" sz="2000" dirty="0" err="1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Балашевым</a:t>
            </a:r>
            <a:r>
              <a:rPr lang="ru-RU" sz="2000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в романе. Образ Наполеона в нем дополняется новыми деталями. Лев Николаевич подчеркивает контраст между ничтожеством императора и его завышенной самооценкой. Комический конфликт, возникающий при этом, - лучшее доказательство пустоты и бессилия этого исторического деятеля, который притворяется величественным и сильным.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33" y="381000"/>
            <a:ext cx="717946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dirty="0" smtClean="0"/>
              <a:t>«Воображение </a:t>
            </a:r>
            <a:r>
              <a:rPr lang="ru-RU" dirty="0"/>
              <a:t>правит </a:t>
            </a:r>
            <a:r>
              <a:rPr lang="ru-RU" dirty="0" smtClean="0"/>
              <a:t>миром»</a:t>
            </a:r>
            <a:endParaRPr sz="4400" dirty="0"/>
          </a:p>
        </p:txBody>
      </p:sp>
      <p:pic>
        <p:nvPicPr>
          <p:cNvPr id="8" name="Picture 5" descr="imperator-napoleon-napole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40967"/>
            <a:ext cx="3437164" cy="416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382477"/>
            <a:ext cx="8352943" cy="8733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ru-RU" sz="2800" dirty="0" smtClean="0"/>
              <a:t>«Солдаты </a:t>
            </a:r>
            <a:r>
              <a:rPr lang="ru-RU" sz="2800" dirty="0"/>
              <a:t>— цифры, которыми разрешаются политические </a:t>
            </a:r>
            <a:r>
              <a:rPr lang="ru-RU" sz="2800" dirty="0" smtClean="0"/>
              <a:t>задачи»</a:t>
            </a:r>
            <a:endParaRPr sz="4400" dirty="0"/>
          </a:p>
        </p:txBody>
      </p:sp>
      <p:sp>
        <p:nvSpPr>
          <p:cNvPr id="9" name="object 2"/>
          <p:cNvSpPr txBox="1"/>
          <p:nvPr/>
        </p:nvSpPr>
        <p:spPr>
          <a:xfrm>
            <a:off x="1457047" y="1685290"/>
            <a:ext cx="7276896" cy="24572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r">
              <a:lnSpc>
                <a:spcPct val="80000"/>
              </a:lnSpc>
              <a:defRPr/>
            </a:pPr>
            <a:r>
              <a:rPr lang="en-US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      </a:t>
            </a:r>
            <a:r>
              <a:rPr lang="ru-RU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Писатель </a:t>
            </a:r>
            <a:r>
              <a:rPr lang="ru-RU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видит помрачение ума этого главнокомандующего в том, что он сознательно в себе воспитывал душевную черствость, которую принимал за истинное величие и мужество. </a:t>
            </a:r>
          </a:p>
          <a:p>
            <a:pPr algn="r">
              <a:lnSpc>
                <a:spcPct val="80000"/>
              </a:lnSpc>
              <a:defRPr/>
            </a:pPr>
            <a:r>
              <a:rPr lang="en-US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     </a:t>
            </a:r>
            <a:r>
              <a:rPr lang="ru-RU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Так</a:t>
            </a:r>
            <a:r>
              <a:rPr lang="ru-RU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, например, в третьем томе (часть вторая, глава 38) говорится, что Наполеон  любил рассматривать раненых и убитых, испытывая тем самым свою душевную </a:t>
            </a:r>
            <a:r>
              <a:rPr lang="ru-RU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силу. </a:t>
            </a:r>
            <a:r>
              <a:rPr lang="ru-RU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В эпизоде, когда реку Неман переплывал эскадрон польских улан и адъютант  позволил себе обратить на преданность поляков внимание императора, Наполеон подозвал </a:t>
            </a:r>
            <a:r>
              <a:rPr lang="ru-RU" dirty="0" err="1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Бертье</a:t>
            </a:r>
            <a:r>
              <a:rPr lang="ru-RU" dirty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к себе и начал ходить с ним по берегу, отдавая тому приказания и недовольно изредка посматривая на утонувших улан, которые развлекали его внимание. </a:t>
            </a:r>
          </a:p>
        </p:txBody>
      </p:sp>
      <p:pic>
        <p:nvPicPr>
          <p:cNvPr id="10" name="Picture 3" descr="C:\Documents and Settings\$n!PeR\Рабочий стол\Напо\book1111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223600"/>
            <a:ext cx="3348294" cy="19420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object 2"/>
          <p:cNvSpPr txBox="1"/>
          <p:nvPr/>
        </p:nvSpPr>
        <p:spPr>
          <a:xfrm>
            <a:off x="4114800" y="4571998"/>
            <a:ext cx="4472229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lang="ru-RU" sz="2000" dirty="0" smtClean="0">
                <a:solidFill>
                  <a:srgbClr val="6225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Для него смерть - надоевшее и привычное зрелище. Наполеон воспринимает как должное беззаветную преданность собственных солдат.</a:t>
            </a:r>
            <a:endParaRPr lang="ru-RU" sz="2000" dirty="0" smtClean="0">
              <a:solidFill>
                <a:srgbClr val="622500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1121</Words>
  <Application>Microsoft Office PowerPoint</Application>
  <PresentationFormat>Экран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Carlito</vt:lpstr>
      <vt:lpstr>Office Theme</vt:lpstr>
      <vt:lpstr>Образ Наполеона в романе Л. Н. Толстого «Война и мир»</vt:lpstr>
      <vt:lpstr>                         Лев Николаевич Толстой закончил в 1867 году работу над своим романом "Война и мир". События 1805 и 1812 годов, а также военные деятели, принявшие участие в противостоянии Франции и России, являются основной темой произведения. Автор выступает при описании событий 1805 года как писатель-пацифист. </vt:lpstr>
      <vt:lpstr>«Бог дал мне корону. Горе тому, кто её тронет»</vt:lpstr>
      <vt:lpstr>«Дрожание моей левой икры есть великий признак»</vt:lpstr>
      <vt:lpstr>«История соткана из лжи, в которую все верят»</vt:lpstr>
      <vt:lpstr>«Невозможность — слово из словаря глупцов»</vt:lpstr>
      <vt:lpstr>«Кто не умеет говорить, карьеры не сделает»</vt:lpstr>
      <vt:lpstr>«Воображение правит миром»</vt:lpstr>
      <vt:lpstr>«Солдаты — цифры, которыми разрешаются политические задачи»</vt:lpstr>
      <vt:lpstr>«Нет ничего высокомернее бессилия, которое чувствует, что его поддерживают»  </vt:lpstr>
      <vt:lpstr>«Один плохой главнокомандующий лучше двух хороших»</vt:lpstr>
      <vt:lpstr>«Моя слава в том, что она будет жить вечно»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Антон</cp:lastModifiedBy>
  <cp:revision>10</cp:revision>
  <dcterms:created xsi:type="dcterms:W3CDTF">2020-03-29T17:06:59Z</dcterms:created>
  <dcterms:modified xsi:type="dcterms:W3CDTF">2020-03-29T19:24:37Z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2020-03-29T00:00:00Z</vt:filetime>
  </property>
</Properties>
</file>