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4"/>
  </p:notesMasterIdLst>
  <p:handoutMasterIdLst>
    <p:handoutMasterId r:id="rId25"/>
  </p:handoutMasterIdLst>
  <p:sldIdLst>
    <p:sldId id="267" r:id="rId5"/>
    <p:sldId id="278" r:id="rId6"/>
    <p:sldId id="283" r:id="rId7"/>
    <p:sldId id="284" r:id="rId8"/>
    <p:sldId id="27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74" autoAdjust="0"/>
    <p:restoredTop sz="94599" autoAdjust="0"/>
  </p:normalViewPr>
  <p:slideViewPr>
    <p:cSldViewPr>
      <p:cViewPr varScale="1">
        <p:scale>
          <a:sx n="44" d="100"/>
          <a:sy n="44" d="100"/>
        </p:scale>
        <p:origin x="62" y="1133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Группа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Овал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9" name="Овал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0" name="Группа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Группа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Овал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5" name="Овал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6" name="Группа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Группа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Овал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Группа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8" name="Прямоугольник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sz="240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t>Стиль образца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1884" y="2420888"/>
            <a:ext cx="9435241" cy="1625599"/>
          </a:xfrm>
        </p:spPr>
        <p:txBody>
          <a:bodyPr rtlCol="0"/>
          <a:lstStyle/>
          <a:p>
            <a:pPr rtl="0"/>
            <a:r>
              <a:rPr lang="ru" dirty="0" smtClean="0"/>
              <a:t>Правоотношение и юридическая ответственность</a:t>
            </a:r>
            <a:endParaRPr lang="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57908" y="4725144"/>
            <a:ext cx="9435241" cy="1625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" sz="3200" dirty="0" smtClean="0"/>
              <a:t>Выполнил студент группы 1ИСиП-19-1 </a:t>
            </a:r>
          </a:p>
          <a:p>
            <a:pPr algn="r"/>
            <a:r>
              <a:rPr lang="ru" sz="3200" dirty="0" smtClean="0"/>
              <a:t>М</a:t>
            </a:r>
            <a:r>
              <a:rPr lang="ru-RU" sz="3200" dirty="0" smtClean="0"/>
              <a:t>а</a:t>
            </a:r>
            <a:r>
              <a:rPr lang="ru" sz="3200" dirty="0" smtClean="0"/>
              <a:t>монов Антон</a:t>
            </a:r>
            <a:endParaRPr lang="ru" sz="3200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" sz="4400" dirty="0" smtClean="0"/>
              <a:t>Формы вины</a:t>
            </a:r>
            <a:endParaRPr lang="ru" sz="44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18883" y="1916832"/>
            <a:ext cx="9751060" cy="4267200"/>
          </a:xfrm>
        </p:spPr>
        <p:txBody>
          <a:bodyPr rtlCol="0"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2. </a:t>
            </a:r>
            <a:r>
              <a:rPr lang="ru-RU" altLang="ru-RU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Неосторожность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С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амонадеянность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— предвидел последствия, но 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легкомысленно рассчитывал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их избежать ( водитель превысил скорость)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Н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ебрежность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 не предвидел последствий, но мог и должен был 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их предвидеть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.( водитель заговорился с пассажиром не 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заметил запрещающий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знак)</a:t>
            </a:r>
          </a:p>
          <a:p>
            <a:pPr marL="0" indent="0">
              <a:buNone/>
            </a:pPr>
            <a:endParaRPr lang="ru-RU" altLang="ru-RU" sz="32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ru-RU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2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" sz="4400" dirty="0" smtClean="0"/>
              <a:t>Виды правонарушения</a:t>
            </a:r>
            <a:endParaRPr lang="ru" sz="44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18883" y="1916832"/>
            <a:ext cx="9751060" cy="453650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altLang="ru-RU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Преступление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– самый опасный вид правонарушения.</a:t>
            </a:r>
          </a:p>
          <a:p>
            <a:pPr marL="0" indent="0">
              <a:buNone/>
            </a:pPr>
            <a:r>
              <a:rPr lang="ru-RU" altLang="ru-RU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Уголовный кодекс даёт чёткое определение</a:t>
            </a:r>
            <a:r>
              <a:rPr lang="ru-RU" altLang="ru-RU" sz="3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r>
              <a:rPr lang="ru-RU" altLang="ru-RU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«Преступлением признаётся виновно совершённое общественно опасное деяние, запрещённое настоящим Кодексом под угрозой наказания».</a:t>
            </a:r>
          </a:p>
          <a:p>
            <a:pPr marL="0" indent="0">
              <a:buNone/>
            </a:pPr>
            <a:r>
              <a:rPr lang="ru-RU" altLang="ru-RU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Поступки. 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Делятся на несколько видов:</a:t>
            </a:r>
          </a:p>
          <a:p>
            <a:pPr marL="0" indent="0">
              <a:buNone/>
            </a:pP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Административные, дисциплинарные, гражданские, семейные</a:t>
            </a:r>
            <a:endParaRPr lang="ru-RU" altLang="ru-RU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03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218882" y="431800"/>
            <a:ext cx="9916089" cy="1168400"/>
          </a:xfrm>
        </p:spPr>
        <p:txBody>
          <a:bodyPr rtlCol="0">
            <a:normAutofit/>
          </a:bodyPr>
          <a:lstStyle/>
          <a:p>
            <a:pPr rtl="0"/>
            <a:r>
              <a:rPr lang="ru" sz="4400" dirty="0" smtClean="0"/>
              <a:t>Юридическая ответственность (Ю.О.)</a:t>
            </a:r>
            <a:endParaRPr lang="ru" sz="44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18883" y="1916832"/>
            <a:ext cx="5955649" cy="453650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altLang="zh-CN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Это </a:t>
            </a:r>
            <a:r>
              <a:rPr lang="ru-RU" altLang="zh-CN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правовое принуждение, заключающееся в обязанности лица претерпевать определенные лишения государственно-властного характера за совершенное правонарушение.</a:t>
            </a:r>
            <a:endParaRPr lang="ru-RU" altLang="ru-RU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4098" name="Picture 2" descr="Как определить что налоговое правонарушение совершается повторно 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2852936"/>
            <a:ext cx="4248472" cy="321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13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218882" y="431800"/>
            <a:ext cx="9916089" cy="1168400"/>
          </a:xfrm>
        </p:spPr>
        <p:txBody>
          <a:bodyPr rtlCol="0">
            <a:normAutofit/>
          </a:bodyPr>
          <a:lstStyle/>
          <a:p>
            <a:pPr rtl="0"/>
            <a:r>
              <a:rPr lang="ru" sz="4400" dirty="0" smtClean="0"/>
              <a:t>Признаки Ю.О.</a:t>
            </a:r>
            <a:endParaRPr lang="ru" sz="44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18883" y="1916832"/>
            <a:ext cx="9916088" cy="4536504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Неразрывная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связь с гос. п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ринуждением;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Н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аступает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только за совершенные 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правонарушения;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С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вязана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с определенными 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лишениями;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О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существляется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в строгом соответствии 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с нормами права</a:t>
            </a:r>
            <a:endParaRPr lang="ru-RU" altLang="ru-RU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218882" y="431800"/>
            <a:ext cx="9916089" cy="1168400"/>
          </a:xfrm>
        </p:spPr>
        <p:txBody>
          <a:bodyPr rtlCol="0">
            <a:normAutofit/>
          </a:bodyPr>
          <a:lstStyle/>
          <a:p>
            <a:pPr rtl="0"/>
            <a:r>
              <a:rPr lang="ru" sz="4400" dirty="0" smtClean="0"/>
              <a:t>Цели Ю.О.</a:t>
            </a:r>
            <a:endParaRPr lang="ru" sz="44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18883" y="1916832"/>
            <a:ext cx="9916088" cy="4536504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З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ащита правопорядка;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zh-CN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В</a:t>
            </a:r>
            <a:r>
              <a:rPr lang="ru-RU" altLang="zh-CN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оспитание </a:t>
            </a:r>
            <a:r>
              <a:rPr lang="ru-RU" altLang="zh-CN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граждан в духе уважения к </a:t>
            </a:r>
            <a:r>
              <a:rPr lang="ru-RU" altLang="zh-CN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праву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zh-CN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П</a:t>
            </a:r>
            <a:r>
              <a:rPr lang="ru-RU" altLang="zh-CN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рофилактика </a:t>
            </a:r>
            <a:r>
              <a:rPr lang="ru-RU" altLang="zh-CN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правонарушений </a:t>
            </a:r>
            <a:r>
              <a:rPr lang="ru-RU" altLang="zh-CN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(превентивная </a:t>
            </a:r>
            <a:r>
              <a:rPr lang="ru-RU" altLang="zh-CN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функция)</a:t>
            </a:r>
            <a:endParaRPr lang="ru-RU" altLang="ru-RU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3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218882" y="431800"/>
            <a:ext cx="9916089" cy="1168400"/>
          </a:xfrm>
        </p:spPr>
        <p:txBody>
          <a:bodyPr rtlCol="0">
            <a:normAutofit/>
          </a:bodyPr>
          <a:lstStyle/>
          <a:p>
            <a:pPr rtl="0"/>
            <a:r>
              <a:rPr lang="ru" sz="4400" dirty="0" smtClean="0"/>
              <a:t>Основные принципы Ю.О.</a:t>
            </a:r>
            <a:endParaRPr lang="ru" sz="44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18883" y="1916832"/>
            <a:ext cx="9916088" cy="4536504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Законность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Ответственность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Справедливость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Неотвратимость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Целесообразность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Состязательность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П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резумпция невиновности.</a:t>
            </a:r>
          </a:p>
          <a:p>
            <a:pPr marL="0" indent="0">
              <a:buNone/>
            </a:pPr>
            <a:endParaRPr lang="ru-RU" altLang="ru-RU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9218" name="Picture 2" descr="Юридическая ответственность — что это за понятие, виды, функции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92" y="2132856"/>
            <a:ext cx="448803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88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218882" y="431800"/>
            <a:ext cx="9916089" cy="1168400"/>
          </a:xfrm>
        </p:spPr>
        <p:txBody>
          <a:bodyPr rtlCol="0">
            <a:normAutofit/>
          </a:bodyPr>
          <a:lstStyle/>
          <a:p>
            <a:pPr rtl="0"/>
            <a:r>
              <a:rPr lang="ru" sz="4400" dirty="0" smtClean="0"/>
              <a:t>Виды Ю.О.</a:t>
            </a:r>
            <a:endParaRPr lang="ru" sz="44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18883" y="1916832"/>
            <a:ext cx="9916088" cy="4536504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Дисциплинарная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Административная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Гражданская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Уголовная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М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атериальная (действия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в процессе выполнения 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служебных обязанностей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, за причинённый ущерб)</a:t>
            </a:r>
            <a:endParaRPr lang="ru-RU" altLang="ru-RU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59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218882" y="431800"/>
            <a:ext cx="9916089" cy="1168400"/>
          </a:xfrm>
        </p:spPr>
        <p:txBody>
          <a:bodyPr rtlCol="0">
            <a:normAutofit/>
          </a:bodyPr>
          <a:lstStyle/>
          <a:p>
            <a:pPr rtl="0"/>
            <a:r>
              <a:rPr lang="ru" sz="4400" dirty="0" smtClean="0"/>
              <a:t>Необходимая оборона</a:t>
            </a:r>
            <a:endParaRPr lang="ru" sz="44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18883" y="1916832"/>
            <a:ext cx="9916088" cy="4536504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Это самостоятельная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защита своей 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жизни, прав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и свобод, а также жизни, прав и свобод 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других людей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Условия необходимой обороны: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Р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еальность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посягательства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О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бщественная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опасность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А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декватность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защиты степени опасности</a:t>
            </a:r>
          </a:p>
          <a:p>
            <a:pPr>
              <a:buNone/>
            </a:pPr>
            <a:endParaRPr lang="ru-RU" altLang="ru-RU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018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218882" y="431800"/>
            <a:ext cx="9916089" cy="1168400"/>
          </a:xfrm>
        </p:spPr>
        <p:txBody>
          <a:bodyPr rtlCol="0">
            <a:normAutofit fontScale="90000"/>
          </a:bodyPr>
          <a:lstStyle/>
          <a:p>
            <a:pPr rtl="0"/>
            <a:r>
              <a:rPr lang="ru" sz="4400" dirty="0" smtClean="0"/>
              <a:t>Обстоятельства, освобождающие от Ю.О.</a:t>
            </a:r>
            <a:endParaRPr lang="ru" sz="44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18883" y="1916832"/>
            <a:ext cx="9916088" cy="4536504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Д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еятельное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раскаяние 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виновного;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П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римирение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виновного с 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потерпевшим;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И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зменение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сроков 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давности;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У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словно-досрочное освобождение;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О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тсрочка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наказания беременным женщинам и 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женщинам, имеющим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малолетних 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детей;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Истечение сроков давности</a:t>
            </a:r>
            <a:endParaRPr lang="ru-RU" altLang="ru-RU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0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218882" y="431800"/>
            <a:ext cx="9916089" cy="1168400"/>
          </a:xfrm>
        </p:spPr>
        <p:txBody>
          <a:bodyPr rtlCol="0">
            <a:normAutofit/>
          </a:bodyPr>
          <a:lstStyle/>
          <a:p>
            <a:pPr rtl="0"/>
            <a:r>
              <a:rPr lang="ru" sz="4400" dirty="0" smtClean="0"/>
              <a:t>Условное наказание</a:t>
            </a:r>
            <a:endParaRPr lang="ru" sz="44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18883" y="1916832"/>
            <a:ext cx="9916088" cy="453650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озможно </a:t>
            </a:r>
            <a:r>
              <a:rPr lang="ru-RU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случае, если суд учитывает характер и степень общественной опасности, смягчающие и отягчающие обстоятельства, личность виновного. Условное наказание может заменить исправительные работы, ограничение по службе, содержание в </a:t>
            </a:r>
            <a:r>
              <a:rPr lang="ru-RU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дисбате</a:t>
            </a:r>
            <a:r>
              <a:rPr lang="ru-RU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лишение свободы.</a:t>
            </a:r>
          </a:p>
        </p:txBody>
      </p:sp>
    </p:spTree>
    <p:extLst>
      <p:ext uri="{BB962C8B-B14F-4D97-AF65-F5344CB8AC3E}">
        <p14:creationId xmlns:p14="http://schemas.microsoft.com/office/powerpoint/2010/main" val="192938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" sz="4400" dirty="0" smtClean="0"/>
              <a:t>Что такое правоотношение?</a:t>
            </a:r>
            <a:endParaRPr lang="ru" sz="44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18883" y="1916832"/>
            <a:ext cx="6099665" cy="42672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altLang="ru-RU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Правоотношение</a:t>
            </a:r>
            <a:r>
              <a:rPr lang="ru-RU" altLang="ru-RU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– </a:t>
            </a:r>
            <a:r>
              <a:rPr lang="ru-RU" altLang="ru-RU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общественные отношения</a:t>
            </a:r>
            <a:r>
              <a:rPr lang="ru-RU" altLang="ru-RU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, права и </a:t>
            </a:r>
            <a:r>
              <a:rPr lang="ru-RU" altLang="ru-RU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обязанности участников которых определены </a:t>
            </a:r>
            <a:r>
              <a:rPr lang="ru-RU" altLang="ru-RU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юридическими нормами </a:t>
            </a:r>
            <a:r>
              <a:rPr lang="ru-RU" altLang="ru-RU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и обеспечиваются возможностью государственного принуждения.</a:t>
            </a:r>
            <a:endParaRPr lang="ru-RU" altLang="ru-RU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4" name="Picture 2" descr="Понятие правонарушения и его признаки. Виды правонарушени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3303712"/>
            <a:ext cx="403783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" sz="4400" dirty="0" smtClean="0"/>
              <a:t>Элементы правоотношений</a:t>
            </a:r>
            <a:endParaRPr lang="ru" sz="44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18883" y="1916832"/>
            <a:ext cx="9751060" cy="4267200"/>
          </a:xfrm>
        </p:spPr>
        <p:txBody>
          <a:bodyPr rtlCol="0">
            <a:normAutofit fontScale="92500" lnSpcReduction="10000"/>
          </a:bodyPr>
          <a:lstStyle/>
          <a:p>
            <a:pPr marL="514350" indent="-51435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ru-RU" altLang="ru-RU" sz="3200" dirty="0" smtClean="0">
                <a:solidFill>
                  <a:srgbClr val="000000"/>
                </a:solidFill>
              </a:rPr>
              <a:t>Субъекты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3200" dirty="0">
                <a:solidFill>
                  <a:srgbClr val="000000"/>
                </a:solidFill>
              </a:rPr>
              <a:t>У</a:t>
            </a:r>
            <a:r>
              <a:rPr lang="ru-RU" altLang="ru-RU" sz="3200" dirty="0" smtClean="0">
                <a:solidFill>
                  <a:srgbClr val="000000"/>
                </a:solidFill>
              </a:rPr>
              <a:t>частник правоотношения, который имеет право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3200" dirty="0" err="1">
                <a:solidFill>
                  <a:srgbClr val="000000"/>
                </a:solidFill>
              </a:rPr>
              <a:t>У</a:t>
            </a:r>
            <a:r>
              <a:rPr lang="ru-RU" altLang="ru-RU" sz="3200" dirty="0" err="1" smtClean="0">
                <a:solidFill>
                  <a:srgbClr val="000000"/>
                </a:solidFill>
              </a:rPr>
              <a:t>правомоченное</a:t>
            </a:r>
            <a:r>
              <a:rPr lang="ru-RU" altLang="ru-RU" sz="3200" dirty="0" smtClean="0">
                <a:solidFill>
                  <a:srgbClr val="000000"/>
                </a:solidFill>
              </a:rPr>
              <a:t> лицо, на которого возложена обязанность - обязанный субъект.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ru-RU" sz="3200" dirty="0" smtClean="0">
                <a:solidFill>
                  <a:srgbClr val="000000"/>
                </a:solidFill>
              </a:rPr>
              <a:t>Виды субъектов: государство; физические лица; юридические лица; организации, не являющиеся юридическими лицами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3200" dirty="0" smtClean="0">
                <a:solidFill>
                  <a:srgbClr val="000000"/>
                </a:solidFill>
              </a:rPr>
              <a:t>2</a:t>
            </a:r>
            <a:r>
              <a:rPr lang="ru-RU" altLang="ru-RU" sz="3200" dirty="0">
                <a:solidFill>
                  <a:srgbClr val="000000"/>
                </a:solidFill>
              </a:rPr>
              <a:t>. Субъективные юридические права и обязанности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3200" dirty="0">
                <a:solidFill>
                  <a:srgbClr val="000000"/>
                </a:solidFill>
              </a:rPr>
              <a:t>3. Фактически правомерное поведение</a:t>
            </a:r>
            <a:endParaRPr lang="ru-RU" altLang="ru-RU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" sz="4400" dirty="0" smtClean="0"/>
              <a:t>Юридический фактор</a:t>
            </a:r>
            <a:endParaRPr lang="ru" sz="44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18883" y="1916832"/>
            <a:ext cx="6531713" cy="42672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altLang="ru-RU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Юридический факт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– конкретное 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жизненное обстоятельство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, с которым нормы права связывают возникновение, изменение или прекращение правоотношений.</a:t>
            </a:r>
            <a:endParaRPr lang="ru-RU" altLang="ru-RU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2050" name="Picture 2" descr="Сложный юридический фак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12" y="1916832"/>
            <a:ext cx="2854925" cy="356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4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Графический объект3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65820" y="692696"/>
            <a:ext cx="10441160" cy="5329388"/>
          </a:xfrm>
          <a:prstGeom prst="rect">
            <a:avLst/>
          </a:prstGeom>
          <a:solidFill>
            <a:srgbClr val="FFFFFF"/>
          </a:solidFill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6238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" sz="4400" dirty="0" smtClean="0"/>
              <a:t>Что такое правонарушение?</a:t>
            </a:r>
            <a:endParaRPr lang="ru" sz="44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18883" y="1916832"/>
            <a:ext cx="9751060" cy="42672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altLang="ru-RU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Правонарушение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- противоправное, волевое виновное деяние дееспособного лица, наносящее вред государству, обществу, личности.</a:t>
            </a:r>
          </a:p>
          <a:p>
            <a:pPr marL="0" indent="0">
              <a:buNone/>
            </a:pP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Признаки правонарушения: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Действие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или 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бездействие; противоправность; виновность; причинение вреда.</a:t>
            </a:r>
            <a:endParaRPr lang="ru-RU" altLang="ru-RU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ru-RU" sz="32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ru-RU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" sz="4400" dirty="0" smtClean="0"/>
              <a:t>Состав правонарушения</a:t>
            </a:r>
            <a:endParaRPr lang="ru" sz="44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18883" y="1916832"/>
            <a:ext cx="9751060" cy="4267200"/>
          </a:xfrm>
        </p:spPr>
        <p:txBody>
          <a:bodyPr rtlCol="0">
            <a:normAutofit lnSpcReduction="10000"/>
          </a:bodyPr>
          <a:lstStyle/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Объект правонарушения- нормы права, на которые посягает правонарушитель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Объективная сторона-действие или бездействие; общественно- опасные последствия; причинная связь между деянием и последствием.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Субъект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Субъективная сторона. Характеризуется виной, целью, мотивом.</a:t>
            </a:r>
          </a:p>
          <a:p>
            <a:pPr marL="0" indent="0">
              <a:buNone/>
            </a:pPr>
            <a:endParaRPr lang="ru-RU" altLang="ru-RU" sz="32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ru-RU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218882" y="431800"/>
            <a:ext cx="9988097" cy="1168400"/>
          </a:xfrm>
        </p:spPr>
        <p:txBody>
          <a:bodyPr rtlCol="0">
            <a:normAutofit/>
          </a:bodyPr>
          <a:lstStyle/>
          <a:p>
            <a:pPr rtl="0"/>
            <a:r>
              <a:rPr lang="ru" sz="4400" dirty="0" smtClean="0"/>
              <a:t>Вина</a:t>
            </a:r>
            <a:endParaRPr lang="ru" sz="4400" dirty="0"/>
          </a:p>
        </p:txBody>
      </p:sp>
      <p:pic>
        <p:nvPicPr>
          <p:cNvPr id="1026" name="Picture 2" descr="Вина - Психолого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979" y="1600200"/>
            <a:ext cx="60960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2"/>
          <p:cNvSpPr txBox="1">
            <a:spLocks/>
          </p:cNvSpPr>
          <p:nvPr/>
        </p:nvSpPr>
        <p:spPr>
          <a:xfrm>
            <a:off x="1194175" y="2276872"/>
            <a:ext cx="4252139" cy="25202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" dirty="0" smtClean="0"/>
              <a:t>Это психическое отношения лицы к собественному поведению и его результатм</a:t>
            </a:r>
            <a:endParaRPr lang="ru" sz="4400" dirty="0"/>
          </a:p>
        </p:txBody>
      </p:sp>
    </p:spTree>
    <p:extLst>
      <p:ext uri="{BB962C8B-B14F-4D97-AF65-F5344CB8AC3E}">
        <p14:creationId xmlns:p14="http://schemas.microsoft.com/office/powerpoint/2010/main" val="244341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" sz="4400" dirty="0" smtClean="0"/>
              <a:t>Формы вины</a:t>
            </a:r>
            <a:endParaRPr lang="ru" sz="44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18883" y="1916832"/>
            <a:ext cx="9751060" cy="4267200"/>
          </a:xfrm>
        </p:spPr>
        <p:txBody>
          <a:bodyPr rtlCol="0"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1. </a:t>
            </a:r>
            <a:r>
              <a:rPr lang="ru-RU" altLang="ru-RU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Умысел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П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рямой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 осознавал опасность, предвидел последствия и желал 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их наступления</a:t>
            </a:r>
            <a:endParaRPr lang="ru-RU" altLang="ru-RU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К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освенный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 осознавал опасность, не желал её, но 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сознательно допускал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последствия ( наемный убийца производит выстрелы </a:t>
            </a:r>
            <a:r>
              <a:rPr lang="ru-RU" altLang="ru-RU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в людном </a:t>
            </a:r>
            <a:r>
              <a:rPr lang="ru-RU" alt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месте)</a:t>
            </a:r>
          </a:p>
          <a:p>
            <a:pPr marL="0" indent="0">
              <a:buNone/>
            </a:pPr>
            <a:endParaRPr lang="ru-RU" altLang="ru-RU" sz="32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ru-RU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8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ига 16 х 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99_TF02801059" id="{4B3E191D-B3C9-4DCD-B491-B38D7FE3D852}" vid="{95EF1F8E-C174-455E-A76C-C3640C6B91A7}"/>
    </a:ext>
  </a:extLst>
</a:theme>
</file>

<file path=ppt/theme/theme2.xml><?xml version="1.0" encoding="utf-8"?>
<a:theme xmlns:a="http://schemas.openxmlformats.org/drawingml/2006/main" name="Тема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purl.org/dc/dcmitype/"/>
    <ds:schemaRef ds:uri="4873beb7-5857-4685-be1f-d57550cc96cc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 Книга (широкоэкранный формат)</Template>
  <TotalTime>39</TotalTime>
  <Words>529</Words>
  <Application>Microsoft Office PowerPoint</Application>
  <PresentationFormat>Произвольный</PresentationFormat>
  <Paragraphs>78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Constantia</vt:lpstr>
      <vt:lpstr>Times New Roman</vt:lpstr>
      <vt:lpstr>Wingdings</vt:lpstr>
      <vt:lpstr>幼圆</vt:lpstr>
      <vt:lpstr>Книга 16 х 9</vt:lpstr>
      <vt:lpstr>Правоотношение и юридическая ответственность</vt:lpstr>
      <vt:lpstr>Что такое правоотношение?</vt:lpstr>
      <vt:lpstr>Элементы правоотношений</vt:lpstr>
      <vt:lpstr>Юридический фактор</vt:lpstr>
      <vt:lpstr>Презентация PowerPoint</vt:lpstr>
      <vt:lpstr>Что такое правонарушение?</vt:lpstr>
      <vt:lpstr>Состав правонарушения</vt:lpstr>
      <vt:lpstr>Вина</vt:lpstr>
      <vt:lpstr>Формы вины</vt:lpstr>
      <vt:lpstr>Формы вины</vt:lpstr>
      <vt:lpstr>Виды правонарушения</vt:lpstr>
      <vt:lpstr>Юридическая ответственность (Ю.О.)</vt:lpstr>
      <vt:lpstr>Признаки Ю.О.</vt:lpstr>
      <vt:lpstr>Цели Ю.О.</vt:lpstr>
      <vt:lpstr>Основные принципы Ю.О.</vt:lpstr>
      <vt:lpstr>Виды Ю.О.</vt:lpstr>
      <vt:lpstr>Необходимая оборона</vt:lpstr>
      <vt:lpstr>Обстоятельства, освобождающие от Ю.О.</vt:lpstr>
      <vt:lpstr>Условное наказание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Правоотношение и юридическая ответственность</dc:title>
  <dc:creator>Антон</dc:creator>
  <cp:lastModifiedBy>Антон</cp:lastModifiedBy>
  <cp:revision>5</cp:revision>
  <dcterms:created xsi:type="dcterms:W3CDTF">2020-04-13T14:43:47Z</dcterms:created>
  <dcterms:modified xsi:type="dcterms:W3CDTF">2020-04-13T15:23:37Z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