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85" r:id="rId3"/>
    <p:sldId id="286" r:id="rId4"/>
    <p:sldId id="259" r:id="rId5"/>
    <p:sldId id="261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8" r:id="rId16"/>
    <p:sldId id="296" r:id="rId17"/>
    <p:sldId id="299" r:id="rId18"/>
    <p:sldId id="297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</p:sldIdLst>
  <p:sldSz cx="9144000" cy="5143500" type="screen16x9"/>
  <p:notesSz cx="6858000" cy="9144000"/>
  <p:embeddedFontLst>
    <p:embeddedFont>
      <p:font typeface="Playfair Display" panose="020B0604020202020204" charset="-52"/>
      <p:regular r:id="rId40"/>
      <p:bold r:id="rId41"/>
      <p:italic r:id="rId42"/>
      <p:boldItalic r:id="rId43"/>
    </p:embeddedFont>
    <p:embeddedFont>
      <p:font typeface="Trebuchet MS" panose="020B0603020202020204" pitchFamily="34" charset="0"/>
      <p:regular r:id="rId44"/>
      <p:bold r:id="rId45"/>
      <p:italic r:id="rId46"/>
      <p:boldItalic r:id="rId47"/>
    </p:embeddedFont>
    <p:embeddedFont>
      <p:font typeface="Georgia" panose="02040502050405020303" pitchFamily="18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608F52-B55C-412B-8406-66015E7C58D6}">
  <a:tblStyle styleId="{47608F52-B55C-412B-8406-66015E7C58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85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169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12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829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214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083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951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473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634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111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270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02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7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90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01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2391863"/>
            <a:ext cx="41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" y="3912619"/>
            <a:ext cx="9144000" cy="123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1"/>
          <p:cNvCxnSpPr/>
          <p:nvPr/>
        </p:nvCxnSpPr>
        <p:spPr>
          <a:xfrm>
            <a:off x="734700" y="4732556"/>
            <a:ext cx="7674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734700" y="410944"/>
            <a:ext cx="7674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>
  <p:cSld name="BLANK_1_1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 descr="dark_wood.jpg"/>
          <p:cNvPicPr preferRelativeResize="0"/>
          <p:nvPr/>
        </p:nvPicPr>
        <p:blipFill rotWithShape="1">
          <a:blip r:embed="rId2">
            <a:alphaModFix/>
          </a:blip>
          <a:srcRect r="24998"/>
          <a:stretch/>
        </p:blipFill>
        <p:spPr>
          <a:xfrm>
            <a:off x="2285700" y="285413"/>
            <a:ext cx="4572600" cy="457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4297650" y="4858089"/>
            <a:ext cx="5487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811625"/>
            <a:ext cx="469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334725"/>
            <a:ext cx="469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806100" y="3623569"/>
            <a:ext cx="7531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61500" y="2161800"/>
            <a:ext cx="66210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759351"/>
            <a:ext cx="19572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3028650" y="4155549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80026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79875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6319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223964" y="1200150"/>
            <a:ext cx="26319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5990727" y="1200150"/>
            <a:ext cx="26319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7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4406305"/>
            <a:ext cx="82296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Font typeface="Playfair Display"/>
              <a:buNone/>
              <a:defRPr sz="16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3028650" y="4406312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297650" y="4866152"/>
            <a:ext cx="548700" cy="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4732556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410944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subtlepatterns.com/" TargetMode="External"/><Relationship Id="rId4" Type="http://schemas.openxmlformats.org/officeDocument/2006/relationships/hyperlink" Target="http://unsplash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layfair-display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droid-sa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85800" y="2391863"/>
            <a:ext cx="41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Битва за Москву</a:t>
            </a:r>
            <a:endParaRPr dirty="0"/>
          </a:p>
        </p:txBody>
      </p:sp>
      <p:sp>
        <p:nvSpPr>
          <p:cNvPr id="3" name="Google Shape;73;p14"/>
          <p:cNvSpPr txBox="1"/>
          <p:nvPr/>
        </p:nvSpPr>
        <p:spPr>
          <a:xfrm>
            <a:off x="5887685" y="2224721"/>
            <a:ext cx="3357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Мамонов Антон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u-RU" sz="1800" dirty="0">
                <a:solidFill>
                  <a:schemeClr val="bg1"/>
                </a:solidFill>
                <a:latin typeface="Droid Sans"/>
              </a:rPr>
              <a:t>МБУ ДО «</a:t>
            </a:r>
            <a:r>
              <a:rPr lang="ru-RU" sz="1800" b="1" dirty="0">
                <a:solidFill>
                  <a:schemeClr val="bg1"/>
                </a:solidFill>
                <a:latin typeface="Droid Sans"/>
              </a:rPr>
              <a:t>Центр детского творчества</a:t>
            </a:r>
            <a:r>
              <a:rPr lang="ru-RU" sz="1800" dirty="0">
                <a:solidFill>
                  <a:schemeClr val="bg1"/>
                </a:solidFill>
                <a:latin typeface="Droid Sans"/>
              </a:rPr>
              <a:t>» </a:t>
            </a:r>
            <a:r>
              <a:rPr lang="ru-RU" sz="1800" dirty="0" err="1" smtClean="0">
                <a:solidFill>
                  <a:schemeClr val="bg1"/>
                </a:solidFill>
                <a:latin typeface="Droid Sans"/>
              </a:rPr>
              <a:t>п.г.т</a:t>
            </a:r>
            <a:r>
              <a:rPr lang="ru-RU" sz="1800" dirty="0" smtClean="0">
                <a:solidFill>
                  <a:schemeClr val="bg1"/>
                </a:solidFill>
                <a:latin typeface="Droid Sans"/>
              </a:rPr>
              <a:t>.</a:t>
            </a:r>
            <a:r>
              <a:rPr lang="ru-RU" sz="1800" dirty="0">
                <a:solidFill>
                  <a:schemeClr val="bg1"/>
                </a:solidFill>
                <a:latin typeface="Droid Sans"/>
              </a:rPr>
              <a:t> </a:t>
            </a:r>
            <a:r>
              <a:rPr lang="ru-RU" sz="1800" b="1" dirty="0">
                <a:solidFill>
                  <a:schemeClr val="bg1"/>
                </a:solidFill>
                <a:latin typeface="Droid Sans"/>
              </a:rPr>
              <a:t>Вача</a:t>
            </a:r>
            <a:endParaRPr sz="1800" dirty="0">
              <a:solidFill>
                <a:schemeClr val="bg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731026" y="3814346"/>
            <a:ext cx="768194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400" dirty="0" smtClean="0"/>
              <a:t>С вечера 15 октября началась массовая эвакуация</a:t>
            </a:r>
            <a:endParaRPr sz="24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731026" y="692812"/>
            <a:ext cx="4471679" cy="3121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 smtClean="0"/>
              <a:t>Информация </a:t>
            </a:r>
            <a:r>
              <a:rPr lang="ru-RU" sz="2000" dirty="0"/>
              <a:t>неофициально быстро распространилась по городу. Паника породила неразбериху, мародёрство, резкий всплеск бандитизма, грабежей, хищений, в том числе и со стороны руководящих советских, партийных и хозяйственных работников.</a:t>
            </a:r>
            <a:br>
              <a:rPr lang="ru-RU" sz="2000" dirty="0"/>
            </a:br>
            <a:endParaRPr sz="2000"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9</a:t>
            </a:r>
            <a:endParaRPr dirty="0"/>
          </a:p>
        </p:txBody>
      </p:sp>
      <p:pic>
        <p:nvPicPr>
          <p:cNvPr id="7" name="Picture 2" descr="https://topwar.ru/uploads/posts/2017-07/1500734355_149250559020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01" y="871566"/>
            <a:ext cx="2749827" cy="231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«</a:t>
            </a:r>
            <a:r>
              <a:rPr lang="ru-RU" dirty="0"/>
              <a:t>Затевающие войну сами попадают в свои сети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983026" y="1378719"/>
            <a:ext cx="3588974" cy="2489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ru-RU" sz="1600" dirty="0" smtClean="0"/>
              <a:t>С 16-19 октября начинается массовое бегство </a:t>
            </a:r>
            <a:r>
              <a:rPr lang="ru-RU" sz="1600" dirty="0"/>
              <a:t>из </a:t>
            </a:r>
            <a:r>
              <a:rPr lang="ru-RU" sz="1600" dirty="0" smtClean="0"/>
              <a:t>Москвы</a:t>
            </a:r>
          </a:p>
          <a:p>
            <a:pPr marL="76200" indent="0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21 </a:t>
            </a:r>
            <a:r>
              <a:rPr lang="ru-RU" sz="1600" dirty="0">
                <a:solidFill>
                  <a:schemeClr val="bg1"/>
                </a:solidFill>
              </a:rPr>
              <a:t>октября 1941 </a:t>
            </a:r>
            <a:r>
              <a:rPr lang="ru-RU" sz="1600" dirty="0" smtClean="0">
                <a:solidFill>
                  <a:schemeClr val="bg1"/>
                </a:solidFill>
              </a:rPr>
              <a:t>г. </a:t>
            </a:r>
            <a:r>
              <a:rPr lang="ru-RU" sz="1600" dirty="0"/>
              <a:t>н</a:t>
            </a:r>
            <a:r>
              <a:rPr lang="ru-RU" sz="1600" dirty="0" smtClean="0"/>
              <a:t>ачалось </a:t>
            </a:r>
            <a:r>
              <a:rPr lang="ru-RU" sz="1600" dirty="0"/>
              <a:t>формирование </a:t>
            </a:r>
            <a:r>
              <a:rPr lang="ru-RU" sz="1600" dirty="0" smtClean="0"/>
              <a:t>рабочих </a:t>
            </a:r>
            <a:r>
              <a:rPr lang="ru-RU" sz="1600" dirty="0"/>
              <a:t>батальонов для обороны города и строительства укреплений. В лесах Подмосковья </a:t>
            </a:r>
            <a:r>
              <a:rPr lang="ru-RU" sz="1600" dirty="0" smtClean="0"/>
              <a:t>было создано </a:t>
            </a:r>
            <a:r>
              <a:rPr lang="ru-RU" sz="1600" dirty="0"/>
              <a:t>39 партизанских отрядов общей численностью 1688 человек. </a:t>
            </a:r>
            <a:endParaRPr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10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06" y="1848624"/>
            <a:ext cx="3432569" cy="17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6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«</a:t>
            </a:r>
            <a:r>
              <a:rPr lang="ru-RU" dirty="0"/>
              <a:t>Война есть продолжение политики другими средствами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200114" y="1555876"/>
            <a:ext cx="3588974" cy="2489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6 ноября 1941 г. </a:t>
            </a:r>
            <a:r>
              <a:rPr lang="ru-RU" sz="1600" dirty="0"/>
              <a:t>с</a:t>
            </a:r>
            <a:r>
              <a:rPr lang="ru-RU" sz="1600" dirty="0" smtClean="0"/>
              <a:t>остоялась заседание </a:t>
            </a:r>
            <a:r>
              <a:rPr lang="ru-RU" sz="1600" dirty="0"/>
              <a:t>Моссовета, посвященное 24-й годовщине Великой Октябрьской социалистической Революции. </a:t>
            </a:r>
            <a:endParaRPr lang="ru-RU" sz="1600" dirty="0" smtClean="0"/>
          </a:p>
          <a:p>
            <a:pPr marL="76200" indent="0">
              <a:buNone/>
            </a:pPr>
            <a:r>
              <a:rPr lang="ru-RU" sz="1600" dirty="0" smtClean="0"/>
              <a:t>С </a:t>
            </a:r>
            <a:r>
              <a:rPr lang="ru-RU" sz="1600" dirty="0"/>
              <a:t>докладом выступил </a:t>
            </a:r>
            <a:r>
              <a:rPr lang="ru-RU" sz="1600" dirty="0" err="1" smtClean="0"/>
              <a:t>И.В.Сталин</a:t>
            </a:r>
            <a:r>
              <a:rPr lang="ru-RU" sz="1600" dirty="0"/>
              <a:t>. Заседание проходило в подземном вестибюле станции метро "Маяковская".</a:t>
            </a:r>
            <a:endParaRPr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11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7"/>
          <a:stretch/>
        </p:blipFill>
        <p:spPr>
          <a:xfrm>
            <a:off x="4925291" y="1680714"/>
            <a:ext cx="2791192" cy="23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7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731026" y="3814346"/>
            <a:ext cx="768194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400" dirty="0"/>
              <a:t>Началось ноябрьское наступление немецких войск на Москву.</a:t>
            </a:r>
            <a:endParaRPr sz="24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856016" y="979179"/>
            <a:ext cx="4471679" cy="21894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1600" dirty="0">
                <a:solidFill>
                  <a:schemeClr val="bg1"/>
                </a:solidFill>
              </a:rPr>
              <a:t>16 ноября 1941 г. у</a:t>
            </a:r>
            <a:r>
              <a:rPr lang="ru-RU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разъезда </a:t>
            </a:r>
            <a:r>
              <a:rPr lang="ru-RU" sz="1600" dirty="0" err="1">
                <a:solidFill>
                  <a:schemeClr val="bg1"/>
                </a:solidFill>
              </a:rPr>
              <a:t>Дубосеково</a:t>
            </a:r>
            <a:r>
              <a:rPr lang="ru-RU" sz="1600" dirty="0">
                <a:solidFill>
                  <a:schemeClr val="bg1"/>
                </a:solidFill>
              </a:rPr>
              <a:t> 28 воинов группы истребителей танков </a:t>
            </a:r>
            <a:r>
              <a:rPr lang="ru-RU" sz="1600" dirty="0" smtClean="0">
                <a:solidFill>
                  <a:schemeClr val="bg1"/>
                </a:solidFill>
              </a:rPr>
              <a:t>во </a:t>
            </a:r>
            <a:r>
              <a:rPr lang="ru-RU" sz="1600" dirty="0">
                <a:solidFill>
                  <a:schemeClr val="bg1"/>
                </a:solidFill>
              </a:rPr>
              <a:t>главе с политруком </a:t>
            </a:r>
            <a:r>
              <a:rPr lang="ru-RU" sz="1600" dirty="0" err="1">
                <a:solidFill>
                  <a:schemeClr val="bg1"/>
                </a:solidFill>
              </a:rPr>
              <a:t>В.Г.Клочковым</a:t>
            </a:r>
            <a:r>
              <a:rPr lang="ru-RU" sz="1600" dirty="0">
                <a:solidFill>
                  <a:schemeClr val="bg1"/>
                </a:solidFill>
              </a:rPr>
              <a:t> вели бой с несколькими десятками немецких </a:t>
            </a:r>
            <a:r>
              <a:rPr lang="ru-RU" sz="1600" dirty="0" smtClean="0">
                <a:solidFill>
                  <a:schemeClr val="bg1"/>
                </a:solidFill>
              </a:rPr>
              <a:t>танков. Они уничтожили </a:t>
            </a:r>
            <a:r>
              <a:rPr lang="ru-RU" sz="1600" dirty="0">
                <a:solidFill>
                  <a:schemeClr val="bg1"/>
                </a:solidFill>
              </a:rPr>
              <a:t>18 </a:t>
            </a:r>
            <a:r>
              <a:rPr lang="ru-RU" sz="1600" dirty="0" smtClean="0">
                <a:solidFill>
                  <a:schemeClr val="bg1"/>
                </a:solidFill>
              </a:rPr>
              <a:t>танков и </a:t>
            </a:r>
            <a:r>
              <a:rPr lang="ru-RU" sz="1600" dirty="0">
                <a:solidFill>
                  <a:schemeClr val="bg1"/>
                </a:solidFill>
              </a:rPr>
              <a:t>не пропустили фашистов к Москве. Лишь пять воинов остались в живых. Все воины </a:t>
            </a:r>
            <a:r>
              <a:rPr lang="ru-RU" sz="1600" dirty="0" smtClean="0">
                <a:solidFill>
                  <a:schemeClr val="bg1"/>
                </a:solidFill>
              </a:rPr>
              <a:t>были удостоены </a:t>
            </a:r>
            <a:r>
              <a:rPr lang="ru-RU" sz="1600" dirty="0">
                <a:solidFill>
                  <a:schemeClr val="bg1"/>
                </a:solidFill>
              </a:rPr>
              <a:t>звания Героя Советского Союза. </a:t>
            </a:r>
            <a:r>
              <a:rPr lang="ru-RU" sz="1400" dirty="0">
                <a:solidFill>
                  <a:schemeClr val="bg1"/>
                </a:solidFill>
              </a:rPr>
              <a:t/>
            </a:r>
            <a:br>
              <a:rPr lang="ru-RU" sz="1400" dirty="0">
                <a:solidFill>
                  <a:schemeClr val="bg1"/>
                </a:solidFill>
              </a:rPr>
            </a:b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12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1308" r="2566" b="8582"/>
          <a:stretch/>
        </p:blipFill>
        <p:spPr>
          <a:xfrm>
            <a:off x="5729801" y="699215"/>
            <a:ext cx="2197191" cy="26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731026" y="3814346"/>
            <a:ext cx="766303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400" dirty="0"/>
              <a:t>Контрнаступления Красной армии</a:t>
            </a:r>
            <a:br>
              <a:rPr lang="ru-RU" sz="2400" dirty="0"/>
            </a:br>
            <a:r>
              <a:rPr lang="ru-RU" sz="2400" dirty="0"/>
              <a:t>5-10 декабря 1941 г.</a:t>
            </a:r>
            <a:r>
              <a:rPr lang="ru-RU" sz="2400" dirty="0">
                <a:solidFill>
                  <a:srgbClr val="FF0000"/>
                </a:solidFill>
              </a:rPr>
              <a:t/>
            </a:r>
            <a:br>
              <a:rPr lang="ru-RU" sz="2400" dirty="0">
                <a:solidFill>
                  <a:srgbClr val="FF0000"/>
                </a:solidFill>
              </a:rPr>
            </a:br>
            <a:endParaRPr sz="24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731026" y="1216504"/>
            <a:ext cx="7538045" cy="21894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1800" dirty="0" smtClean="0"/>
              <a:t>За </a:t>
            </a:r>
            <a:r>
              <a:rPr lang="ru-RU" sz="1800" dirty="0"/>
              <a:t>первые дни наступления наши войска освободили свыше 400 населенных пунктов. Гитлеровцы потеряли на поле боя более 30 тыс. солдат и офицеров, 650 танков, около 5 тыс. автомашин, свыше 600 орудий и минометов. </a:t>
            </a:r>
            <a:r>
              <a:rPr lang="ru-RU" sz="1800" dirty="0">
                <a:solidFill>
                  <a:schemeClr val="bg1"/>
                </a:solidFill>
              </a:rPr>
              <a:t> 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ru-RU" sz="1800" dirty="0" smtClean="0">
                <a:solidFill>
                  <a:schemeClr val="bg1"/>
                </a:solidFill>
              </a:rPr>
              <a:t/>
            </a:r>
            <a:br>
              <a:rPr lang="ru-RU" sz="1800" dirty="0" smtClean="0">
                <a:solidFill>
                  <a:schemeClr val="bg1"/>
                </a:solidFill>
              </a:rPr>
            </a:br>
            <a:r>
              <a:rPr lang="ru-RU" sz="1800" dirty="0" smtClean="0"/>
              <a:t>Освобождены </a:t>
            </a:r>
            <a:r>
              <a:rPr lang="ru-RU" sz="1800" dirty="0"/>
              <a:t>горда: </a:t>
            </a:r>
            <a:r>
              <a:rPr lang="ru-RU" sz="1800" dirty="0" smtClean="0"/>
              <a:t>Ясная Поляна, </a:t>
            </a:r>
            <a:r>
              <a:rPr lang="ru-RU" sz="1800" dirty="0"/>
              <a:t>Клин, Богородск</a:t>
            </a:r>
            <a:r>
              <a:rPr lang="ru-RU" sz="1800" dirty="0" smtClean="0"/>
              <a:t>, </a:t>
            </a:r>
            <a:r>
              <a:rPr lang="ru-RU" sz="1800" dirty="0"/>
              <a:t>Волоколамск, </a:t>
            </a:r>
            <a:r>
              <a:rPr lang="ru-RU" sz="1800" dirty="0" smtClean="0"/>
              <a:t>Калуга и многие другие. Жители постепенно возвращаются </a:t>
            </a:r>
            <a:r>
              <a:rPr lang="ru-RU" sz="1800" dirty="0"/>
              <a:t>после эвакуации.</a:t>
            </a:r>
            <a:r>
              <a:rPr lang="ru-RU" sz="1800" dirty="0">
                <a:solidFill>
                  <a:schemeClr val="bg1"/>
                </a:solidFill>
              </a:rPr>
              <a:t/>
            </a:r>
            <a:br>
              <a:rPr lang="ru-RU" sz="1800" dirty="0">
                <a:solidFill>
                  <a:schemeClr val="bg1"/>
                </a:solidFill>
              </a:rPr>
            </a:b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5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«</a:t>
            </a:r>
            <a:r>
              <a:rPr lang="ru-RU" dirty="0"/>
              <a:t>Война — это серия катастроф, ведущих к победе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529035" y="1707180"/>
            <a:ext cx="3588974" cy="2489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Н</a:t>
            </a:r>
            <a:r>
              <a:rPr lang="ru-RU" sz="1600" dirty="0" smtClean="0">
                <a:solidFill>
                  <a:schemeClr val="bg1"/>
                </a:solidFill>
              </a:rPr>
              <a:t>аконец </a:t>
            </a:r>
            <a:r>
              <a:rPr lang="ru-RU" sz="1600" dirty="0"/>
              <a:t>з</a:t>
            </a:r>
            <a:r>
              <a:rPr lang="ru-RU" sz="1600" dirty="0" smtClean="0"/>
              <a:t>авершилась </a:t>
            </a:r>
            <a:r>
              <a:rPr lang="ru-RU" sz="1600" dirty="0"/>
              <a:t>Московская </a:t>
            </a:r>
            <a:r>
              <a:rPr lang="ru-RU" sz="1600" dirty="0" smtClean="0"/>
              <a:t>битва и противник </a:t>
            </a:r>
            <a:r>
              <a:rPr lang="ru-RU" sz="1600" dirty="0"/>
              <a:t>был отброшен на запад 100—250 км. </a:t>
            </a:r>
            <a:r>
              <a:rPr lang="ru-RU" sz="1600" dirty="0" smtClean="0"/>
              <a:t>Нам удалось сорвать гитлеровский </a:t>
            </a:r>
            <a:r>
              <a:rPr lang="ru-RU" sz="1600" dirty="0"/>
              <a:t>план "молниеносной </a:t>
            </a:r>
            <a:r>
              <a:rPr lang="ru-RU" sz="1600" dirty="0" smtClean="0"/>
              <a:t>войны« и мы наконец развеяли </a:t>
            </a:r>
            <a:r>
              <a:rPr lang="ru-RU" sz="1600" dirty="0"/>
              <a:t>миф о непобедимости немецко-фашистской армии.</a:t>
            </a:r>
            <a:endParaRPr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14</a:t>
            </a:r>
            <a:endParaRPr dirty="0"/>
          </a:p>
        </p:txBody>
      </p:sp>
      <p:pic>
        <p:nvPicPr>
          <p:cNvPr id="6" name="Picture 2" descr="http://artyushenkooleg.ru/wp-oleg/wp-content/uploads/2016/12/bitva-pod-moskvoi-4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2" r="16410"/>
          <a:stretch/>
        </p:blipFill>
        <p:spPr bwMode="auto">
          <a:xfrm>
            <a:off x="5427194" y="1797076"/>
            <a:ext cx="2322181" cy="21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87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«</a:t>
            </a:r>
            <a:r>
              <a:rPr lang="ru-RU" dirty="0"/>
              <a:t>Когда нет врагов, то не бывает войны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318524" y="1148015"/>
            <a:ext cx="6608467" cy="2489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ru-RU" sz="1600" dirty="0"/>
              <a:t>Московская битва принесла первую внушительную победу советским войскам. Захват столицы парализовал бы всю страну и повлек за собой безоговорочную победу фашистской Германии. И здесь играла свою роль не только психологическая составляющая. </a:t>
            </a:r>
            <a:endParaRPr lang="ru-RU" sz="1600" dirty="0" smtClean="0"/>
          </a:p>
          <a:p>
            <a:pPr marL="76200" indent="0">
              <a:buNone/>
            </a:pPr>
            <a:r>
              <a:rPr lang="ru-RU" sz="1600" dirty="0" smtClean="0"/>
              <a:t>Разгром </a:t>
            </a:r>
            <a:r>
              <a:rPr lang="ru-RU" sz="1600" dirty="0"/>
              <a:t>немецких войск под Москвой навсегда похоронил  гитлеровский план «молниеносной войны», развенчал перед  всем миром миф о «непобедимости» вермахта, подорвал  моральный дух немецкой армии, поколебал ее веру в победу в  войне. </a:t>
            </a:r>
            <a:endParaRPr lang="ru-RU" sz="1600" dirty="0" smtClean="0"/>
          </a:p>
          <a:p>
            <a:pPr marL="76200" indent="0">
              <a:buNone/>
            </a:pPr>
            <a:r>
              <a:rPr lang="ru-RU" sz="1600" dirty="0" smtClean="0"/>
              <a:t>Победа </a:t>
            </a:r>
            <a:r>
              <a:rPr lang="ru-RU" sz="1600" dirty="0"/>
              <a:t>советских войск под Москвой стала началом  поворота в Великой Отечественной и всей Второй мировой  войне.</a:t>
            </a:r>
            <a:endParaRPr lang="ru-RU"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36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329326" y="2345995"/>
            <a:ext cx="4604326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5080" indent="0" algn="l">
              <a:lnSpc>
                <a:spcPct val="99900"/>
              </a:lnSpc>
              <a:spcBef>
                <a:spcPts val="105"/>
              </a:spcBef>
              <a:buNone/>
            </a:pPr>
            <a:r>
              <a:rPr lang="ru-RU" sz="2000" spc="-20" dirty="0">
                <a:latin typeface="Playfair Display" panose="020B0604020202020204" charset="-52"/>
                <a:cs typeface="Trebuchet MS"/>
              </a:rPr>
              <a:t>«Когда </a:t>
            </a:r>
            <a:r>
              <a:rPr lang="ru-RU" sz="2000" spc="-65" dirty="0">
                <a:latin typeface="Playfair Display" panose="020B0604020202020204" charset="-52"/>
                <a:cs typeface="Trebuchet MS"/>
              </a:rPr>
              <a:t>меня </a:t>
            </a:r>
            <a:r>
              <a:rPr lang="ru-RU" sz="2000" spc="-45" dirty="0">
                <a:latin typeface="Playfair Display" panose="020B0604020202020204" charset="-52"/>
                <a:cs typeface="Trebuchet MS"/>
              </a:rPr>
              <a:t>спрашивают,  </a:t>
            </a:r>
            <a:r>
              <a:rPr lang="ru-RU" sz="2000" spc="-35" dirty="0">
                <a:latin typeface="Playfair Display" panose="020B0604020202020204" charset="-52"/>
                <a:cs typeface="Trebuchet MS"/>
              </a:rPr>
              <a:t>что </a:t>
            </a:r>
            <a:r>
              <a:rPr lang="ru-RU" sz="2000" spc="-80" dirty="0">
                <a:latin typeface="Playfair Display" panose="020B0604020202020204" charset="-52"/>
                <a:cs typeface="Trebuchet MS"/>
              </a:rPr>
              <a:t>больше </a:t>
            </a:r>
            <a:r>
              <a:rPr lang="ru-RU" sz="2000" spc="-75" dirty="0">
                <a:latin typeface="Playfair Display" panose="020B0604020202020204" charset="-52"/>
                <a:cs typeface="Trebuchet MS"/>
              </a:rPr>
              <a:t>всего </a:t>
            </a:r>
            <a:r>
              <a:rPr lang="ru-RU" sz="2000" spc="-60" dirty="0">
                <a:latin typeface="Playfair Display" panose="020B0604020202020204" charset="-52"/>
                <a:cs typeface="Trebuchet MS"/>
              </a:rPr>
              <a:t>запомнилось </a:t>
            </a:r>
            <a:r>
              <a:rPr lang="ru-RU" sz="2000" spc="-80" dirty="0">
                <a:latin typeface="Playfair Display" panose="020B0604020202020204" charset="-52"/>
                <a:cs typeface="Trebuchet MS"/>
              </a:rPr>
              <a:t>из  </a:t>
            </a:r>
            <a:r>
              <a:rPr lang="ru-RU" sz="2000" spc="-50" dirty="0">
                <a:latin typeface="Playfair Display" panose="020B0604020202020204" charset="-52"/>
                <a:cs typeface="Trebuchet MS"/>
              </a:rPr>
              <a:t>минувшей </a:t>
            </a:r>
            <a:r>
              <a:rPr lang="ru-RU" sz="2000" spc="-55" dirty="0">
                <a:latin typeface="Playfair Display" panose="020B0604020202020204" charset="-52"/>
                <a:cs typeface="Trebuchet MS"/>
              </a:rPr>
              <a:t>войны, </a:t>
            </a:r>
            <a:r>
              <a:rPr lang="ru-RU" sz="2000" spc="-15" dirty="0">
                <a:latin typeface="Playfair Display" panose="020B0604020202020204" charset="-52"/>
                <a:cs typeface="Trebuchet MS"/>
              </a:rPr>
              <a:t>я </a:t>
            </a:r>
            <a:r>
              <a:rPr lang="ru-RU" sz="2000" spc="-75" dirty="0">
                <a:latin typeface="Playfair Display" panose="020B0604020202020204" charset="-52"/>
                <a:cs typeface="Trebuchet MS"/>
              </a:rPr>
              <a:t>всегда  </a:t>
            </a:r>
            <a:r>
              <a:rPr lang="ru-RU" sz="2000" spc="-60" dirty="0">
                <a:latin typeface="Playfair Display" panose="020B0604020202020204" charset="-52"/>
                <a:cs typeface="Trebuchet MS"/>
              </a:rPr>
              <a:t>отвечаю</a:t>
            </a:r>
            <a:r>
              <a:rPr lang="ru-RU" sz="2000" spc="-60" dirty="0">
                <a:latin typeface="Playfair Display" panose="020B0604020202020204" charset="-52"/>
                <a:cs typeface="Georgia"/>
              </a:rPr>
              <a:t>: б</a:t>
            </a:r>
            <a:r>
              <a:rPr lang="ru-RU" sz="2000" spc="-35" dirty="0" smtClean="0">
                <a:latin typeface="Playfair Display" panose="020B0604020202020204" charset="-52"/>
                <a:cs typeface="Trebuchet MS"/>
              </a:rPr>
              <a:t>итва </a:t>
            </a:r>
            <a:r>
              <a:rPr lang="ru-RU" sz="2000" spc="-65" dirty="0">
                <a:latin typeface="Playfair Display" panose="020B0604020202020204" charset="-52"/>
                <a:cs typeface="Trebuchet MS"/>
              </a:rPr>
              <a:t>за </a:t>
            </a:r>
            <a:r>
              <a:rPr lang="ru-RU" sz="2000" dirty="0">
                <a:latin typeface="Playfair Display" panose="020B0604020202020204" charset="-52"/>
                <a:cs typeface="Trebuchet MS"/>
              </a:rPr>
              <a:t>Москву</a:t>
            </a:r>
            <a:r>
              <a:rPr lang="ru-RU" sz="2000" dirty="0">
                <a:latin typeface="Playfair Display" panose="020B0604020202020204" charset="-52"/>
                <a:cs typeface="Georgia"/>
              </a:rPr>
              <a:t>. </a:t>
            </a:r>
            <a:r>
              <a:rPr lang="ru-RU" sz="2000" spc="45" dirty="0">
                <a:latin typeface="Playfair Display" panose="020B0604020202020204" charset="-52"/>
                <a:cs typeface="Trebuchet MS"/>
              </a:rPr>
              <a:t>Она  </a:t>
            </a:r>
            <a:r>
              <a:rPr lang="ru-RU" sz="2000" spc="-45" dirty="0">
                <a:latin typeface="Playfair Display" panose="020B0604020202020204" charset="-52"/>
                <a:cs typeface="Trebuchet MS"/>
              </a:rPr>
              <a:t>похоронила </a:t>
            </a:r>
            <a:r>
              <a:rPr lang="ru-RU" sz="2000" spc="-50" dirty="0">
                <a:latin typeface="Playfair Display" panose="020B0604020202020204" charset="-52"/>
                <a:cs typeface="Trebuchet MS"/>
              </a:rPr>
              <a:t>план</a:t>
            </a:r>
            <a:r>
              <a:rPr lang="ru-RU" sz="2000" spc="-15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-30" dirty="0">
                <a:latin typeface="Playfair Display" panose="020B0604020202020204" charset="-52"/>
                <a:cs typeface="Trebuchet MS"/>
              </a:rPr>
              <a:t>«Барбаросса</a:t>
            </a:r>
            <a:r>
              <a:rPr lang="ru-RU" sz="2000" spc="-30" dirty="0" smtClean="0">
                <a:latin typeface="Playfair Display" panose="020B0604020202020204" charset="-52"/>
                <a:cs typeface="Trebuchet MS"/>
              </a:rPr>
              <a:t>»</a:t>
            </a:r>
            <a:r>
              <a:rPr lang="ru-RU" sz="2000" spc="-30" dirty="0" smtClean="0">
                <a:latin typeface="Playfair Display" panose="020B0604020202020204" charset="-52"/>
                <a:cs typeface="Georgia"/>
              </a:rPr>
              <a:t>.</a:t>
            </a:r>
            <a:endParaRPr lang="ru-RU" sz="2000" dirty="0" smtClean="0">
              <a:latin typeface="Playfair Display" panose="020B0604020202020204" charset="-52"/>
              <a:cs typeface="Georgia"/>
            </a:endParaRPr>
          </a:p>
          <a:p>
            <a:pPr marL="12700" marR="5080" indent="0" algn="l">
              <a:lnSpc>
                <a:spcPct val="99900"/>
              </a:lnSpc>
              <a:spcBef>
                <a:spcPts val="105"/>
              </a:spcBef>
              <a:buNone/>
            </a:pPr>
            <a:endParaRPr lang="ru-RU" sz="2000" spc="-80" dirty="0">
              <a:latin typeface="Playfair Display" panose="020B0604020202020204" charset="-52"/>
              <a:cs typeface="Georgia"/>
            </a:endParaRPr>
          </a:p>
          <a:p>
            <a:pPr marL="12700" marR="5080" indent="0" algn="l">
              <a:lnSpc>
                <a:spcPct val="99900"/>
              </a:lnSpc>
              <a:spcBef>
                <a:spcPts val="105"/>
              </a:spcBef>
              <a:buNone/>
            </a:pPr>
            <a:r>
              <a:rPr lang="ru-RU" sz="2000" spc="-80" dirty="0" smtClean="0">
                <a:latin typeface="Playfair Display" panose="020B0604020202020204" charset="-52"/>
                <a:cs typeface="Georgia"/>
              </a:rPr>
              <a:t>Маршал </a:t>
            </a:r>
            <a:r>
              <a:rPr lang="ru-RU" sz="2000" spc="-130" dirty="0">
                <a:latin typeface="Playfair Display" panose="020B0604020202020204" charset="-52"/>
                <a:cs typeface="Georgia"/>
              </a:rPr>
              <a:t>Г. </a:t>
            </a:r>
            <a:r>
              <a:rPr lang="ru-RU" sz="2000" spc="-70" dirty="0">
                <a:latin typeface="Playfair Display" panose="020B0604020202020204" charset="-52"/>
                <a:cs typeface="Georgia"/>
              </a:rPr>
              <a:t>К. </a:t>
            </a:r>
            <a:r>
              <a:rPr lang="ru-RU" sz="2000" spc="-65" dirty="0">
                <a:latin typeface="Playfair Display" panose="020B0604020202020204" charset="-52"/>
                <a:cs typeface="Georgia"/>
              </a:rPr>
              <a:t>Жуков</a:t>
            </a:r>
            <a:endParaRPr lang="ru-RU" sz="2000" dirty="0">
              <a:latin typeface="Playfair Display" panose="020B0604020202020204" charset="-52"/>
              <a:cs typeface="Georgia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66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ctrTitle" idx="4294967295"/>
          </p:nvPr>
        </p:nvSpPr>
        <p:spPr>
          <a:xfrm>
            <a:off x="729575" y="1319475"/>
            <a:ext cx="76848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/>
              <a:t>Thanks!</a:t>
            </a:r>
            <a:endParaRPr sz="3000" i="1"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4294967295"/>
          </p:nvPr>
        </p:nvSpPr>
        <p:spPr>
          <a:xfrm>
            <a:off x="729575" y="1868513"/>
            <a:ext cx="768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8" name="Google Shape;318;p35"/>
          <p:cNvSpPr txBox="1">
            <a:spLocks noGrp="1"/>
          </p:cNvSpPr>
          <p:nvPr>
            <p:ph type="body" idx="4294967295"/>
          </p:nvPr>
        </p:nvSpPr>
        <p:spPr>
          <a:xfrm>
            <a:off x="729575" y="2885475"/>
            <a:ext cx="7684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319" name="Google Shape;319;p35"/>
          <p:cNvSpPr/>
          <p:nvPr/>
        </p:nvSpPr>
        <p:spPr>
          <a:xfrm>
            <a:off x="3753213" y="412725"/>
            <a:ext cx="1637575" cy="885338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86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rot="10800000">
            <a:off x="3492725" y="413550"/>
            <a:ext cx="2158500" cy="1404300"/>
          </a:xfrm>
          <a:prstGeom prst="triangle">
            <a:avLst>
              <a:gd name="adj" fmla="val 50000"/>
            </a:avLst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109713"/>
            <a:ext cx="75957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i="1"/>
              <a:t>big concept</a:t>
            </a:r>
            <a:endParaRPr sz="7200" i="1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774150" y="3732561"/>
            <a:ext cx="7595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167682" y="494402"/>
            <a:ext cx="808757" cy="739679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993908" y="2326260"/>
            <a:ext cx="7704883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1925" marR="1488440" indent="0" algn="l">
              <a:spcBef>
                <a:spcPts val="100"/>
              </a:spcBef>
              <a:buNone/>
            </a:pPr>
            <a:r>
              <a:rPr lang="ru-RU" sz="2000" spc="-20" dirty="0" smtClean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Подошла </a:t>
            </a:r>
            <a:r>
              <a:rPr lang="ru-RU" sz="2000" spc="-3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война </a:t>
            </a:r>
            <a:r>
              <a:rPr lang="ru-RU" sz="2000" spc="2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к</a:t>
            </a:r>
            <a:r>
              <a:rPr lang="ru-RU" sz="2000" spc="-229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-3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Подмосковью</a:t>
            </a:r>
            <a:r>
              <a:rPr lang="ru-RU" sz="2000" spc="-30" dirty="0">
                <a:solidFill>
                  <a:schemeClr val="bg1"/>
                </a:solidFill>
                <a:latin typeface="Playfair Display" panose="020B0604020202020204" charset="-52"/>
                <a:cs typeface="Georgia"/>
              </a:rPr>
              <a:t>.  </a:t>
            </a:r>
            <a:endParaRPr lang="en-US" sz="2000" spc="-30" dirty="0">
              <a:solidFill>
                <a:schemeClr val="bg1"/>
              </a:solidFill>
              <a:latin typeface="Playfair Display" panose="020B0604020202020204" charset="-52"/>
              <a:cs typeface="Georgia"/>
            </a:endParaRPr>
          </a:p>
          <a:p>
            <a:pPr marL="1431925" marR="1488440" indent="0" algn="l">
              <a:spcBef>
                <a:spcPts val="100"/>
              </a:spcBef>
              <a:buNone/>
            </a:pPr>
            <a:r>
              <a:rPr lang="ru-RU" sz="2000" spc="-3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Ночь, </a:t>
            </a:r>
            <a:r>
              <a:rPr lang="ru-RU" sz="2000" spc="-4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в накале </a:t>
            </a:r>
            <a:r>
              <a:rPr lang="ru-RU" sz="2000" spc="-8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зарев,</a:t>
            </a:r>
            <a:r>
              <a:rPr lang="ru-RU" sz="2000" spc="-23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-7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долга</a:t>
            </a:r>
            <a:r>
              <a:rPr lang="ru-RU" sz="2000" spc="-70" dirty="0">
                <a:solidFill>
                  <a:schemeClr val="bg1"/>
                </a:solidFill>
                <a:latin typeface="Playfair Display" panose="020B0604020202020204" charset="-52"/>
                <a:cs typeface="Georgia"/>
              </a:rPr>
              <a:t>.</a:t>
            </a:r>
            <a:endParaRPr lang="en-US" sz="2000" dirty="0">
              <a:solidFill>
                <a:schemeClr val="bg1"/>
              </a:solidFill>
              <a:latin typeface="Playfair Display" panose="020B0604020202020204" charset="-52"/>
              <a:cs typeface="Georgia"/>
            </a:endParaRPr>
          </a:p>
          <a:p>
            <a:pPr marL="1431925" marR="1488440" indent="0" algn="l">
              <a:spcBef>
                <a:spcPts val="100"/>
              </a:spcBef>
              <a:buNone/>
            </a:pPr>
            <a:r>
              <a:rPr lang="ru-RU" sz="200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Будто </a:t>
            </a:r>
            <a:r>
              <a:rPr lang="ru-RU" sz="2000" spc="-3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русской </a:t>
            </a:r>
            <a:r>
              <a:rPr lang="ru-RU" sz="2000" spc="-5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жертвенной</a:t>
            </a:r>
            <a:r>
              <a:rPr lang="ru-RU" sz="2000" spc="-28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-2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кровью  </a:t>
            </a:r>
            <a:endParaRPr lang="en-US" sz="2000" spc="-20" dirty="0">
              <a:solidFill>
                <a:schemeClr val="bg1"/>
              </a:solidFill>
              <a:latin typeface="Playfair Display" panose="020B0604020202020204" charset="-52"/>
              <a:cs typeface="Trebuchet MS"/>
            </a:endParaRPr>
          </a:p>
          <a:p>
            <a:pPr marL="1431925" marR="1488440" indent="0" algn="l">
              <a:spcBef>
                <a:spcPts val="100"/>
              </a:spcBef>
              <a:buNone/>
            </a:pPr>
            <a:r>
              <a:rPr lang="ru-RU" sz="200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До </a:t>
            </a:r>
            <a:r>
              <a:rPr lang="ru-RU" sz="2000" spc="-9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земли </a:t>
            </a:r>
            <a:r>
              <a:rPr lang="ru-RU" sz="2000" spc="-3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намокли</a:t>
            </a:r>
            <a:r>
              <a:rPr lang="ru-RU" sz="2000" spc="-17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1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снега…</a:t>
            </a:r>
            <a:endParaRPr lang="en-US" sz="2000" dirty="0">
              <a:solidFill>
                <a:schemeClr val="bg1"/>
              </a:solidFill>
              <a:latin typeface="Playfair Display" panose="020B0604020202020204" charset="-52"/>
              <a:cs typeface="Trebuchet MS"/>
            </a:endParaRPr>
          </a:p>
          <a:p>
            <a:pPr marL="1431925" marR="1488440" indent="0" algn="l">
              <a:spcBef>
                <a:spcPts val="100"/>
              </a:spcBef>
              <a:buNone/>
            </a:pPr>
            <a:endParaRPr lang="en-US" sz="2000" spc="45" dirty="0">
              <a:solidFill>
                <a:schemeClr val="bg1"/>
              </a:solidFill>
              <a:latin typeface="Playfair Display" panose="020B0604020202020204" charset="-52"/>
              <a:cs typeface="Trebuchet MS"/>
            </a:endParaRPr>
          </a:p>
          <a:p>
            <a:pPr marL="1431925" marR="1488440" indent="0" algn="l">
              <a:spcBef>
                <a:spcPts val="100"/>
              </a:spcBef>
              <a:buNone/>
            </a:pPr>
            <a:r>
              <a:rPr lang="ru-RU" sz="2000" spc="4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А.</a:t>
            </a:r>
            <a:r>
              <a:rPr lang="ru-RU" sz="2000" spc="-8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5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Сурков</a:t>
            </a:r>
            <a:r>
              <a:rPr lang="ru-RU" sz="2000" spc="-9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«Декабрь</a:t>
            </a:r>
            <a:r>
              <a:rPr lang="ru-RU" sz="2000" spc="-10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3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под</a:t>
            </a:r>
            <a:r>
              <a:rPr lang="ru-RU" sz="2000" spc="-8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1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Москвой»,</a:t>
            </a:r>
            <a:r>
              <a:rPr lang="ru-RU" sz="2000" spc="-90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 </a:t>
            </a:r>
            <a:r>
              <a:rPr lang="ru-RU" sz="2000" spc="-35" dirty="0">
                <a:solidFill>
                  <a:schemeClr val="bg1"/>
                </a:solidFill>
                <a:latin typeface="Playfair Display" panose="020B0604020202020204" charset="-52"/>
                <a:cs typeface="Trebuchet MS"/>
              </a:rPr>
              <a:t>1941</a:t>
            </a:r>
            <a:endParaRPr lang="ru-RU" sz="2000" dirty="0">
              <a:solidFill>
                <a:schemeClr val="bg1"/>
              </a:solidFill>
              <a:latin typeface="Playfair Display" panose="020B0604020202020204" charset="-52"/>
              <a:cs typeface="Trebuchet MS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92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880025" y="1586831"/>
            <a:ext cx="35841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White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Война — это серия катастроф, ведущих к победе.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4679875" y="1586831"/>
            <a:ext cx="358410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Black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2"/>
          </p:nvPr>
        </p:nvSpPr>
        <p:spPr>
          <a:xfrm>
            <a:off x="3223963" y="1600200"/>
            <a:ext cx="26319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3"/>
          </p:nvPr>
        </p:nvSpPr>
        <p:spPr>
          <a:xfrm>
            <a:off x="5990726" y="1600200"/>
            <a:ext cx="2631900" cy="22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173300" y="3452663"/>
            <a:ext cx="67974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t="21218" b="3780"/>
          <a:stretch/>
        </p:blipFill>
        <p:spPr>
          <a:xfrm>
            <a:off x="3210000" y="812625"/>
            <a:ext cx="2724000" cy="27240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3092150" y="0"/>
            <a:ext cx="2959700" cy="1688600"/>
          </a:xfrm>
          <a:prstGeom prst="flowChartMerg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Want big impact?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Use big image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1D1D1B"/>
                </a:solidFill>
              </a:rPr>
              <a:t>23</a:t>
            </a:fld>
            <a:endParaRPr>
              <a:solidFill>
                <a:srgbClr val="1D1D1B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3306760" y="1618775"/>
            <a:ext cx="2495700" cy="2349000"/>
          </a:xfrm>
          <a:prstGeom prst="ellipse">
            <a:avLst/>
          </a:prstGeom>
          <a:noFill/>
          <a:ln w="9525" cap="flat" cmpd="sng">
            <a:solidFill>
              <a:srgbClr val="FFD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Gray</a:t>
            </a:r>
            <a:endParaRPr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020735" y="1618775"/>
            <a:ext cx="2495700" cy="2349000"/>
          </a:xfrm>
          <a:prstGeom prst="ellipse">
            <a:avLst/>
          </a:prstGeom>
          <a:noFill/>
          <a:ln w="9525" cap="flat" cmpd="sng">
            <a:solidFill>
              <a:srgbClr val="FFD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White</a:t>
            </a:r>
            <a:endParaRPr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5592785" y="1618775"/>
            <a:ext cx="2495700" cy="2349000"/>
          </a:xfrm>
          <a:prstGeom prst="ellipse">
            <a:avLst/>
          </a:prstGeom>
          <a:noFill/>
          <a:ln w="9525" cap="flat" cmpd="sng">
            <a:solidFill>
              <a:srgbClr val="FFD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Black</a:t>
            </a:r>
            <a:endParaRPr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1673950" y="1564481"/>
          <a:ext cx="5796100" cy="2004100"/>
        </p:xfrm>
        <a:graphic>
          <a:graphicData uri="http://schemas.openxmlformats.org/drawingml/2006/table">
            <a:tbl>
              <a:tblPr>
                <a:noFill/>
                <a:tableStyleId>{47608F52-B55C-412B-8406-66015E7C58D6}</a:tableStyleId>
              </a:tblPr>
              <a:tblGrid>
                <a:gridCol w="14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</a:t>
                      </a:r>
                      <a:endParaRPr sz="14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</a:t>
                      </a:r>
                      <a:endParaRPr sz="14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FFFF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</a:t>
                      </a:r>
                      <a:endParaRPr sz="1400">
                        <a:solidFill>
                          <a:srgbClr val="FFFFFF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10</a:t>
                      </a:r>
                      <a:endParaRPr sz="14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20</a:t>
                      </a:r>
                      <a:endParaRPr sz="14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 sz="14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30</a:t>
                      </a:r>
                      <a:endParaRPr sz="14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15</a:t>
                      </a:r>
                      <a:endParaRPr sz="14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10</a:t>
                      </a:r>
                      <a:endParaRPr sz="14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14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24</a:t>
                      </a:r>
                      <a:endParaRPr sz="14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D900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16</a:t>
                      </a:r>
                      <a:endParaRPr sz="1400">
                        <a:solidFill>
                          <a:srgbClr val="FFD900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7" name="Google Shape;167;p2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952451" y="1151100"/>
            <a:ext cx="7296626" cy="347595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D900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2240500" y="193985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D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sz="900"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5" name="Google Shape;175;p26"/>
          <p:cNvSpPr/>
          <p:nvPr/>
        </p:nvSpPr>
        <p:spPr>
          <a:xfrm rot="8227266">
            <a:off x="3981828" y="1983786"/>
            <a:ext cx="114630" cy="114630"/>
          </a:xfrm>
          <a:prstGeom prst="teardrop">
            <a:avLst>
              <a:gd name="adj" fmla="val 100000"/>
            </a:avLst>
          </a:prstGeom>
          <a:solidFill>
            <a:srgbClr val="FFD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 rot="8227266">
            <a:off x="1565377" y="2227561"/>
            <a:ext cx="114630" cy="114630"/>
          </a:xfrm>
          <a:prstGeom prst="teardrop">
            <a:avLst>
              <a:gd name="adj" fmla="val 100000"/>
            </a:avLst>
          </a:prstGeom>
          <a:solidFill>
            <a:srgbClr val="FFD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/>
          <p:nvPr/>
        </p:nvSpPr>
        <p:spPr>
          <a:xfrm rot="8227266">
            <a:off x="3016802" y="3689459"/>
            <a:ext cx="114630" cy="114630"/>
          </a:xfrm>
          <a:prstGeom prst="teardrop">
            <a:avLst>
              <a:gd name="adj" fmla="val 100000"/>
            </a:avLst>
          </a:prstGeom>
          <a:solidFill>
            <a:srgbClr val="FFD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/>
          <p:nvPr/>
        </p:nvSpPr>
        <p:spPr>
          <a:xfrm rot="8227266">
            <a:off x="4543449" y="3947087"/>
            <a:ext cx="114630" cy="114630"/>
          </a:xfrm>
          <a:prstGeom prst="teardrop">
            <a:avLst>
              <a:gd name="adj" fmla="val 100000"/>
            </a:avLst>
          </a:prstGeom>
          <a:solidFill>
            <a:srgbClr val="FFD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 rot="8227266">
            <a:off x="6545385" y="2475283"/>
            <a:ext cx="114630" cy="114630"/>
          </a:xfrm>
          <a:prstGeom prst="teardrop">
            <a:avLst>
              <a:gd name="adj" fmla="val 100000"/>
            </a:avLst>
          </a:prstGeom>
          <a:solidFill>
            <a:srgbClr val="FFD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 rot="8227266">
            <a:off x="7114009" y="4005858"/>
            <a:ext cx="114630" cy="114630"/>
          </a:xfrm>
          <a:prstGeom prst="teardrop">
            <a:avLst>
              <a:gd name="adj" fmla="val 100000"/>
            </a:avLst>
          </a:prstGeom>
          <a:solidFill>
            <a:srgbClr val="FFD9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6214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/>
              <a:t>89,526,124</a:t>
            </a:r>
            <a:endParaRPr sz="6800" b="1"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4294967295"/>
          </p:nvPr>
        </p:nvSpPr>
        <p:spPr>
          <a:xfrm>
            <a:off x="2711750" y="2725775"/>
            <a:ext cx="3720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Whoa! That’s a big number, aren’t you proud?</a:t>
            </a:r>
            <a:endParaRPr i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4297650" y="4858089"/>
            <a:ext cx="5487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ctrTitle" idx="4294967295"/>
          </p:nvPr>
        </p:nvSpPr>
        <p:spPr>
          <a:xfrm>
            <a:off x="739650" y="648000"/>
            <a:ext cx="7662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89,526,124$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739650" y="1258910"/>
            <a:ext cx="7662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That’s a lot of money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95" name="Google Shape;195;p28"/>
          <p:cNvSpPr txBox="1">
            <a:spLocks noGrp="1"/>
          </p:cNvSpPr>
          <p:nvPr>
            <p:ph type="ctrTitle" idx="4294967295"/>
          </p:nvPr>
        </p:nvSpPr>
        <p:spPr>
          <a:xfrm>
            <a:off x="739650" y="3276903"/>
            <a:ext cx="7662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100%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4294967295"/>
          </p:nvPr>
        </p:nvSpPr>
        <p:spPr>
          <a:xfrm>
            <a:off x="739650" y="3887813"/>
            <a:ext cx="7662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Total success!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ctrTitle" idx="4294967295"/>
          </p:nvPr>
        </p:nvSpPr>
        <p:spPr>
          <a:xfrm>
            <a:off x="739650" y="1962451"/>
            <a:ext cx="7662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185,244 users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4294967295"/>
          </p:nvPr>
        </p:nvSpPr>
        <p:spPr>
          <a:xfrm>
            <a:off x="739650" y="2573361"/>
            <a:ext cx="7662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And a lot of users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 rot="5400000">
            <a:off x="-61350" y="941663"/>
            <a:ext cx="430500" cy="307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 rot="5400000">
            <a:off x="-61350" y="2288644"/>
            <a:ext cx="430500" cy="307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/>
          <p:nvPr/>
        </p:nvSpPr>
        <p:spPr>
          <a:xfrm rot="5400000">
            <a:off x="-61350" y="3635625"/>
            <a:ext cx="430500" cy="3078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654775" y="1909238"/>
            <a:ext cx="2808000" cy="1325100"/>
          </a:xfrm>
          <a:prstGeom prst="homePlate">
            <a:avLst>
              <a:gd name="adj" fmla="val 30129"/>
            </a:avLst>
          </a:prstGeom>
          <a:noFill/>
          <a:ln w="9525" cap="flat" cmpd="sng">
            <a:solidFill>
              <a:srgbClr val="FFD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first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3089925" y="1909238"/>
            <a:ext cx="2862000" cy="13251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FFD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second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5579075" y="1909238"/>
            <a:ext cx="2862000" cy="1325100"/>
          </a:xfrm>
          <a:prstGeom prst="chevron">
            <a:avLst>
              <a:gd name="adj" fmla="val 29853"/>
            </a:avLst>
          </a:prstGeom>
          <a:noFill/>
          <a:ln w="9525" cap="flat" cmpd="sng">
            <a:solidFill>
              <a:srgbClr val="FFD9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last</a:t>
            </a:r>
            <a:endParaRPr sz="2400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</a:t>
            </a:r>
            <a:endParaRPr dirty="0"/>
          </a:p>
        </p:txBody>
      </p:sp>
      <p:sp>
        <p:nvSpPr>
          <p:cNvPr id="6" name="Google Shape;97;p17"/>
          <p:cNvSpPr txBox="1">
            <a:spLocks noGrp="1"/>
          </p:cNvSpPr>
          <p:nvPr>
            <p:ph type="body" idx="1"/>
          </p:nvPr>
        </p:nvSpPr>
        <p:spPr>
          <a:xfrm>
            <a:off x="1261500" y="2530191"/>
            <a:ext cx="66210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5080" indent="0" algn="just">
              <a:spcBef>
                <a:spcPts val="5"/>
              </a:spcBef>
              <a:buNone/>
            </a:pPr>
            <a:r>
              <a:rPr lang="ru-RU" sz="1800" spc="40" dirty="0" smtClean="0">
                <a:latin typeface="Playfair Display" panose="020B0604020202020204" charset="-52"/>
                <a:cs typeface="Trebuchet MS"/>
              </a:rPr>
              <a:t>Среди </a:t>
            </a:r>
            <a:r>
              <a:rPr lang="ru-RU" sz="1800" spc="60" dirty="0">
                <a:latin typeface="Playfair Display" panose="020B0604020202020204" charset="-52"/>
                <a:cs typeface="Trebuchet MS"/>
              </a:rPr>
              <a:t>крупнейших </a:t>
            </a:r>
            <a:r>
              <a:rPr lang="ru-RU" sz="1800" spc="30" dirty="0">
                <a:latin typeface="Playfair Display" panose="020B0604020202020204" charset="-52"/>
                <a:cs typeface="Trebuchet MS"/>
              </a:rPr>
              <a:t>событий </a:t>
            </a:r>
            <a:r>
              <a:rPr lang="ru-RU" sz="1800" spc="25" dirty="0">
                <a:latin typeface="Playfair Display" panose="020B0604020202020204" charset="-52"/>
                <a:cs typeface="Trebuchet MS"/>
              </a:rPr>
              <a:t>второй </a:t>
            </a:r>
            <a:r>
              <a:rPr lang="ru-RU" sz="1800" spc="30" dirty="0">
                <a:latin typeface="Playfair Display" panose="020B0604020202020204" charset="-52"/>
                <a:cs typeface="Trebuchet MS"/>
              </a:rPr>
              <a:t>мировой </a:t>
            </a:r>
            <a:r>
              <a:rPr lang="ru-RU" sz="1800" spc="45" dirty="0">
                <a:latin typeface="Playfair Display" panose="020B0604020202020204" charset="-52"/>
                <a:cs typeface="Trebuchet MS"/>
              </a:rPr>
              <a:t>войны </a:t>
            </a:r>
            <a:r>
              <a:rPr lang="ru-RU" sz="1800" spc="15" dirty="0">
                <a:latin typeface="Playfair Display" panose="020B0604020202020204" charset="-52"/>
                <a:cs typeface="Trebuchet MS"/>
              </a:rPr>
              <a:t>битва </a:t>
            </a:r>
            <a:r>
              <a:rPr lang="ru-RU" sz="1800" spc="30" dirty="0">
                <a:latin typeface="Playfair Display" panose="020B0604020202020204" charset="-52"/>
                <a:cs typeface="Trebuchet MS"/>
              </a:rPr>
              <a:t>под  </a:t>
            </a:r>
            <a:r>
              <a:rPr lang="ru-RU" sz="1800" spc="45" dirty="0">
                <a:latin typeface="Playfair Display" panose="020B0604020202020204" charset="-52"/>
                <a:cs typeface="Trebuchet MS"/>
              </a:rPr>
              <a:t>Москвой </a:t>
            </a:r>
            <a:r>
              <a:rPr lang="ru-RU" sz="1800" spc="5" dirty="0">
                <a:latin typeface="Playfair Display" panose="020B0604020202020204" charset="-52"/>
                <a:cs typeface="Trebuchet MS"/>
              </a:rPr>
              <a:t>занимает </a:t>
            </a:r>
            <a:r>
              <a:rPr lang="ru-RU" sz="1800" spc="-20" dirty="0">
                <a:latin typeface="Playfair Display" panose="020B0604020202020204" charset="-52"/>
                <a:cs typeface="Trebuchet MS"/>
              </a:rPr>
              <a:t>особое </a:t>
            </a:r>
            <a:r>
              <a:rPr lang="ru-RU" sz="1800" spc="-45" dirty="0">
                <a:latin typeface="Playfair Display" panose="020B0604020202020204" charset="-52"/>
                <a:cs typeface="Trebuchet MS"/>
              </a:rPr>
              <a:t>место.</a:t>
            </a:r>
            <a:r>
              <a:rPr lang="ru-RU" sz="1800" spc="33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60" dirty="0">
                <a:latin typeface="Playfair Display" panose="020B0604020202020204" charset="-52"/>
                <a:cs typeface="Trebuchet MS"/>
              </a:rPr>
              <a:t>Именно </a:t>
            </a:r>
            <a:r>
              <a:rPr lang="ru-RU" sz="1800" spc="-70" dirty="0">
                <a:latin typeface="Playfair Display" panose="020B0604020202020204" charset="-52"/>
                <a:cs typeface="Trebuchet MS"/>
              </a:rPr>
              <a:t>здесь, </a:t>
            </a:r>
            <a:r>
              <a:rPr lang="ru-RU" sz="1800" spc="40" dirty="0">
                <a:latin typeface="Playfair Display" panose="020B0604020202020204" charset="-52"/>
                <a:cs typeface="Trebuchet MS"/>
              </a:rPr>
              <a:t>на </a:t>
            </a:r>
            <a:r>
              <a:rPr lang="ru-RU" sz="1800" spc="25" dirty="0">
                <a:latin typeface="Playfair Display" panose="020B0604020202020204" charset="-52"/>
                <a:cs typeface="Trebuchet MS"/>
              </a:rPr>
              <a:t>подступах  </a:t>
            </a:r>
            <a:r>
              <a:rPr lang="ru-RU" sz="1800" spc="35" dirty="0">
                <a:latin typeface="Playfair Display" panose="020B0604020202020204" charset="-52"/>
                <a:cs typeface="Trebuchet MS"/>
              </a:rPr>
              <a:t>к </a:t>
            </a:r>
            <a:r>
              <a:rPr lang="ru-RU" sz="1800" spc="-15" dirty="0">
                <a:latin typeface="Playfair Display" panose="020B0604020202020204" charset="-52"/>
                <a:cs typeface="Trebuchet MS"/>
              </a:rPr>
              <a:t>столице, </a:t>
            </a:r>
            <a:r>
              <a:rPr lang="ru-RU" sz="1800" spc="-5" dirty="0">
                <a:latin typeface="Playfair Display" panose="020B0604020202020204" charset="-52"/>
                <a:cs typeface="Trebuchet MS"/>
              </a:rPr>
              <a:t>хваленая </a:t>
            </a:r>
            <a:r>
              <a:rPr lang="ru-RU" sz="1800" dirty="0">
                <a:latin typeface="Playfair Display" panose="020B0604020202020204" charset="-52"/>
                <a:cs typeface="Trebuchet MS"/>
              </a:rPr>
              <a:t>гитлеровская </a:t>
            </a:r>
            <a:r>
              <a:rPr lang="ru-RU" sz="1800" spc="-5" dirty="0">
                <a:latin typeface="Playfair Display" panose="020B0604020202020204" charset="-52"/>
                <a:cs typeface="Trebuchet MS"/>
              </a:rPr>
              <a:t>армия, </a:t>
            </a:r>
            <a:r>
              <a:rPr lang="ru-RU" sz="1800" spc="-35" dirty="0">
                <a:latin typeface="Playfair Display" panose="020B0604020202020204" charset="-52"/>
                <a:cs typeface="Trebuchet MS"/>
              </a:rPr>
              <a:t>в </a:t>
            </a:r>
            <a:r>
              <a:rPr lang="ru-RU" sz="1800" dirty="0">
                <a:latin typeface="Playfair Display" panose="020B0604020202020204" charset="-52"/>
                <a:cs typeface="Trebuchet MS"/>
              </a:rPr>
              <a:t>течение </a:t>
            </a:r>
            <a:r>
              <a:rPr lang="ru-RU" sz="1800" spc="5" dirty="0">
                <a:latin typeface="Playfair Display" panose="020B0604020202020204" charset="-52"/>
                <a:cs typeface="Trebuchet MS"/>
              </a:rPr>
              <a:t>двух </a:t>
            </a:r>
            <a:r>
              <a:rPr lang="ru-RU" sz="1800" spc="-20" dirty="0">
                <a:latin typeface="Playfair Display" panose="020B0604020202020204" charset="-52"/>
                <a:cs typeface="Trebuchet MS"/>
              </a:rPr>
              <a:t>лет </a:t>
            </a:r>
            <a:r>
              <a:rPr lang="ru-RU" sz="1800" spc="5" dirty="0">
                <a:latin typeface="Playfair Display" panose="020B0604020202020204" charset="-52"/>
                <a:cs typeface="Trebuchet MS"/>
              </a:rPr>
              <a:t>легким  </a:t>
            </a:r>
            <a:r>
              <a:rPr lang="ru-RU" sz="1800" spc="25" dirty="0">
                <a:latin typeface="Playfair Display" panose="020B0604020202020204" charset="-52"/>
                <a:cs typeface="Trebuchet MS"/>
              </a:rPr>
              <a:t>маршем </a:t>
            </a:r>
            <a:r>
              <a:rPr lang="ru-RU" sz="1800" spc="40" dirty="0">
                <a:latin typeface="Playfair Display" panose="020B0604020202020204" charset="-52"/>
                <a:cs typeface="Trebuchet MS"/>
              </a:rPr>
              <a:t>прошедшая </a:t>
            </a:r>
            <a:r>
              <a:rPr lang="ru-RU" sz="1800" spc="20" dirty="0">
                <a:latin typeface="Playfair Display" panose="020B0604020202020204" charset="-52"/>
                <a:cs typeface="Trebuchet MS"/>
              </a:rPr>
              <a:t>многие </a:t>
            </a:r>
            <a:r>
              <a:rPr lang="ru-RU" sz="1800" spc="-5" dirty="0">
                <a:latin typeface="Playfair Display" panose="020B0604020202020204" charset="-52"/>
                <a:cs typeface="Trebuchet MS"/>
              </a:rPr>
              <a:t>европейские </a:t>
            </a:r>
            <a:r>
              <a:rPr lang="ru-RU" sz="1800" dirty="0">
                <a:latin typeface="Playfair Display" panose="020B0604020202020204" charset="-52"/>
                <a:cs typeface="Trebuchet MS"/>
              </a:rPr>
              <a:t>страны, </a:t>
            </a:r>
            <a:r>
              <a:rPr lang="ru-RU" sz="1800" spc="10" dirty="0">
                <a:latin typeface="Playfair Display" panose="020B0604020202020204" charset="-52"/>
                <a:cs typeface="Trebuchet MS"/>
              </a:rPr>
              <a:t>потерпела </a:t>
            </a:r>
            <a:r>
              <a:rPr lang="ru-RU" sz="1800" spc="-10" dirty="0">
                <a:latin typeface="Playfair Display" panose="020B0604020202020204" charset="-52"/>
                <a:cs typeface="Trebuchet MS"/>
              </a:rPr>
              <a:t>первое  </a:t>
            </a:r>
            <a:r>
              <a:rPr lang="ru-RU" sz="1800" spc="-30" dirty="0">
                <a:latin typeface="Playfair Display" panose="020B0604020202020204" charset="-52"/>
                <a:cs typeface="Trebuchet MS"/>
              </a:rPr>
              <a:t>серьезное</a:t>
            </a:r>
            <a:r>
              <a:rPr lang="ru-RU" sz="1800" spc="-9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-5" dirty="0">
                <a:latin typeface="Playfair Display" panose="020B0604020202020204" charset="-52"/>
                <a:cs typeface="Trebuchet MS"/>
              </a:rPr>
              <a:t>поражение</a:t>
            </a:r>
            <a:r>
              <a:rPr lang="ru-RU" sz="1800" spc="-5" dirty="0" smtClean="0">
                <a:latin typeface="Playfair Display" panose="020B0604020202020204" charset="-52"/>
                <a:cs typeface="Trebuchet MS"/>
              </a:rPr>
              <a:t>.</a:t>
            </a:r>
          </a:p>
          <a:p>
            <a:pPr marL="12700" marR="5080" indent="0" algn="just">
              <a:spcBef>
                <a:spcPts val="5"/>
              </a:spcBef>
              <a:buNone/>
            </a:pPr>
            <a:r>
              <a:rPr lang="ru-RU" sz="1800" spc="170" dirty="0">
                <a:latin typeface="Playfair Display" panose="020B0604020202020204" charset="-52"/>
                <a:cs typeface="Trebuchet MS"/>
              </a:rPr>
              <a:t>С </a:t>
            </a:r>
            <a:r>
              <a:rPr lang="ru-RU" sz="1800" spc="-10" dirty="0">
                <a:latin typeface="Playfair Display" panose="020B0604020202020204" charset="-52"/>
                <a:cs typeface="Trebuchet MS"/>
              </a:rPr>
              <a:t>захватом </a:t>
            </a:r>
            <a:r>
              <a:rPr lang="ru-RU" sz="1800" spc="45" dirty="0">
                <a:latin typeface="Playfair Display" panose="020B0604020202020204" charset="-52"/>
                <a:cs typeface="Trebuchet MS"/>
              </a:rPr>
              <a:t>Москвы </a:t>
            </a:r>
            <a:r>
              <a:rPr lang="ru-RU" sz="1800" spc="20" dirty="0">
                <a:latin typeface="Playfair Display" panose="020B0604020202020204" charset="-52"/>
                <a:cs typeface="Trebuchet MS"/>
              </a:rPr>
              <a:t>Гитлер </a:t>
            </a:r>
            <a:r>
              <a:rPr lang="ru-RU" sz="1800" spc="-25" dirty="0">
                <a:latin typeface="Playfair Display" panose="020B0604020202020204" charset="-52"/>
                <a:cs typeface="Trebuchet MS"/>
              </a:rPr>
              <a:t>связывал </a:t>
            </a:r>
            <a:r>
              <a:rPr lang="ru-RU" sz="1800" spc="65" dirty="0">
                <a:latin typeface="Playfair Display" panose="020B0604020202020204" charset="-52"/>
                <a:cs typeface="Trebuchet MS"/>
              </a:rPr>
              <a:t>решающий </a:t>
            </a:r>
            <a:r>
              <a:rPr lang="ru-RU" sz="1800" dirty="0">
                <a:latin typeface="Playfair Display" panose="020B0604020202020204" charset="-52"/>
                <a:cs typeface="Trebuchet MS"/>
              </a:rPr>
              <a:t>успех </a:t>
            </a:r>
            <a:r>
              <a:rPr lang="ru-RU" sz="1800" spc="-35" dirty="0">
                <a:latin typeface="Playfair Display" panose="020B0604020202020204" charset="-52"/>
                <a:cs typeface="Trebuchet MS"/>
              </a:rPr>
              <a:t>в </a:t>
            </a:r>
            <a:r>
              <a:rPr lang="ru-RU" sz="1800" spc="10" dirty="0">
                <a:latin typeface="Playfair Display" panose="020B0604020202020204" charset="-52"/>
                <a:cs typeface="Trebuchet MS"/>
              </a:rPr>
              <a:t>войне  </a:t>
            </a:r>
            <a:r>
              <a:rPr lang="ru-RU" sz="1800" spc="-75" dirty="0">
                <a:latin typeface="Playfair Display" panose="020B0604020202020204" charset="-52"/>
                <a:cs typeface="Trebuchet MS"/>
              </a:rPr>
              <a:t>с</a:t>
            </a:r>
            <a:r>
              <a:rPr lang="ru-RU" sz="1800" spc="-5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15" dirty="0">
                <a:latin typeface="Playfair Display" panose="020B0604020202020204" charset="-52"/>
                <a:cs typeface="Trebuchet MS"/>
              </a:rPr>
              <a:t>Советским</a:t>
            </a:r>
            <a:r>
              <a:rPr lang="ru-RU" sz="1800" spc="-3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10" dirty="0">
                <a:latin typeface="Playfair Display" panose="020B0604020202020204" charset="-52"/>
                <a:cs typeface="Trebuchet MS"/>
              </a:rPr>
              <a:t>Союзом.</a:t>
            </a:r>
            <a:r>
              <a:rPr lang="ru-RU" sz="1800" spc="-55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130" dirty="0">
                <a:latin typeface="Playfair Display" panose="020B0604020202020204" charset="-52"/>
                <a:cs typeface="Trebuchet MS"/>
              </a:rPr>
              <a:t>Он</a:t>
            </a:r>
            <a:r>
              <a:rPr lang="ru-RU" sz="1800" spc="-45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5" dirty="0">
                <a:latin typeface="Playfair Display" panose="020B0604020202020204" charset="-52"/>
                <a:cs typeface="Trebuchet MS"/>
              </a:rPr>
              <a:t>рассчитывал</a:t>
            </a:r>
            <a:r>
              <a:rPr lang="ru-RU" sz="1800" spc="-4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-25" dirty="0">
                <a:latin typeface="Playfair Display" panose="020B0604020202020204" charset="-52"/>
                <a:cs typeface="Trebuchet MS"/>
              </a:rPr>
              <a:t>сделать</a:t>
            </a:r>
            <a:r>
              <a:rPr lang="ru-RU" sz="1800" spc="-35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dirty="0">
                <a:latin typeface="Playfair Display" panose="020B0604020202020204" charset="-52"/>
                <a:cs typeface="Trebuchet MS"/>
              </a:rPr>
              <a:t>это</a:t>
            </a:r>
            <a:r>
              <a:rPr lang="ru-RU" sz="1800" spc="-5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-5" dirty="0">
                <a:latin typeface="Playfair Display" panose="020B0604020202020204" charset="-52"/>
                <a:cs typeface="Trebuchet MS"/>
              </a:rPr>
              <a:t>уже</a:t>
            </a:r>
            <a:r>
              <a:rPr lang="ru-RU" sz="1800" spc="-35" dirty="0">
                <a:latin typeface="Playfair Display" panose="020B0604020202020204" charset="-52"/>
                <a:cs typeface="Trebuchet MS"/>
              </a:rPr>
              <a:t> в</a:t>
            </a:r>
            <a:r>
              <a:rPr lang="ru-RU" sz="1800" spc="-45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dirty="0">
                <a:latin typeface="Playfair Display" panose="020B0604020202020204" charset="-52"/>
                <a:cs typeface="Trebuchet MS"/>
              </a:rPr>
              <a:t>первые</a:t>
            </a:r>
            <a:r>
              <a:rPr lang="ru-RU" sz="1800" spc="-35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-5" dirty="0">
                <a:latin typeface="Playfair Display" panose="020B0604020202020204" charset="-52"/>
                <a:cs typeface="Trebuchet MS"/>
              </a:rPr>
              <a:t>недели  </a:t>
            </a:r>
            <a:r>
              <a:rPr lang="ru-RU" sz="1800" spc="-30" dirty="0">
                <a:latin typeface="Playfair Display" panose="020B0604020202020204" charset="-52"/>
                <a:cs typeface="Trebuchet MS"/>
              </a:rPr>
              <a:t>своего </a:t>
            </a:r>
            <a:r>
              <a:rPr lang="ru-RU" sz="1800" spc="10" dirty="0">
                <a:latin typeface="Playfair Display" panose="020B0604020202020204" charset="-52"/>
                <a:cs typeface="Trebuchet MS"/>
              </a:rPr>
              <a:t>наступления. </a:t>
            </a:r>
            <a:r>
              <a:rPr lang="ru-RU" sz="1800" spc="170" dirty="0">
                <a:latin typeface="Playfair Display" panose="020B0604020202020204" charset="-52"/>
                <a:cs typeface="Trebuchet MS"/>
              </a:rPr>
              <a:t>С </a:t>
            </a:r>
            <a:r>
              <a:rPr lang="ru-RU" sz="1800" spc="20" dirty="0">
                <a:latin typeface="Playfair Display" panose="020B0604020202020204" charset="-52"/>
                <a:cs typeface="Trebuchet MS"/>
              </a:rPr>
              <a:t>этой </a:t>
            </a:r>
            <a:r>
              <a:rPr lang="ru-RU" sz="1800" spc="10" dirty="0">
                <a:latin typeface="Playfair Display" panose="020B0604020202020204" charset="-52"/>
                <a:cs typeface="Trebuchet MS"/>
              </a:rPr>
              <a:t>целью </a:t>
            </a:r>
            <a:r>
              <a:rPr lang="ru-RU" sz="1800" spc="20" dirty="0">
                <a:latin typeface="Playfair Display" panose="020B0604020202020204" charset="-52"/>
                <a:cs typeface="Trebuchet MS"/>
              </a:rPr>
              <a:t>немецким </a:t>
            </a:r>
            <a:r>
              <a:rPr lang="ru-RU" sz="1800" spc="15" dirty="0">
                <a:latin typeface="Playfair Display" panose="020B0604020202020204" charset="-52"/>
                <a:cs typeface="Trebuchet MS"/>
              </a:rPr>
              <a:t>командованием была  </a:t>
            </a:r>
            <a:r>
              <a:rPr lang="ru-RU" sz="1800" spc="10" dirty="0">
                <a:latin typeface="Playfair Display" panose="020B0604020202020204" charset="-52"/>
                <a:cs typeface="Trebuchet MS"/>
              </a:rPr>
              <a:t>разработана</a:t>
            </a:r>
            <a:r>
              <a:rPr lang="ru-RU" sz="1800" spc="-11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10" dirty="0">
                <a:latin typeface="Playfair Display" panose="020B0604020202020204" charset="-52"/>
                <a:cs typeface="Trebuchet MS"/>
              </a:rPr>
              <a:t>военная</a:t>
            </a:r>
            <a:r>
              <a:rPr lang="ru-RU" sz="1800" spc="-7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25" dirty="0">
                <a:latin typeface="Playfair Display" panose="020B0604020202020204" charset="-52"/>
                <a:cs typeface="Trebuchet MS"/>
              </a:rPr>
              <a:t>операция</a:t>
            </a:r>
            <a:r>
              <a:rPr lang="ru-RU" sz="1800" spc="-75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30" dirty="0">
                <a:latin typeface="Playfair Display" panose="020B0604020202020204" charset="-52"/>
                <a:cs typeface="Trebuchet MS"/>
              </a:rPr>
              <a:t>под</a:t>
            </a:r>
            <a:r>
              <a:rPr lang="ru-RU" sz="1800" spc="-75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10" dirty="0">
                <a:latin typeface="Playfair Display" panose="020B0604020202020204" charset="-52"/>
                <a:cs typeface="Trebuchet MS"/>
              </a:rPr>
              <a:t>кодовым</a:t>
            </a:r>
            <a:r>
              <a:rPr lang="ru-RU" sz="1800" spc="-70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5" dirty="0">
                <a:latin typeface="Playfair Display" panose="020B0604020202020204" charset="-52"/>
                <a:cs typeface="Trebuchet MS"/>
              </a:rPr>
              <a:t>названием</a:t>
            </a:r>
            <a:r>
              <a:rPr lang="ru-RU" sz="1800" spc="-65" dirty="0">
                <a:latin typeface="Playfair Display" panose="020B0604020202020204" charset="-52"/>
                <a:cs typeface="Trebuchet MS"/>
              </a:rPr>
              <a:t> </a:t>
            </a:r>
            <a:r>
              <a:rPr lang="ru-RU" sz="1800" spc="10" dirty="0">
                <a:latin typeface="Playfair Display" panose="020B0604020202020204" charset="-52"/>
                <a:cs typeface="Trebuchet MS"/>
              </a:rPr>
              <a:t>«Тайфун».</a:t>
            </a:r>
            <a:endParaRPr lang="ru-RU" sz="1800" dirty="0">
              <a:latin typeface="Playfair Display" panose="020B0604020202020204" charset="-52"/>
              <a:cs typeface="Trebuchet MS"/>
            </a:endParaRPr>
          </a:p>
          <a:p>
            <a:pPr marL="12700" marR="5080" indent="0" algn="just">
              <a:spcBef>
                <a:spcPts val="5"/>
              </a:spcBef>
              <a:buNone/>
            </a:pPr>
            <a:endParaRPr lang="ru-RU" sz="1800" dirty="0">
              <a:latin typeface="Playfair Display" panose="020B0604020202020204" charset="-52"/>
              <a:cs typeface="Trebuchet MS"/>
            </a:endParaRPr>
          </a:p>
        </p:txBody>
      </p:sp>
      <p:sp>
        <p:nvSpPr>
          <p:cNvPr id="8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200" dirty="0" smtClean="0"/>
              <a:t>«Война</a:t>
            </a:r>
            <a:r>
              <a:rPr lang="ru-RU" sz="2200" dirty="0"/>
              <a:t> — это серия катастроф, ведущих к </a:t>
            </a:r>
            <a:r>
              <a:rPr lang="ru-RU" sz="2200" dirty="0" smtClean="0"/>
              <a:t>победе».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459967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457200" y="14668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2"/>
          </p:nvPr>
        </p:nvSpPr>
        <p:spPr>
          <a:xfrm>
            <a:off x="3223964" y="14668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3"/>
          </p:nvPr>
        </p:nvSpPr>
        <p:spPr>
          <a:xfrm>
            <a:off x="5990727" y="14668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457200" y="30099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Yellow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1" name="Google Shape;221;p30"/>
          <p:cNvSpPr txBox="1">
            <a:spLocks noGrp="1"/>
          </p:cNvSpPr>
          <p:nvPr>
            <p:ph type="body" idx="2"/>
          </p:nvPr>
        </p:nvSpPr>
        <p:spPr>
          <a:xfrm>
            <a:off x="3223964" y="30099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Blue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3"/>
          </p:nvPr>
        </p:nvSpPr>
        <p:spPr>
          <a:xfrm>
            <a:off x="5990727" y="30099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</a:t>
            </a:r>
            <a:endParaRPr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23" name="Google Shape;223;p30"/>
          <p:cNvGrpSpPr/>
          <p:nvPr/>
        </p:nvGrpSpPr>
        <p:grpSpPr>
          <a:xfrm>
            <a:off x="3344874" y="1343509"/>
            <a:ext cx="331266" cy="238710"/>
            <a:chOff x="1923075" y="3694075"/>
            <a:chExt cx="437200" cy="341600"/>
          </a:xfrm>
        </p:grpSpPr>
        <p:sp>
          <p:nvSpPr>
            <p:cNvPr id="224" name="Google Shape;224;p30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0"/>
          <p:cNvGrpSpPr/>
          <p:nvPr/>
        </p:nvGrpSpPr>
        <p:grpSpPr>
          <a:xfrm>
            <a:off x="545855" y="1308427"/>
            <a:ext cx="334960" cy="308905"/>
            <a:chOff x="576250" y="4319400"/>
            <a:chExt cx="442075" cy="442050"/>
          </a:xfrm>
        </p:grpSpPr>
        <p:sp>
          <p:nvSpPr>
            <p:cNvPr id="234" name="Google Shape;234;p3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30"/>
          <p:cNvGrpSpPr/>
          <p:nvPr/>
        </p:nvGrpSpPr>
        <p:grpSpPr>
          <a:xfrm>
            <a:off x="535585" y="2858479"/>
            <a:ext cx="355248" cy="270628"/>
            <a:chOff x="5268225" y="4341925"/>
            <a:chExt cx="468850" cy="387275"/>
          </a:xfrm>
        </p:grpSpPr>
        <p:sp>
          <p:nvSpPr>
            <p:cNvPr id="239" name="Google Shape;239;p3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0"/>
          <p:cNvGrpSpPr/>
          <p:nvPr/>
        </p:nvGrpSpPr>
        <p:grpSpPr>
          <a:xfrm>
            <a:off x="6096821" y="2813403"/>
            <a:ext cx="407851" cy="360825"/>
            <a:chOff x="5233525" y="4954450"/>
            <a:chExt cx="538275" cy="516350"/>
          </a:xfrm>
        </p:grpSpPr>
        <p:sp>
          <p:nvSpPr>
            <p:cNvPr id="248" name="Google Shape;248;p30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0"/>
          <p:cNvGrpSpPr/>
          <p:nvPr/>
        </p:nvGrpSpPr>
        <p:grpSpPr>
          <a:xfrm>
            <a:off x="3307874" y="2819779"/>
            <a:ext cx="415239" cy="348072"/>
            <a:chOff x="4556450" y="4963575"/>
            <a:chExt cx="548025" cy="498100"/>
          </a:xfrm>
        </p:grpSpPr>
        <p:sp>
          <p:nvSpPr>
            <p:cNvPr id="260" name="Google Shape;260;p30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6132912" y="1313119"/>
            <a:ext cx="335888" cy="299558"/>
            <a:chOff x="1247825" y="5001950"/>
            <a:chExt cx="443300" cy="428675"/>
          </a:xfrm>
        </p:grpSpPr>
        <p:sp>
          <p:nvSpPr>
            <p:cNvPr id="266" name="Google Shape;266;p3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D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3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body" idx="1"/>
          </p:nvPr>
        </p:nvSpPr>
        <p:spPr>
          <a:xfrm>
            <a:off x="457200" y="4406305"/>
            <a:ext cx="82296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1"/>
          <p:cNvSpPr txBox="1">
            <a:spLocks noGrp="1"/>
          </p:cNvSpPr>
          <p:nvPr>
            <p:ph type="sldNum" idx="12"/>
          </p:nvPr>
        </p:nvSpPr>
        <p:spPr>
          <a:xfrm>
            <a:off x="4297650" y="4866152"/>
            <a:ext cx="548700" cy="2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body" idx="4294967295"/>
          </p:nvPr>
        </p:nvSpPr>
        <p:spPr>
          <a:xfrm>
            <a:off x="721900" y="746400"/>
            <a:ext cx="3837300" cy="36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Mobile project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5772805" y="1074086"/>
            <a:ext cx="17544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roid Sans"/>
                <a:ea typeface="Droid Sans"/>
                <a:cs typeface="Droid Sans"/>
                <a:sym typeface="Droid Sans"/>
              </a:rPr>
              <a:t>Place your screenshot here</a:t>
            </a:r>
            <a:endParaRPr sz="1000">
              <a:solidFill>
                <a:srgbClr val="999999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87" name="Google Shape;287;p32"/>
          <p:cNvGrpSpPr/>
          <p:nvPr/>
        </p:nvGrpSpPr>
        <p:grpSpPr>
          <a:xfrm>
            <a:off x="5721057" y="713769"/>
            <a:ext cx="1852583" cy="3842623"/>
            <a:chOff x="2547150" y="238125"/>
            <a:chExt cx="2525675" cy="5238750"/>
          </a:xfrm>
        </p:grpSpPr>
        <p:sp>
          <p:nvSpPr>
            <p:cNvPr id="288" name="Google Shape;28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body" idx="4294967295"/>
          </p:nvPr>
        </p:nvSpPr>
        <p:spPr>
          <a:xfrm>
            <a:off x="721900" y="746400"/>
            <a:ext cx="3837300" cy="36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5252903" y="1084968"/>
            <a:ext cx="2246700" cy="2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Droid Sans"/>
                <a:ea typeface="Droid Sans"/>
                <a:cs typeface="Droid Sans"/>
                <a:sym typeface="Droid Sans"/>
              </a:rPr>
              <a:t>Place your screenshot here</a:t>
            </a:r>
            <a:endParaRPr sz="1000">
              <a:solidFill>
                <a:srgbClr val="999999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99" name="Google Shape;299;p33"/>
          <p:cNvGrpSpPr/>
          <p:nvPr/>
        </p:nvGrpSpPr>
        <p:grpSpPr>
          <a:xfrm>
            <a:off x="5197051" y="751833"/>
            <a:ext cx="2366010" cy="3650885"/>
            <a:chOff x="2112475" y="238125"/>
            <a:chExt cx="3395050" cy="5238750"/>
          </a:xfrm>
        </p:grpSpPr>
        <p:sp>
          <p:nvSpPr>
            <p:cNvPr id="300" name="Google Shape;300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/>
          <p:nvPr/>
        </p:nvSpPr>
        <p:spPr>
          <a:xfrm>
            <a:off x="2669525" y="680250"/>
            <a:ext cx="3800284" cy="264897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19050" cap="flat" cmpd="sng">
            <a:solidFill>
              <a:srgbClr val="FFD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2825781" y="819779"/>
            <a:ext cx="3492000" cy="1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Droid Sans"/>
                <a:ea typeface="Droid Sans"/>
                <a:cs typeface="Droid Sans"/>
                <a:sym typeface="Droid Sans"/>
              </a:rPr>
              <a:t>Place your screenshot here</a:t>
            </a:r>
            <a:endParaRPr sz="1000">
              <a:solidFill>
                <a:schemeClr val="accent5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0" name="Google Shape;310;p34"/>
          <p:cNvSpPr txBox="1">
            <a:spLocks noGrp="1"/>
          </p:cNvSpPr>
          <p:nvPr>
            <p:ph type="body" idx="4294967295"/>
          </p:nvPr>
        </p:nvSpPr>
        <p:spPr>
          <a:xfrm>
            <a:off x="721900" y="3639450"/>
            <a:ext cx="76965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ctrTitle" idx="4294967295"/>
          </p:nvPr>
        </p:nvSpPr>
        <p:spPr>
          <a:xfrm>
            <a:off x="729575" y="1319475"/>
            <a:ext cx="76848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/>
              <a:t>Thanks!</a:t>
            </a:r>
            <a:endParaRPr sz="3000" i="1"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4294967295"/>
          </p:nvPr>
        </p:nvSpPr>
        <p:spPr>
          <a:xfrm>
            <a:off x="729575" y="1868513"/>
            <a:ext cx="768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Any questions?</a:t>
            </a:r>
            <a:endParaRPr sz="4800" b="1">
              <a:solidFill>
                <a:srgbClr val="FFD9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8" name="Google Shape;318;p35"/>
          <p:cNvSpPr txBox="1">
            <a:spLocks noGrp="1"/>
          </p:cNvSpPr>
          <p:nvPr>
            <p:ph type="body" idx="4294967295"/>
          </p:nvPr>
        </p:nvSpPr>
        <p:spPr>
          <a:xfrm>
            <a:off x="729575" y="2885475"/>
            <a:ext cx="7684800" cy="1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sp>
        <p:nvSpPr>
          <p:cNvPr id="319" name="Google Shape;319;p35"/>
          <p:cNvSpPr/>
          <p:nvPr/>
        </p:nvSpPr>
        <p:spPr>
          <a:xfrm>
            <a:off x="3753213" y="412725"/>
            <a:ext cx="1637575" cy="885338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body" idx="1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◈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◈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◈"/>
            </a:pPr>
            <a:r>
              <a:rPr lang="en" sz="2400">
                <a:solidFill>
                  <a:srgbClr val="FFFFFF"/>
                </a:solidFill>
              </a:rPr>
              <a:t>Backgrounds by </a:t>
            </a:r>
            <a:r>
              <a:rPr lang="en" sz="2400" u="sng">
                <a:solidFill>
                  <a:srgbClr val="FFFFFF"/>
                </a:solidFill>
                <a:hlinkClick r:id="rId5"/>
              </a:rPr>
              <a:t>SubtlePatterns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9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presentations uses the following typographies and colors: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◈"/>
            </a:pPr>
            <a:r>
              <a:rPr lang="en" sz="1400">
                <a:solidFill>
                  <a:srgbClr val="FFFFFF"/>
                </a:solidFill>
              </a:rPr>
              <a:t>Titles: </a:t>
            </a:r>
            <a:r>
              <a:rPr lang="en" sz="1400" b="1">
                <a:solidFill>
                  <a:srgbClr val="FFFFFF"/>
                </a:solidFill>
              </a:rPr>
              <a:t>Playfair Display</a:t>
            </a:r>
            <a:endParaRPr sz="1400" b="1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◈"/>
            </a:pPr>
            <a:r>
              <a:rPr lang="en" sz="1400">
                <a:solidFill>
                  <a:srgbClr val="FFFFFF"/>
                </a:solidFill>
              </a:rPr>
              <a:t>Body copy: </a:t>
            </a:r>
            <a:r>
              <a:rPr lang="en" sz="1400" b="1">
                <a:solidFill>
                  <a:srgbClr val="FFFFFF"/>
                </a:solidFill>
              </a:rPr>
              <a:t>Droid Sans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D900"/>
                </a:solidFill>
                <a:hlinkClick r:id="rId3"/>
              </a:rPr>
              <a:t>https://www.fontsquirrel.com/fonts/playfair-display</a:t>
            </a:r>
            <a:endParaRPr sz="1400">
              <a:solidFill>
                <a:srgbClr val="FFD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D900"/>
                </a:solidFill>
                <a:hlinkClick r:id="rId4"/>
              </a:rPr>
              <a:t>https://www.fontsquirrel.com/fonts/droid-sans</a:t>
            </a:r>
            <a:endParaRPr sz="1400">
              <a:solidFill>
                <a:srgbClr val="FFD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◈"/>
            </a:pPr>
            <a:r>
              <a:rPr lang="en" sz="1400">
                <a:solidFill>
                  <a:srgbClr val="FFFFFF"/>
                </a:solidFill>
              </a:rPr>
              <a:t>Yellow </a:t>
            </a:r>
            <a:r>
              <a:rPr lang="en" sz="1400" b="1">
                <a:solidFill>
                  <a:srgbClr val="FFD900"/>
                </a:solidFill>
              </a:rPr>
              <a:t>#ffd900</a:t>
            </a:r>
            <a:endParaRPr sz="1400" b="1">
              <a:solidFill>
                <a:srgbClr val="FFD9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◈"/>
            </a:pPr>
            <a:r>
              <a:rPr lang="en" sz="1400">
                <a:solidFill>
                  <a:srgbClr val="FFFFFF"/>
                </a:solidFill>
              </a:rPr>
              <a:t>Light gray </a:t>
            </a:r>
            <a:r>
              <a:rPr lang="en" sz="1400" b="1">
                <a:solidFill>
                  <a:srgbClr val="F3F3F3"/>
                </a:solidFill>
              </a:rPr>
              <a:t>#f3f3f3</a:t>
            </a:r>
            <a:endParaRPr sz="1400" b="1">
              <a:solidFill>
                <a:srgbClr val="F3F3F3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◈"/>
            </a:pPr>
            <a:r>
              <a:rPr lang="en" sz="1400">
                <a:solidFill>
                  <a:srgbClr val="FFFFFF"/>
                </a:solidFill>
              </a:rPr>
              <a:t>Black </a:t>
            </a:r>
            <a:r>
              <a:rPr lang="en" sz="1400" b="1">
                <a:solidFill>
                  <a:srgbClr val="000000"/>
                </a:solidFill>
                <a:highlight>
                  <a:srgbClr val="EFEFEF"/>
                </a:highlight>
              </a:rPr>
              <a:t>#000000</a:t>
            </a:r>
            <a:endParaRPr sz="1400" b="1">
              <a:solidFill>
                <a:srgbClr val="000000"/>
              </a:solidFill>
              <a:highlight>
                <a:srgbClr val="EFEFEF"/>
              </a:highlight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316275" y="426690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FFD900"/>
                </a:solidFill>
                <a:latin typeface="Droid Sans"/>
                <a:ea typeface="Droid Sans"/>
                <a:cs typeface="Droid Sans"/>
                <a:sym typeface="Droid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FFD9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5" name="Google Shape;335;p3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685799" y="3811625"/>
            <a:ext cx="541239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400" dirty="0" smtClean="0"/>
              <a:t>30 </a:t>
            </a:r>
            <a:r>
              <a:rPr lang="ru-RU" sz="2400" dirty="0"/>
              <a:t>сентября 1941 - 20 апреля 1942</a:t>
            </a:r>
            <a:endParaRPr sz="24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685800" y="2033312"/>
            <a:ext cx="44716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 smtClean="0"/>
              <a:t>Битва делится </a:t>
            </a:r>
            <a:r>
              <a:rPr lang="ru-RU" sz="2000" dirty="0"/>
              <a:t>на 2 периода: оборонительный (30 сентября 4 декабря 1941) и наступательный, который состоит из 2 этапов: контрнаступления (5-6 декабря января 1942) и общего наступления советских войск (7-10 января 20 апреля 1942). </a:t>
            </a:r>
            <a:endParaRPr sz="2000"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20" y="723625"/>
            <a:ext cx="2956121" cy="2114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Операция </a:t>
            </a:r>
            <a:r>
              <a:rPr lang="ru-RU" dirty="0"/>
              <a:t>Барбаросса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005600" y="1439051"/>
            <a:ext cx="7132800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>
              <a:buNone/>
            </a:pPr>
            <a:r>
              <a:rPr lang="ru-RU" sz="1600" dirty="0"/>
              <a:t>Первоначальный план блицкрига </a:t>
            </a:r>
            <a:r>
              <a:rPr lang="ru-RU" sz="1600" dirty="0" smtClean="0"/>
              <a:t>предполагал </a:t>
            </a:r>
            <a:r>
              <a:rPr lang="ru-RU" sz="1600" dirty="0"/>
              <a:t>взятие Москвы в течение первых трёх или четырёх месяцев войны. </a:t>
            </a:r>
            <a:r>
              <a:rPr lang="ru-RU" sz="1600" dirty="0" smtClean="0"/>
              <a:t>Однако, </a:t>
            </a:r>
            <a:r>
              <a:rPr lang="ru-RU" sz="1600" dirty="0"/>
              <a:t>усилившееся сопротивление советских войск помешало его выполнению. В частности, битва за Смоленск </a:t>
            </a:r>
            <a:r>
              <a:rPr lang="ru-RU" sz="1600" dirty="0" smtClean="0"/>
              <a:t>задержала </a:t>
            </a:r>
            <a:r>
              <a:rPr lang="ru-RU" sz="1600" dirty="0"/>
              <a:t>германское наступление на Москву на 2 месяца. Битвы за Ленинград и за Киев также оттянули часть сил вермахта, предназначенных для наступления на Москву. Таким образом, немецкое наступление на Москву началось только 30 сентября. Целью наступления являлся захват Москвы до наступления холодов. </a:t>
            </a:r>
            <a:endParaRPr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</a:t>
            </a:r>
            <a:endParaRPr dirty="0"/>
          </a:p>
        </p:txBody>
      </p:sp>
      <p:sp>
        <p:nvSpPr>
          <p:cNvPr id="6" name="Google Shape;97;p17"/>
          <p:cNvSpPr txBox="1">
            <a:spLocks noGrp="1"/>
          </p:cNvSpPr>
          <p:nvPr>
            <p:ph type="body" idx="1"/>
          </p:nvPr>
        </p:nvSpPr>
        <p:spPr>
          <a:xfrm>
            <a:off x="2880957" y="971700"/>
            <a:ext cx="3566281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5080" indent="0" algn="just">
              <a:spcBef>
                <a:spcPts val="5"/>
              </a:spcBef>
              <a:buNone/>
            </a:pPr>
            <a:r>
              <a:rPr lang="ru-RU" sz="2000" dirty="0" smtClean="0">
                <a:latin typeface="Playfair Display" panose="020B0604020202020204" charset="-52"/>
                <a:cs typeface="Trebuchet MS"/>
              </a:rPr>
              <a:t>Силы врага превосходили </a:t>
            </a:r>
            <a:endParaRPr lang="ru-RU" sz="2000" dirty="0">
              <a:latin typeface="Playfair Display" panose="020B0604020202020204" charset="-52"/>
              <a:cs typeface="Trebuchet MS"/>
            </a:endParaRPr>
          </a:p>
        </p:txBody>
      </p:sp>
      <p:sp>
        <p:nvSpPr>
          <p:cNvPr id="8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200" dirty="0" smtClean="0"/>
              <a:t>«</a:t>
            </a:r>
            <a:r>
              <a:rPr lang="ru-RU" dirty="0"/>
              <a:t>Если враг не угрожает, армия в </a:t>
            </a:r>
            <a:r>
              <a:rPr lang="ru-RU" dirty="0" smtClean="0"/>
              <a:t>опасности</a:t>
            </a:r>
            <a:r>
              <a:rPr lang="ru-RU" sz="2200" dirty="0" smtClean="0"/>
              <a:t>».</a:t>
            </a:r>
            <a:endParaRPr sz="2200" dirty="0"/>
          </a:p>
        </p:txBody>
      </p:sp>
      <p:sp>
        <p:nvSpPr>
          <p:cNvPr id="5" name="Google Shape;97;p17"/>
          <p:cNvSpPr txBox="1">
            <a:spLocks/>
          </p:cNvSpPr>
          <p:nvPr/>
        </p:nvSpPr>
        <p:spPr>
          <a:xfrm>
            <a:off x="1309105" y="1871299"/>
            <a:ext cx="426062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12700" marR="5080" indent="0">
              <a:spcBef>
                <a:spcPts val="5"/>
              </a:spcBef>
              <a:buNone/>
            </a:pPr>
            <a:r>
              <a:rPr lang="ru-RU" sz="2000" b="1" kern="1200" dirty="0">
                <a:solidFill>
                  <a:schemeClr val="accent1"/>
                </a:solidFill>
                <a:latin typeface="Playfair Display" panose="020B0604020202020204" charset="-52"/>
              </a:rPr>
              <a:t>1 250 000 </a:t>
            </a:r>
            <a:r>
              <a:rPr lang="ru-RU" sz="2000" b="1" kern="1200" dirty="0" smtClean="0">
                <a:solidFill>
                  <a:schemeClr val="accent1"/>
                </a:solidFill>
                <a:latin typeface="Playfair Display" panose="020B0604020202020204" charset="-52"/>
              </a:rPr>
              <a:t>человек нашей армии на </a:t>
            </a:r>
            <a:r>
              <a:rPr lang="ru-RU" sz="2000" b="1" kern="1200" dirty="0">
                <a:solidFill>
                  <a:schemeClr val="accent1"/>
                </a:solidFill>
                <a:latin typeface="Playfair Display" panose="020B0604020202020204" charset="-52"/>
              </a:rPr>
              <a:t>1 929 406 </a:t>
            </a:r>
            <a:r>
              <a:rPr lang="ru-RU" sz="2000" b="1" kern="1200" dirty="0" smtClean="0">
                <a:solidFill>
                  <a:schemeClr val="accent1"/>
                </a:solidFill>
                <a:latin typeface="Playfair Display" panose="020B0604020202020204" charset="-52"/>
              </a:rPr>
              <a:t>человек армии врага</a:t>
            </a:r>
            <a:endParaRPr lang="ru-RU" sz="2000" b="1" dirty="0">
              <a:solidFill>
                <a:schemeClr val="accent1"/>
              </a:solidFill>
              <a:latin typeface="Playfair Display" panose="020B0604020202020204" charset="-52"/>
              <a:cs typeface="Trebuchet MS"/>
            </a:endParaRPr>
          </a:p>
        </p:txBody>
      </p:sp>
      <p:sp>
        <p:nvSpPr>
          <p:cNvPr id="7" name="Google Shape;97;p17"/>
          <p:cNvSpPr txBox="1">
            <a:spLocks/>
          </p:cNvSpPr>
          <p:nvPr/>
        </p:nvSpPr>
        <p:spPr>
          <a:xfrm>
            <a:off x="3290852" y="2862525"/>
            <a:ext cx="4504571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76200" indent="0" algn="r">
              <a:buNone/>
            </a:pPr>
            <a:r>
              <a:rPr lang="ru-RU" sz="2000" b="1" kern="1200" dirty="0">
                <a:solidFill>
                  <a:schemeClr val="accent1"/>
                </a:solidFill>
                <a:latin typeface="Playfair Display" panose="020B0604020202020204" charset="-52"/>
              </a:rPr>
              <a:t>2 тыс. исправных танков и </a:t>
            </a:r>
            <a:r>
              <a:rPr lang="ru-RU" sz="2000" b="1" kern="1200" dirty="0" smtClean="0">
                <a:solidFill>
                  <a:schemeClr val="accent1"/>
                </a:solidFill>
                <a:latin typeface="Playfair Display" panose="020B0604020202020204" charset="-52"/>
              </a:rPr>
              <a:t>САУ врага на чуть более тысячи наших танков</a:t>
            </a:r>
            <a:endParaRPr lang="ru-RU" sz="2000" b="1" dirty="0">
              <a:solidFill>
                <a:schemeClr val="accent1"/>
              </a:solidFill>
              <a:latin typeface="Playfair Display" panose="020B0604020202020204" charset="-52"/>
            </a:endParaRPr>
          </a:p>
        </p:txBody>
      </p:sp>
      <p:sp>
        <p:nvSpPr>
          <p:cNvPr id="9" name="Google Shape;97;p17"/>
          <p:cNvSpPr txBox="1">
            <a:spLocks/>
          </p:cNvSpPr>
          <p:nvPr/>
        </p:nvSpPr>
        <p:spPr>
          <a:xfrm>
            <a:off x="1309105" y="3853751"/>
            <a:ext cx="426062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 b="0" i="0" u="none" strike="noStrike" cap="none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12700" marR="5080" indent="0">
              <a:spcBef>
                <a:spcPts val="5"/>
              </a:spcBef>
              <a:buNone/>
            </a:pPr>
            <a:r>
              <a:rPr lang="ru-RU" sz="2000" b="1" kern="1200" dirty="0">
                <a:solidFill>
                  <a:schemeClr val="accent1"/>
                </a:solidFill>
                <a:latin typeface="Playfair Display" panose="020B0604020202020204" charset="-52"/>
              </a:rPr>
              <a:t>568 </a:t>
            </a:r>
            <a:r>
              <a:rPr lang="ru-RU" sz="2000" b="1" kern="1200" dirty="0" smtClean="0">
                <a:solidFill>
                  <a:schemeClr val="accent1"/>
                </a:solidFill>
                <a:latin typeface="Playfair Display" panose="020B0604020202020204" charset="-52"/>
              </a:rPr>
              <a:t>наших самолётов и </a:t>
            </a:r>
            <a:r>
              <a:rPr lang="ru-RU" sz="2000" b="1" kern="1200" dirty="0">
                <a:solidFill>
                  <a:schemeClr val="accent1"/>
                </a:solidFill>
                <a:latin typeface="Playfair Display" panose="020B0604020202020204" charset="-52"/>
              </a:rPr>
              <a:t>780 </a:t>
            </a:r>
            <a:r>
              <a:rPr lang="ru-RU" sz="2000" b="1" kern="1200" dirty="0" smtClean="0">
                <a:solidFill>
                  <a:schemeClr val="accent1"/>
                </a:solidFill>
                <a:latin typeface="Playfair Display" panose="020B0604020202020204" charset="-52"/>
              </a:rPr>
              <a:t>самолётов</a:t>
            </a:r>
            <a:r>
              <a:rPr lang="ru-RU" sz="2000" b="1" dirty="0" smtClean="0">
                <a:solidFill>
                  <a:schemeClr val="accent1"/>
                </a:solidFill>
                <a:latin typeface="Playfair Display" panose="020B0604020202020204" charset="-52"/>
              </a:rPr>
              <a:t> врага</a:t>
            </a:r>
            <a:endParaRPr lang="ru-RU" sz="2000" b="1" dirty="0">
              <a:solidFill>
                <a:schemeClr val="accent1"/>
              </a:solidFill>
              <a:latin typeface="Playfair Display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7685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685799" y="3811625"/>
            <a:ext cx="768194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2400" dirty="0" smtClean="0"/>
              <a:t>Вскоре Столица </a:t>
            </a:r>
            <a:r>
              <a:rPr lang="ru-RU" sz="2400" dirty="0"/>
              <a:t>оказалась под непосредственным ударом фашистских армий. </a:t>
            </a:r>
            <a:endParaRPr sz="2400"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685799" y="1849516"/>
            <a:ext cx="447167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000" dirty="0"/>
              <a:t>Враг, использовав количественное превосходство в живой силе и боевой технике, прорвал оборону наших войск. Ему удалось в районе Вязьмы взять в кольцо окружения 19-ю, 20-ю, 24-ю и 32- ю армии Западного и Резервного фронтов. </a:t>
            </a:r>
            <a:endParaRPr sz="2000"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6</a:t>
            </a:r>
            <a:endParaRPr dirty="0"/>
          </a:p>
        </p:txBody>
      </p:sp>
      <p:pic>
        <p:nvPicPr>
          <p:cNvPr id="6" name="Picture 7" descr="409px-Bundesarchiv_Bild_183-B17220,_Sowjetunion,_Panzerangriff_bei_Istr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" t="15896" r="4539" b="24037"/>
          <a:stretch/>
        </p:blipFill>
        <p:spPr>
          <a:xfrm>
            <a:off x="5679986" y="661059"/>
            <a:ext cx="2424624" cy="2547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34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«</a:t>
            </a:r>
            <a:r>
              <a:rPr lang="ru-RU" dirty="0"/>
              <a:t>Для воевавших война никогда не </a:t>
            </a:r>
            <a:r>
              <a:rPr lang="ru-RU" dirty="0" smtClean="0"/>
              <a:t>кончается»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889788" y="1439051"/>
            <a:ext cx="3840750" cy="3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r">
              <a:buNone/>
            </a:pPr>
            <a:r>
              <a:rPr lang="ru-RU" sz="1600" dirty="0" smtClean="0"/>
              <a:t>10 октября 1941 </a:t>
            </a:r>
            <a:r>
              <a:rPr lang="ru-RU" sz="1600" dirty="0"/>
              <a:t>Жуков Георгий </a:t>
            </a:r>
            <a:r>
              <a:rPr lang="ru-RU" sz="1600" dirty="0" smtClean="0"/>
              <a:t>Константинович был назначен командующим западным фронтом. </a:t>
            </a:r>
          </a:p>
          <a:p>
            <a:pPr marL="76200" indent="0" algn="r">
              <a:buNone/>
            </a:pPr>
            <a:r>
              <a:rPr lang="ru-RU" sz="1600" dirty="0" smtClean="0"/>
              <a:t>Это великий маршал </a:t>
            </a:r>
            <a:r>
              <a:rPr lang="ru-RU" sz="1600" dirty="0"/>
              <a:t>Советского Союза, четырежды Герой Советского Союза, кавалер двух орденов «Победа», множества других советских и иностранных орденов и медалей. В послевоенные годы получил народное прозвище «Маршал Победы»</a:t>
            </a:r>
          </a:p>
          <a:p>
            <a:pPr marL="76200" indent="0">
              <a:buNone/>
            </a:pPr>
            <a:endParaRPr lang="ru-RU" sz="1600" dirty="0" smtClean="0"/>
          </a:p>
          <a:p>
            <a:pPr marL="76200" lvl="0" indent="0">
              <a:buNone/>
            </a:pPr>
            <a:endParaRPr lang="ru-RU" sz="1600" dirty="0" smtClean="0"/>
          </a:p>
          <a:p>
            <a:pPr marL="76200" lvl="0" indent="0">
              <a:buNone/>
            </a:pPr>
            <a:endParaRPr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7</a:t>
            </a:r>
            <a:endParaRPr dirty="0"/>
          </a:p>
        </p:txBody>
      </p:sp>
      <p:pic>
        <p:nvPicPr>
          <p:cNvPr id="5" name="Picture 2" descr="Георгий Константинович Жук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22" y="1439051"/>
            <a:ext cx="2182068" cy="30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6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«</a:t>
            </a:r>
            <a:r>
              <a:rPr lang="ru-RU" dirty="0"/>
              <a:t>Многие идут на войну лишь потому, что не хотят быть героями</a:t>
            </a:r>
            <a:r>
              <a:rPr lang="ru-RU" dirty="0" smtClean="0"/>
              <a:t>»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377729" y="1360110"/>
            <a:ext cx="6388541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ru-RU" sz="1600" dirty="0"/>
              <a:t>13 октября немецкие войска, прорвав советскую оборону, вошли в Подмосковье, полностью оккупировали семнадцать </a:t>
            </a:r>
            <a:r>
              <a:rPr lang="ru-RU" sz="1600" dirty="0" smtClean="0"/>
              <a:t>районов </a:t>
            </a:r>
            <a:r>
              <a:rPr lang="ru-RU" sz="1600" dirty="0"/>
              <a:t>Московской </a:t>
            </a:r>
            <a:r>
              <a:rPr lang="ru-RU" sz="1600" dirty="0" smtClean="0"/>
              <a:t>области.</a:t>
            </a:r>
          </a:p>
          <a:p>
            <a:pPr marL="76200" indent="0" algn="just">
              <a:buNone/>
            </a:pPr>
            <a:endParaRPr lang="ru-RU" sz="1600" dirty="0" smtClean="0"/>
          </a:p>
          <a:p>
            <a:pPr marL="76200" indent="0" algn="just">
              <a:buNone/>
            </a:pPr>
            <a:r>
              <a:rPr lang="ru-RU" sz="1600" dirty="0" smtClean="0"/>
              <a:t>Вечером </a:t>
            </a:r>
            <a:r>
              <a:rPr lang="ru-RU" sz="1600" dirty="0"/>
              <a:t>15 октября </a:t>
            </a:r>
            <a:r>
              <a:rPr lang="ru-RU" sz="1600" dirty="0" err="1"/>
              <a:t>Совинформбюро</a:t>
            </a:r>
            <a:r>
              <a:rPr lang="ru-RU" sz="1600" dirty="0"/>
              <a:t> передало сообщение о том, что в ночь с 14 на 15 октября положение на Западном направлении ухудшилось, и о прорыве обороны на одном из участков. В газетах появились сообщения о непосредственной угрозе столице.</a:t>
            </a:r>
            <a:endParaRPr lang="ru-RU" sz="1600" dirty="0" smtClean="0"/>
          </a:p>
          <a:p>
            <a:pPr marL="76200" lvl="0" indent="0">
              <a:buNone/>
            </a:pPr>
            <a:endParaRPr lang="ru-RU" sz="1600" dirty="0" smtClean="0"/>
          </a:p>
          <a:p>
            <a:pPr marL="76200" lvl="0" indent="0">
              <a:buNone/>
            </a:pPr>
            <a:endParaRPr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300396"/>
      </p:ext>
    </p:extLst>
  </p:cSld>
  <p:clrMapOvr>
    <a:masterClrMapping/>
  </p:clrMapOvr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1D1D1B"/>
      </a:dk2>
      <a:lt2>
        <a:srgbClr val="F3F3F3"/>
      </a:lt2>
      <a:accent1>
        <a:srgbClr val="FFD900"/>
      </a:accent1>
      <a:accent2>
        <a:srgbClr val="D89F39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1505</Words>
  <Application>Microsoft Office PowerPoint</Application>
  <PresentationFormat>Экран (16:9)</PresentationFormat>
  <Paragraphs>190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Droid Sans</vt:lpstr>
      <vt:lpstr>Playfair Display</vt:lpstr>
      <vt:lpstr>Trebuchet MS</vt:lpstr>
      <vt:lpstr>Arial</vt:lpstr>
      <vt:lpstr>Georgia</vt:lpstr>
      <vt:lpstr>Prospero template</vt:lpstr>
      <vt:lpstr>Битва за Москву</vt:lpstr>
      <vt:lpstr>Презентация PowerPoint</vt:lpstr>
      <vt:lpstr>«Война — это серия катастроф, ведущих к победе».</vt:lpstr>
      <vt:lpstr>Битва делится на 2 периода: оборонительный (30 сентября 4 декабря 1941) и наступательный, который состоит из 2 этапов: контрнаступления (5-6 декабря января 1942) и общего наступления советских войск (7-10 января 20 апреля 1942). </vt:lpstr>
      <vt:lpstr>Операция Барбаросса</vt:lpstr>
      <vt:lpstr>«Если враг не угрожает, армия в опасности».</vt:lpstr>
      <vt:lpstr>Враг, использовав количественное превосходство в живой силе и боевой технике, прорвал оборону наших войск. Ему удалось в районе Вязьмы взять в кольцо окружения 19-ю, 20-ю, 24-ю и 32- ю армии Западного и Резервного фронтов. </vt:lpstr>
      <vt:lpstr>«Для воевавших война никогда не кончается»</vt:lpstr>
      <vt:lpstr>«Многие идут на войну лишь потому, что не хотят быть героями»</vt:lpstr>
      <vt:lpstr>Информация неофициально быстро распространилась по городу. Паника породила неразбериху, мародёрство, резкий всплеск бандитизма, грабежей, хищений, в том числе и со стороны руководящих советских, партийных и хозяйственных работников. </vt:lpstr>
      <vt:lpstr>«Затевающие войну сами попадают в свои сети»</vt:lpstr>
      <vt:lpstr>«Война есть продолжение политики другими средствами»</vt:lpstr>
      <vt:lpstr>16 ноября 1941 г. у разъезда Дубосеково 28 воинов группы истребителей танков во главе с политруком В.Г.Клочковым вели бой с несколькими десятками немецких танков. Они уничтожили 18 танков и не пропустили фашистов к Москве. Лишь пять воинов остались в живых. Все воины были удостоены звания Героя Советского Союза.  </vt:lpstr>
      <vt:lpstr>За первые дни наступления наши войска освободили свыше 400 населенных пунктов. Гитлеровцы потеряли на поле боя более 30 тыс. солдат и офицеров, 650 танков, около 5 тыс. автомашин, свыше 600 орудий и минометов.    Освобождены горда: Ясная Поляна, Клин, Богородск, Волоколамск, Калуга и многие другие. Жители постепенно возвращаются после эвакуации. </vt:lpstr>
      <vt:lpstr>«Война — это серия катастроф, ведущих к победе»</vt:lpstr>
      <vt:lpstr>«Когда нет врагов, то не бывает войны»</vt:lpstr>
      <vt:lpstr>Презентация PowerPoint</vt:lpstr>
      <vt:lpstr>Thanks!</vt:lpstr>
      <vt:lpstr>big concept</vt:lpstr>
      <vt:lpstr>Война — это серия катастроф, ведущих к победе.</vt:lpstr>
      <vt:lpstr>In two or three columns</vt:lpstr>
      <vt:lpstr>A picture is worth a thousand words</vt:lpstr>
      <vt:lpstr>Презентация PowerPoint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Презентация PowerPoint</vt:lpstr>
      <vt:lpstr>Презентация PowerPoint</vt:lpstr>
      <vt:lpstr>Презентация PowerPoint</vt:lpstr>
      <vt:lpstr>Презентация PowerPoint</vt:lpstr>
      <vt:lpstr>Thanks!</vt:lpstr>
      <vt:lpstr>Credits</vt:lpstr>
      <vt:lpstr>Presentation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Битва за Москву</dc:title>
  <dc:creator>Антон</dc:creator>
  <cp:lastModifiedBy>Антон</cp:lastModifiedBy>
  <cp:revision>12</cp:revision>
  <dcterms:modified xsi:type="dcterms:W3CDTF">2020-05-16T18:17:18Z</dcterms:modified>
</cp:coreProperties>
</file>