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279" r:id="rId4"/>
    <p:sldId id="262" r:id="rId5"/>
    <p:sldId id="263" r:id="rId6"/>
    <p:sldId id="280" r:id="rId7"/>
    <p:sldId id="264" r:id="rId8"/>
    <p:sldId id="265" r:id="rId9"/>
    <p:sldId id="281" r:id="rId10"/>
    <p:sldId id="282" r:id="rId11"/>
    <p:sldId id="283" r:id="rId12"/>
    <p:sldId id="284" r:id="rId13"/>
    <p:sldId id="285" r:id="rId14"/>
    <p:sldId id="286" r:id="rId15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7" autoAdjust="0"/>
    <p:restoredTop sz="84583" autoAdjust="0"/>
  </p:normalViewPr>
  <p:slideViewPr>
    <p:cSldViewPr>
      <p:cViewPr varScale="1">
        <p:scale>
          <a:sx n="79" d="100"/>
          <a:sy n="79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Настольные ОС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63C8-49F5-8E29-5321F130400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C8-49F5-8E29-5321F130400C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16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63C8-49F5-8E29-5321F130400C}"/>
                </c:ext>
              </c:extLst>
            </c:dLbl>
            <c:dLbl>
              <c:idx val="4"/>
              <c:layout>
                <c:manualLayout>
                  <c:x val="0.18164285019928064"/>
                  <c:y val="5.98305819115180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C8-49F5-8E29-5321F13040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Лист1!$A$2:$A$6</c:f>
              <c:strCache>
                <c:ptCount val="5"/>
                <c:pt idx="0">
                  <c:v>Windows XP</c:v>
                </c:pt>
                <c:pt idx="1">
                  <c:v>Windows 7</c:v>
                </c:pt>
                <c:pt idx="2">
                  <c:v>Windows Vista</c:v>
                </c:pt>
                <c:pt idx="3">
                  <c:v>Mac OS</c:v>
                </c:pt>
                <c:pt idx="4">
                  <c:v>Linux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48</c:v>
                </c:pt>
                <c:pt idx="1">
                  <c:v>19.8</c:v>
                </c:pt>
                <c:pt idx="2">
                  <c:v>18.399999999999999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C8-49F5-8E29-5321F130400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</a:rPr>
              <a:t>Серверные ОС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Серверные ОС</c:v>
                </c:pt>
              </c:strCache>
            </c:strRef>
          </c:tx>
          <c:dLbls>
            <c:dLbl>
              <c:idx val="0"/>
              <c:spPr/>
              <c:txPr>
                <a:bodyPr/>
                <a:lstStyle/>
                <a:p>
                  <a:pPr>
                    <a:defRPr sz="1400" b="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0-D048-486E-BC55-D83F9DC5E152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20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048-486E-BC55-D83F9DC5E152}"/>
                </c:ext>
              </c:extLst>
            </c:dLbl>
            <c:dLbl>
              <c:idx val="2"/>
              <c:layout>
                <c:manualLayout>
                  <c:x val="-0.28011263855672958"/>
                  <c:y val="8.1814694200644369E-2"/>
                </c:manualLayout>
              </c:layout>
              <c:spPr/>
              <c:txPr>
                <a:bodyPr/>
                <a:lstStyle/>
                <a:p>
                  <a:pPr>
                    <a:defRPr sz="2000">
                      <a:solidFill>
                        <a:schemeClr val="bg1"/>
                      </a:solidFill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048-486E-BC55-D83F9DC5E1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Windows</c:v>
                </c:pt>
                <c:pt idx="1">
                  <c:v>Linux</c:v>
                </c:pt>
                <c:pt idx="2">
                  <c:v>Unix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75</c:v>
                </c:pt>
                <c:pt idx="1">
                  <c:v>21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48-486E-BC55-D83F9DC5E15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83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4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55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98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6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056784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6840760" cy="1412776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Comfortaa" panose="00000500000000000000" pitchFamily="2" charset="0"/>
              </a:rPr>
              <a:t>Особенности серверных</a:t>
            </a:r>
            <a:br>
              <a:rPr lang="ru-RU" sz="3600" b="1" dirty="0" smtClean="0">
                <a:solidFill>
                  <a:schemeClr val="bg1"/>
                </a:solidFill>
                <a:latin typeface="Comfortaa" panose="000005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Comfortaa" panose="00000500000000000000" pitchFamily="2" charset="0"/>
              </a:rPr>
              <a:t>операционных систем</a:t>
            </a:r>
            <a:endParaRPr lang="ru-RU" sz="3600" b="1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89782" y="5301208"/>
            <a:ext cx="4084917" cy="141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Выполнил студент группы 2ИСиП-19-1</a:t>
            </a:r>
          </a:p>
          <a:p>
            <a:pPr algn="l"/>
            <a:r>
              <a:rPr lang="ru-RU" sz="3600" dirty="0" smtClean="0">
                <a:solidFill>
                  <a:schemeClr val="bg1"/>
                </a:solidFill>
              </a:rPr>
              <a:t>Мамонов Антон</a:t>
            </a:r>
          </a:p>
          <a:p>
            <a:pPr algn="l"/>
            <a:endParaRPr lang="ru-RU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mfortaa" panose="00000500000000000000" pitchFamily="2" charset="0"/>
              </a:rPr>
              <a:t>Windows Server 2003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Windows Server 2003 (</a:t>
            </a:r>
            <a:r>
              <a:rPr lang="ru-RU" dirty="0">
                <a:solidFill>
                  <a:schemeClr val="bg1"/>
                </a:solidFill>
              </a:rPr>
              <a:t>кодовое название — </a:t>
            </a:r>
            <a:r>
              <a:rPr lang="en-US" dirty="0">
                <a:solidFill>
                  <a:schemeClr val="bg1"/>
                </a:solidFill>
              </a:rPr>
              <a:t>Whistler Server, </a:t>
            </a:r>
            <a:r>
              <a:rPr lang="ru-RU" dirty="0">
                <a:solidFill>
                  <a:schemeClr val="bg1"/>
                </a:solidFill>
              </a:rPr>
              <a:t>внутренняя версия — </a:t>
            </a:r>
            <a:r>
              <a:rPr lang="en-US" dirty="0">
                <a:solidFill>
                  <a:schemeClr val="bg1"/>
                </a:solidFill>
              </a:rPr>
              <a:t>Windows NT 5.2) — </a:t>
            </a:r>
            <a:r>
              <a:rPr lang="ru-RU" dirty="0">
                <a:solidFill>
                  <a:schemeClr val="bg1"/>
                </a:solidFill>
              </a:rPr>
              <a:t>операционная система семейства </a:t>
            </a:r>
            <a:r>
              <a:rPr lang="en-US" dirty="0">
                <a:solidFill>
                  <a:schemeClr val="bg1"/>
                </a:solidFill>
              </a:rPr>
              <a:t>Windows NT </a:t>
            </a:r>
            <a:r>
              <a:rPr lang="ru-RU" dirty="0">
                <a:solidFill>
                  <a:schemeClr val="bg1"/>
                </a:solidFill>
              </a:rPr>
              <a:t>от компании </a:t>
            </a:r>
            <a:r>
              <a:rPr lang="en-US" dirty="0">
                <a:solidFill>
                  <a:schemeClr val="bg1"/>
                </a:solidFill>
              </a:rPr>
              <a:t>Microsoft,</a:t>
            </a:r>
            <a:r>
              <a:rPr lang="ru-RU" dirty="0">
                <a:solidFill>
                  <a:schemeClr val="bg1"/>
                </a:solidFill>
              </a:rPr>
              <a:t> серверный вариант </a:t>
            </a:r>
            <a:r>
              <a:rPr lang="en-US" dirty="0">
                <a:solidFill>
                  <a:schemeClr val="bg1"/>
                </a:solidFill>
              </a:rPr>
              <a:t>Windows XP.</a:t>
            </a:r>
          </a:p>
        </p:txBody>
      </p:sp>
      <p:pic>
        <p:nvPicPr>
          <p:cNvPr id="7172" name="Picture 4" descr="Окончание поддержки Windows Server 2003 | Купить серверы и серверное  оборудование по низким ценам с доставко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6803"/>
            <a:ext cx="4876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1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Сравнение редакций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68477"/>
              </p:ext>
            </p:extLst>
          </p:nvPr>
        </p:nvGraphicFramePr>
        <p:xfrm>
          <a:off x="621904" y="1412776"/>
          <a:ext cx="8064896" cy="5132309"/>
        </p:xfrm>
        <a:graphic>
          <a:graphicData uri="http://schemas.openxmlformats.org/drawingml/2006/table">
            <a:tbl>
              <a:tblPr/>
              <a:tblGrid>
                <a:gridCol w="298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r>
                        <a:rPr lang="ru-RU" sz="1000" dirty="0"/>
                        <a:t>Роль, служба, компонента или поддержка аппаратуры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Web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Standard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Datacenter Edition</a:t>
                      </a:r>
                    </a:p>
                  </a:txBody>
                  <a:tcPr marL="3030" marR="3030" marT="3030" marB="303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 dirty="0"/>
                        <a:t>Максимальное количество процессоров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4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8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32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79">
                <a:tc>
                  <a:txBody>
                    <a:bodyPr/>
                    <a:lstStyle/>
                    <a:p>
                      <a:r>
                        <a:rPr lang="ru-RU" sz="1000" dirty="0"/>
                        <a:t>Максимальный объем оперативной памяти (ГБ)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32(для </a:t>
                      </a:r>
                      <a:r>
                        <a:rPr lang="ru-RU" sz="1000" dirty="0" smtClean="0"/>
                        <a:t>x86</a:t>
                      </a:r>
                      <a:r>
                        <a:rPr lang="ru-RU" sz="1000" dirty="0"/>
                        <a:t>)</a:t>
                      </a:r>
                    </a:p>
                    <a:p>
                      <a:pPr algn="ctr"/>
                      <a:r>
                        <a:rPr lang="ru-RU" sz="1000" dirty="0"/>
                        <a:t>512(для </a:t>
                      </a:r>
                      <a:r>
                        <a:rPr lang="ru-RU" sz="1000" dirty="0" err="1" smtClean="0"/>
                        <a:t>Itanium</a:t>
                      </a:r>
                      <a:r>
                        <a:rPr lang="ru-RU" sz="1000" dirty="0"/>
                        <a:t>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64(для </a:t>
                      </a:r>
                      <a:r>
                        <a:rPr lang="ru-RU" sz="1000" dirty="0" smtClean="0"/>
                        <a:t>x86</a:t>
                      </a:r>
                      <a:r>
                        <a:rPr lang="ru-RU" sz="1000" dirty="0"/>
                        <a:t>)</a:t>
                      </a:r>
                    </a:p>
                    <a:p>
                      <a:pPr algn="ctr"/>
                      <a:r>
                        <a:rPr lang="ru-RU" sz="1000" dirty="0"/>
                        <a:t>512(для </a:t>
                      </a:r>
                      <a:r>
                        <a:rPr lang="ru-RU" sz="1000" dirty="0" err="1" smtClean="0"/>
                        <a:t>Itanium</a:t>
                      </a:r>
                      <a:r>
                        <a:rPr lang="ru-RU" sz="1000" dirty="0"/>
                        <a:t>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785">
                <a:tc>
                  <a:txBody>
                    <a:bodyPr/>
                    <a:lstStyle/>
                    <a:p>
                      <a:r>
                        <a:rPr lang="ru-RU" sz="1000"/>
                        <a:t>Поддержка "горячего" добавления памяти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 dirty="0"/>
                        <a:t>Службы факсов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Службы для </a:t>
                      </a:r>
                      <a:r>
                        <a:rPr lang="en-US" sz="1000"/>
                        <a:t>Macintosh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859">
                <a:tc>
                  <a:txBody>
                    <a:bodyPr/>
                    <a:lstStyle/>
                    <a:p>
                      <a:r>
                        <a:rPr lang="ru-RU" sz="1000" dirty="0"/>
                        <a:t>Служба удаленной </a:t>
                      </a:r>
                      <a:r>
                        <a:rPr lang="ru-RU" sz="1000" dirty="0" smtClean="0"/>
                        <a:t>установки</a:t>
                      </a:r>
                      <a:endParaRPr lang="en-US" sz="1000" dirty="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Роль контроллера домена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Сервер, член домена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Службы сертификатов (</a:t>
                      </a:r>
                      <a:r>
                        <a:rPr lang="en-US" sz="1000"/>
                        <a:t>PKI, Public Key Infrastructure)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Частично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892">
                <a:tc>
                  <a:txBody>
                    <a:bodyPr/>
                    <a:lstStyle/>
                    <a:p>
                      <a:r>
                        <a:rPr lang="ru-RU" sz="1000"/>
                        <a:t>Службы терминалов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Управление посредством Remote Desktop Protocol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Поддержка виртуальных частных сетей (</a:t>
                      </a:r>
                      <a:r>
                        <a:rPr lang="en-US" sz="1000"/>
                        <a:t>VPN, Virtual Private Networking 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Частично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620">
                <a:tc>
                  <a:txBody>
                    <a:bodyPr/>
                    <a:lstStyle/>
                    <a:p>
                      <a:r>
                        <a:rPr lang="fr-FR" sz="1000"/>
                        <a:t>Служба Internet Authentication Service (IAS)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Поддержка сетевых мостов (network bridging)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750">
                <a:tc>
                  <a:txBody>
                    <a:bodyPr/>
                    <a:lstStyle/>
                    <a:p>
                      <a:r>
                        <a:rPr lang="ru-RU" sz="1000"/>
                        <a:t>Предоставление общего доступа в Интернет (ICS, Internet Connection Sharing)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Балансировка сетевой нагрузки (</a:t>
                      </a:r>
                      <a:r>
                        <a:rPr lang="en-US" sz="1000"/>
                        <a:t>NLB, Network Load Balancing)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5785">
                <a:tc>
                  <a:txBody>
                    <a:bodyPr/>
                    <a:lstStyle/>
                    <a:p>
                      <a:r>
                        <a:rPr lang="ru-RU" sz="1000"/>
                        <a:t>Служба кластеров (</a:t>
                      </a:r>
                      <a:r>
                        <a:rPr lang="en-US" sz="1000"/>
                        <a:t>Cluster Service)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Максимальное количество узлов в кластере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8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r>
                        <a:rPr lang="ru-RU" sz="1000"/>
                        <a:t>Служба веб-публикаций (</a:t>
                      </a:r>
                      <a:r>
                        <a:rPr lang="en-US" sz="1000"/>
                        <a:t>IIS, Internet Information Services)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3395">
                <a:tc>
                  <a:txBody>
                    <a:bodyPr/>
                    <a:lstStyle/>
                    <a:p>
                      <a:r>
                        <a:rPr lang="ru-RU" sz="1000"/>
                        <a:t>Служба потокового мультимедиа-вещания (Windows Media Services)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/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 marL="3030" marR="3030" marT="3030" marB="30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Сравнение роли из «Коробки»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файловый сервер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печати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приложений</a:t>
            </a:r>
            <a:r>
              <a:rPr lang="en-US" dirty="0">
                <a:solidFill>
                  <a:schemeClr val="bg1"/>
                </a:solidFill>
              </a:rPr>
              <a:t> (IIS, COM+, .NET, ASP.NET)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почтовый сервер</a:t>
            </a:r>
            <a:r>
              <a:rPr lang="en-US" dirty="0">
                <a:solidFill>
                  <a:schemeClr val="bg1"/>
                </a:solidFill>
              </a:rPr>
              <a:t> (POP3, SMTP)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терминалов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удаленного доступа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ru-RU" dirty="0">
                <a:solidFill>
                  <a:schemeClr val="bg1"/>
                </a:solidFill>
              </a:rPr>
              <a:t>сервер </a:t>
            </a:r>
            <a:r>
              <a:rPr lang="en-US" dirty="0">
                <a:solidFill>
                  <a:schemeClr val="bg1"/>
                </a:solidFill>
              </a:rPr>
              <a:t>VPN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служба каталогов (</a:t>
            </a:r>
            <a:r>
              <a:rPr lang="en-US" dirty="0">
                <a:solidFill>
                  <a:schemeClr val="bg1"/>
                </a:solidFill>
              </a:rPr>
              <a:t>Active Directory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система доменных имен</a:t>
            </a:r>
            <a:r>
              <a:rPr lang="en-US" dirty="0">
                <a:solidFill>
                  <a:schemeClr val="bg1"/>
                </a:solidFill>
              </a:rPr>
              <a:t> (DNS)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</a:t>
            </a:r>
            <a:r>
              <a:rPr lang="en-US" dirty="0">
                <a:solidFill>
                  <a:schemeClr val="bg1"/>
                </a:solidFill>
              </a:rPr>
              <a:t>DHCP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</a:t>
            </a:r>
            <a:r>
              <a:rPr lang="en-US" dirty="0">
                <a:solidFill>
                  <a:schemeClr val="bg1"/>
                </a:solidFill>
              </a:rPr>
              <a:t>WINS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сервер потокового медиа-вещания</a:t>
            </a:r>
            <a:r>
              <a:rPr lang="en-US" dirty="0">
                <a:solidFill>
                  <a:schemeClr val="bg1"/>
                </a:solidFill>
              </a:rPr>
              <a:t> (Windows Media)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5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Минимальные системные требования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97941"/>
              </p:ext>
            </p:extLst>
          </p:nvPr>
        </p:nvGraphicFramePr>
        <p:xfrm>
          <a:off x="457200" y="1638141"/>
          <a:ext cx="8435280" cy="2346960"/>
        </p:xfrm>
        <a:graphic>
          <a:graphicData uri="http://schemas.openxmlformats.org/drawingml/2006/table">
            <a:tbl>
              <a:tblPr/>
              <a:tblGrid>
                <a:gridCol w="274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Аппаратные компоненты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Web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Standard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Enterprise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Datacenter Edition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Рекомендуемая частота процессора (МГц)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550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550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773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itchFamily="18" charset="0"/>
                          <a:cs typeface="Times New Roman" pitchFamily="18" charset="0"/>
                        </a:rPr>
                        <a:t>773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itchFamily="18" charset="0"/>
                          <a:cs typeface="Times New Roman" pitchFamily="18" charset="0"/>
                        </a:rPr>
                        <a:t>Рекомендуемый объем оперативной памяти (МБ)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latin typeface="Times New Roman" pitchFamily="18" charset="0"/>
                          <a:cs typeface="Times New Roman" pitchFamily="18" charset="0"/>
                        </a:rPr>
                        <a:t>Пространство на диске для установки (ГБ)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20" name="Picture 4" descr="EPYC™ Server Processors for Datacenter | AM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2" y="4437112"/>
            <a:ext cx="6188295" cy="193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1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mfortaa" panose="00000500000000000000" pitchFamily="2" charset="0"/>
              </a:rPr>
              <a:t>Windows Server 2008/2008 R2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Windows Server 2008/2008 R2 (</a:t>
            </a:r>
            <a:r>
              <a:rPr lang="ru-RU" dirty="0">
                <a:solidFill>
                  <a:schemeClr val="bg1"/>
                </a:solidFill>
              </a:rPr>
              <a:t>кодовое название — </a:t>
            </a:r>
            <a:r>
              <a:rPr lang="en-US" dirty="0">
                <a:solidFill>
                  <a:schemeClr val="bg1"/>
                </a:solidFill>
              </a:rPr>
              <a:t>Longhorn Server, </a:t>
            </a:r>
            <a:r>
              <a:rPr lang="ru-RU" dirty="0">
                <a:solidFill>
                  <a:schemeClr val="bg1"/>
                </a:solidFill>
              </a:rPr>
              <a:t>внутренняя версия — </a:t>
            </a:r>
            <a:r>
              <a:rPr lang="en-US" dirty="0">
                <a:solidFill>
                  <a:schemeClr val="bg1"/>
                </a:solidFill>
              </a:rPr>
              <a:t>Windows NT 6/6.2) — </a:t>
            </a:r>
            <a:r>
              <a:rPr lang="ru-RU" dirty="0">
                <a:solidFill>
                  <a:schemeClr val="bg1"/>
                </a:solidFill>
              </a:rPr>
              <a:t>операционная система семейства </a:t>
            </a:r>
            <a:r>
              <a:rPr lang="en-US" dirty="0">
                <a:solidFill>
                  <a:schemeClr val="bg1"/>
                </a:solidFill>
              </a:rPr>
              <a:t>Windows NT </a:t>
            </a:r>
            <a:r>
              <a:rPr lang="ru-RU" dirty="0">
                <a:solidFill>
                  <a:schemeClr val="bg1"/>
                </a:solidFill>
              </a:rPr>
              <a:t>от компании </a:t>
            </a:r>
            <a:r>
              <a:rPr lang="en-US" dirty="0">
                <a:solidFill>
                  <a:schemeClr val="bg1"/>
                </a:solidFill>
              </a:rPr>
              <a:t>Microsoft,</a:t>
            </a:r>
            <a:r>
              <a:rPr lang="ru-RU" dirty="0">
                <a:solidFill>
                  <a:schemeClr val="bg1"/>
                </a:solidFill>
              </a:rPr>
              <a:t> серверный вариант </a:t>
            </a:r>
            <a:r>
              <a:rPr lang="en-US" dirty="0">
                <a:solidFill>
                  <a:schemeClr val="bg1"/>
                </a:solidFill>
              </a:rPr>
              <a:t>Windows Vista/Windows 7.</a:t>
            </a:r>
          </a:p>
        </p:txBody>
      </p:sp>
    </p:spTree>
    <p:extLst>
      <p:ext uri="{BB962C8B-B14F-4D97-AF65-F5344CB8AC3E}">
        <p14:creationId xmlns:p14="http://schemas.microsoft.com/office/powerpoint/2010/main" val="165872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2603" y="100516"/>
            <a:ext cx="8856984" cy="122413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24652"/>
            <a:ext cx="8208912" cy="3544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- Это программный компонент вычислительной системы, выполняющий сервисные (обслуживающие) функции по запросу клиента. </a:t>
            </a:r>
          </a:p>
        </p:txBody>
      </p:sp>
      <p:pic>
        <p:nvPicPr>
          <p:cNvPr id="3074" name="Picture 2" descr="Сервер - компьютер , обеспечивающий работу сайта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099414"/>
            <a:ext cx="4376673" cy="317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9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4968552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Надежность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0374" y="1471347"/>
            <a:ext cx="8432105" cy="4032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Надежные компоненты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Память с коррекцией ошибок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Резервирование с горячей заменой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Функциональный мониторинг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AutoShape 2" descr="Сервер - компьютер , обеспечивающий работу сайта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Что такое сервер и как он работает – База знаний Timeweb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33056"/>
            <a:ext cx="4665725" cy="26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36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3816424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Ресурсы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0374" y="1471347"/>
            <a:ext cx="8432105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Два направления специализации серверов: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Наращивание ресурсов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Уменьшение ресурсов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AutoShape 2" descr="Сервер - компьютер , обеспечивающий работу сайта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Что такое blade server? | Xel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62" y="3645024"/>
            <a:ext cx="3758865" cy="25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uruPlug Server Plus, a $129 Linux server based on ARM | Joe Wein's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20" y="3645024"/>
            <a:ext cx="3214447" cy="25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2603" y="100516"/>
            <a:ext cx="8856984" cy="122413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Аппаратные решения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24652"/>
            <a:ext cx="8208912" cy="3544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Программное обеспечение в аппаратных решениях загружается в постоянную и/или энергонезависимую память производителем.</a:t>
            </a:r>
          </a:p>
        </p:txBody>
      </p:sp>
      <p:pic>
        <p:nvPicPr>
          <p:cNvPr id="2050" name="Picture 2" descr="Каждый третий сервер в мире не нужен - C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88022"/>
            <a:ext cx="47625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1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2603" y="100516"/>
            <a:ext cx="8856984" cy="122413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Серверные решения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24652"/>
            <a:ext cx="8208912" cy="3544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операционные </a:t>
            </a:r>
            <a:r>
              <a:rPr lang="ru-RU" dirty="0">
                <a:solidFill>
                  <a:schemeClr val="bg1"/>
                </a:solidFill>
              </a:rPr>
              <a:t>системы и/или пакеты программ оптимизированные под выполнение компьютером функций </a:t>
            </a:r>
            <a:r>
              <a:rPr lang="ru-RU" dirty="0" smtClean="0">
                <a:solidFill>
                  <a:schemeClr val="bg1"/>
                </a:solidFill>
              </a:rPr>
              <a:t>сервера.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46" name="Picture 2" descr="В пандемию банки и телекомы вкладываются в серв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81981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3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Серверные операционные системы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отсутствие графического </a:t>
            </a:r>
            <a:r>
              <a:rPr lang="ru-RU" dirty="0" smtClean="0">
                <a:solidFill>
                  <a:schemeClr val="bg1"/>
                </a:solidFill>
              </a:rPr>
              <a:t>интерфейса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возможность настройки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богатые </a:t>
            </a:r>
            <a:r>
              <a:rPr lang="ru-RU" dirty="0">
                <a:solidFill>
                  <a:schemeClr val="bg1"/>
                </a:solidFill>
              </a:rPr>
              <a:t>возможности резервного копирования;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гибкие и богатые сетевые возможности;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1"/>
                </a:solidFill>
              </a:rPr>
              <a:t>применение служб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демонов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bg1"/>
                </a:solidFill>
              </a:rPr>
              <a:t>повышенные </a:t>
            </a:r>
            <a:r>
              <a:rPr lang="ru-RU" dirty="0">
                <a:solidFill>
                  <a:schemeClr val="bg1"/>
                </a:solidFill>
              </a:rPr>
              <a:t>безопасность и контроль за распределением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138890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1124" y="47026"/>
            <a:ext cx="3528392" cy="1224136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Рынок ОС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49797"/>
              </p:ext>
            </p:extLst>
          </p:nvPr>
        </p:nvGraphicFramePr>
        <p:xfrm>
          <a:off x="286250" y="1219562"/>
          <a:ext cx="4285750" cy="4334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426971691"/>
              </p:ext>
            </p:extLst>
          </p:nvPr>
        </p:nvGraphicFramePr>
        <p:xfrm>
          <a:off x="4644008" y="1267160"/>
          <a:ext cx="3816424" cy="428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100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6407" y="151953"/>
            <a:ext cx="8856984" cy="122413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omfortaa" panose="00000500000000000000" pitchFamily="2" charset="0"/>
              </a:rPr>
              <a:t>Серверные ОС семейства </a:t>
            </a:r>
            <a:r>
              <a:rPr lang="en-US" dirty="0" smtClean="0">
                <a:solidFill>
                  <a:schemeClr val="bg1"/>
                </a:solidFill>
                <a:latin typeface="Comfortaa" panose="00000500000000000000" pitchFamily="2" charset="0"/>
              </a:rPr>
              <a:t>Windows</a:t>
            </a:r>
            <a:endParaRPr lang="ru-RU" dirty="0">
              <a:solidFill>
                <a:schemeClr val="bg1"/>
              </a:solidFill>
              <a:latin typeface="Comfortaa" panose="00000500000000000000" pitchFamily="2" charset="0"/>
            </a:endParaRPr>
          </a:p>
        </p:txBody>
      </p:sp>
      <p:sp>
        <p:nvSpPr>
          <p:cNvPr id="7" name="Объект 1"/>
          <p:cNvSpPr>
            <a:spLocks noGrp="1"/>
          </p:cNvSpPr>
          <p:nvPr>
            <p:ph idx="1"/>
          </p:nvPr>
        </p:nvSpPr>
        <p:spPr>
          <a:xfrm>
            <a:off x="395536" y="1628800"/>
            <a:ext cx="8208912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3.1 (</a:t>
            </a:r>
            <a:r>
              <a:rPr lang="ru-RU" dirty="0">
                <a:solidFill>
                  <a:schemeClr val="bg1"/>
                </a:solidFill>
              </a:rPr>
              <a:t>27 июля 1993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3.5 (</a:t>
            </a:r>
            <a:r>
              <a:rPr lang="ru-RU" dirty="0">
                <a:solidFill>
                  <a:schemeClr val="bg1"/>
                </a:solidFill>
              </a:rPr>
              <a:t>21 сентября 1994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3.51 (</a:t>
            </a:r>
            <a:r>
              <a:rPr lang="ru-RU" dirty="0">
                <a:solidFill>
                  <a:schemeClr val="bg1"/>
                </a:solidFill>
              </a:rPr>
              <a:t>30 мая 1995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NT 4.0 Server (</a:t>
            </a:r>
            <a:r>
              <a:rPr lang="ru-RU" dirty="0">
                <a:solidFill>
                  <a:schemeClr val="bg1"/>
                </a:solidFill>
              </a:rPr>
              <a:t>29 июля 1996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2000 Server (</a:t>
            </a:r>
            <a:r>
              <a:rPr lang="ru-RU" dirty="0">
                <a:solidFill>
                  <a:schemeClr val="bg1"/>
                </a:solidFill>
              </a:rPr>
              <a:t>17 февраля 2000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Server 2003 (</a:t>
            </a:r>
            <a:r>
              <a:rPr lang="ru-RU" dirty="0">
                <a:solidFill>
                  <a:schemeClr val="bg1"/>
                </a:solidFill>
              </a:rPr>
              <a:t>24 апреля 2003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Server 2008 (</a:t>
            </a:r>
            <a:r>
              <a:rPr lang="ru-RU" dirty="0">
                <a:solidFill>
                  <a:schemeClr val="bg1"/>
                </a:solidFill>
              </a:rPr>
              <a:t>27 февраля 2008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Windows Server 2008 R2 (</a:t>
            </a:r>
            <a:r>
              <a:rPr lang="ru-RU" dirty="0">
                <a:solidFill>
                  <a:schemeClr val="bg1"/>
                </a:solidFill>
              </a:rPr>
              <a:t>13 июля 2009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96fdf671f4966c01e85f013725b1b805ab384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593</Words>
  <Application>Microsoft Office PowerPoint</Application>
  <PresentationFormat>Экран (4:3)</PresentationFormat>
  <Paragraphs>181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Comfortaa</vt:lpstr>
      <vt:lpstr>Times New Roman</vt:lpstr>
      <vt:lpstr>Wingdings</vt:lpstr>
      <vt:lpstr>Тема Office</vt:lpstr>
      <vt:lpstr>Особенности серверных операционных систем</vt:lpstr>
      <vt:lpstr>Сервер</vt:lpstr>
      <vt:lpstr>Надежность</vt:lpstr>
      <vt:lpstr>Ресурсы</vt:lpstr>
      <vt:lpstr>Аппаратные решения</vt:lpstr>
      <vt:lpstr>Серверные решения</vt:lpstr>
      <vt:lpstr>Серверные операционные системы</vt:lpstr>
      <vt:lpstr>Рынок ОС</vt:lpstr>
      <vt:lpstr>Серверные ОС семейства Windows</vt:lpstr>
      <vt:lpstr>Windows Server 2003</vt:lpstr>
      <vt:lpstr>Сравнение редакций</vt:lpstr>
      <vt:lpstr>Сравнение роли из «Коробки»</vt:lpstr>
      <vt:lpstr>Минимальные системные требования</vt:lpstr>
      <vt:lpstr>Windows Server 2008/2008 R2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obstinate</dc:creator>
  <dc:description>Шаблон презентации с сайта https://presentation-creation.ru/</dc:description>
  <cp:lastModifiedBy>Антон</cp:lastModifiedBy>
  <cp:revision>1112</cp:revision>
  <dcterms:created xsi:type="dcterms:W3CDTF">2018-02-25T09:09:03Z</dcterms:created>
  <dcterms:modified xsi:type="dcterms:W3CDTF">2020-12-15T07:15:35Z</dcterms:modified>
</cp:coreProperties>
</file>