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00CC"/>
    <a:srgbClr val="0000FF"/>
    <a:srgbClr val="0066FF"/>
    <a:srgbClr val="0099FF"/>
    <a:srgbClr val="66FFFF"/>
    <a:srgbClr val="33CC33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78851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852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88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16E9A7-3015-45F0-9578-87AC6BAFBE1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D4743-CBDF-4E0A-9EDB-F67C293F7D2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9D4B5-BBC5-41BA-A244-4AFF59D8BF5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D0052-0AC7-42C3-B783-2749912FB12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2C691-0D7D-4FDA-898E-39FC2C4904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98085-ED3F-4DF8-BA26-72115F5B97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82B5F-7E1F-4DBD-930E-B3292E020B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B35FD-ADCE-49CE-BDF8-A278A5C28A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E242E-B5F9-4EEA-8366-077D2E948A1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7AF34-12E2-475B-80F0-5C069FC31C7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483A7-7D3B-4AEA-943E-9887B5915F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77827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828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78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854C1575-6C4C-436B-99DF-855820AA879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250825" y="115888"/>
            <a:ext cx="8713788" cy="10810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4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8000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Компьютерные вирусы</a:t>
            </a:r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>
            <a:off x="4356100" y="1412875"/>
            <a:ext cx="504825" cy="5651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8000"/>
                    </a:gs>
                    <a:gs pos="50000">
                      <a:schemeClr val="folHlink"/>
                    </a:gs>
                    <a:gs pos="100000">
                      <a:srgbClr val="008000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и</a:t>
            </a: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476375" y="2133600"/>
            <a:ext cx="6048375" cy="927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folHlink"/>
                    </a:gs>
                    <a:gs pos="100000">
                      <a:srgbClr val="008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защита от них.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sz="quarter" idx="1"/>
          </p:nvPr>
        </p:nvSpPr>
        <p:spPr>
          <a:xfrm>
            <a:off x="285720" y="5357826"/>
            <a:ext cx="8501122" cy="1328750"/>
          </a:xfrm>
        </p:spPr>
        <p:txBody>
          <a:bodyPr/>
          <a:lstStyle/>
          <a:p>
            <a:pPr>
              <a:defRPr/>
            </a:pPr>
            <a:r>
              <a:rPr lang="ru-RU" sz="2000" i="1" dirty="0" smtClean="0">
                <a:effectLst/>
                <a:latin typeface="Times New Roman" pitchFamily="18" charset="0"/>
                <a:cs typeface="Times New Roman" pitchFamily="18" charset="0"/>
              </a:rPr>
              <a:t>Презентация учителя информатики</a:t>
            </a:r>
          </a:p>
          <a:p>
            <a:pPr>
              <a:defRPr/>
            </a:pPr>
            <a:r>
              <a:rPr lang="ru-RU" sz="2000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effectLst/>
                <a:latin typeface="Times New Roman" pitchFamily="18" charset="0"/>
                <a:cs typeface="Times New Roman" pitchFamily="18" charset="0"/>
              </a:rPr>
              <a:t>ГОУ «Санаторная школа-интернат г.Калининска Саратовской области»</a:t>
            </a:r>
          </a:p>
          <a:p>
            <a:pPr>
              <a:defRPr/>
            </a:pPr>
            <a:r>
              <a:rPr lang="ru-RU" sz="2000" i="1" dirty="0" err="1">
                <a:effectLst/>
                <a:latin typeface="Times New Roman" pitchFamily="18" charset="0"/>
                <a:cs typeface="Times New Roman" pitchFamily="18" charset="0"/>
              </a:rPr>
              <a:t>Васылык</a:t>
            </a:r>
            <a:r>
              <a:rPr lang="ru-RU" sz="2000" i="1" dirty="0">
                <a:effectLst/>
                <a:latin typeface="Times New Roman" pitchFamily="18" charset="0"/>
                <a:cs typeface="Times New Roman" pitchFamily="18" charset="0"/>
              </a:rPr>
              <a:t> Марины </a:t>
            </a:r>
            <a:r>
              <a:rPr lang="ru-RU" sz="2000" i="1" dirty="0" smtClean="0">
                <a:effectLst/>
                <a:latin typeface="Times New Roman" pitchFamily="18" charset="0"/>
                <a:cs typeface="Times New Roman" pitchFamily="18" charset="0"/>
              </a:rPr>
              <a:t>Викторовны</a:t>
            </a:r>
            <a:endParaRPr lang="ru-RU" sz="20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 descr="1248241242_3"/>
          <p:cNvPicPr>
            <a:picLocks noChangeAspect="1" noChangeArrowheads="1"/>
          </p:cNvPicPr>
          <p:nvPr/>
        </p:nvPicPr>
        <p:blipFill>
          <a:blip r:embed="rId2"/>
          <a:srcRect l="5249" t="7874" r="8749" b="31496"/>
          <a:stretch>
            <a:fillRect/>
          </a:stretch>
        </p:blipFill>
        <p:spPr bwMode="auto">
          <a:xfrm>
            <a:off x="2428860" y="3214686"/>
            <a:ext cx="4390211" cy="206261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413"/>
            <a:ext cx="8137525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позволяют обнаруживать файлы, зараженные одним из  нескольких известных вирусов. Эти программы проверяют, имеется ли в файлах на указанном пользователем диске специфическая для данного вируса комбинация байтов. При ее обнаружении в каком-либо файле на экран выводится соответствующее  сообщение. Многие детекторы имеют режимы лечения или уничтожения зараженных файлов. Следует подчеркнуть, что программы-детекторы могут обнаруживать только те вирусы, которые ей "известны".</a:t>
            </a:r>
            <a:r>
              <a:rPr lang="ru-RU" sz="2800"/>
              <a:t> </a:t>
            </a:r>
          </a:p>
        </p:txBody>
      </p:sp>
      <p:sp>
        <p:nvSpPr>
          <p:cNvPr id="12294" name="WordArt 6"/>
          <p:cNvSpPr>
            <a:spLocks noChangeArrowheads="1" noChangeShapeType="1" noTextEdit="1"/>
          </p:cNvSpPr>
          <p:nvPr/>
        </p:nvSpPr>
        <p:spPr bwMode="auto">
          <a:xfrm>
            <a:off x="2843213" y="188913"/>
            <a:ext cx="5400675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Программы-детекторы</a:t>
            </a:r>
          </a:p>
        </p:txBody>
      </p:sp>
      <p:pic>
        <p:nvPicPr>
          <p:cNvPr id="12296" name="Picture 8" descr="a9c276ce-070d-11dd-885b-000423c7280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28750" cy="1419225"/>
          </a:xfrm>
          <a:prstGeom prst="rect">
            <a:avLst/>
          </a:prstGeom>
          <a:noFill/>
        </p:spPr>
      </p:pic>
      <p:pic>
        <p:nvPicPr>
          <p:cNvPr id="12297" name="Picture 9" descr="2006-06-02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4292600"/>
            <a:ext cx="1962150" cy="2028825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/>
              <a:t>имеют две стадии работы. Сначала они запоминают сведения о состоянии программ и системных областей дисков (загрузочного сектора и сектора с таблицей разбиения жесткого диска). Предполагается, что в этот момент программы и системные области дисков не заражены. После этого с помощью программы-ревизора можно в любой момент сравнить состояние программ и системных областей  дисков  с исходным. О выявленных несоответствиях сообщается пользователю. </a:t>
            </a:r>
            <a:br>
              <a:rPr lang="ru-RU" sz="2400"/>
            </a:br>
            <a:r>
              <a:rPr lang="ru-RU" sz="2400"/>
              <a:t/>
            </a:r>
            <a:br>
              <a:rPr lang="ru-RU" sz="2400"/>
            </a:br>
            <a:r>
              <a:rPr lang="ru-RU" sz="2400"/>
              <a:t/>
            </a:r>
            <a:br>
              <a:rPr lang="ru-RU" sz="2400"/>
            </a:br>
            <a:endParaRPr lang="ru-RU" sz="2400"/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539750" y="188913"/>
            <a:ext cx="8064500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Программы-ревизоры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располагаются резидентно в оперативной памяти компьютера и перехватывают те обращения  к  операционной  системе, которые используются вирусами для  размножения и нанесения  вреда, и сообщают  о них пользователя. Пользователь может разрешить или запретить выполнение соответствующей операции.</a:t>
            </a:r>
            <a:br>
              <a:rPr lang="ru-RU" sz="2000"/>
            </a:br>
            <a:r>
              <a:rPr lang="ru-RU" sz="2000"/>
              <a:t>Некоторые программы-фильтры не "ловят" подозрительные  действия, а  проверяют вызываемые на выполнение программы на наличие вирусов. Это  вызывает  замедление работы компьютера.</a:t>
            </a:r>
            <a:br>
              <a:rPr lang="ru-RU" sz="2000"/>
            </a:br>
            <a:r>
              <a:rPr lang="ru-RU" sz="2000"/>
              <a:t>Однако преимущества использования программ-фильтров весьма  значительны – они позволяют обнаружить многие вирусы на самой ранней стадии, когда  вирус  еще  не успел размножиться и что-либо испортить. Тем самым можно свести убытки от вируса к минимуму. </a:t>
            </a:r>
          </a:p>
        </p:txBody>
      </p:sp>
      <p:sp>
        <p:nvSpPr>
          <p:cNvPr id="14340" name="WordArt 4"/>
          <p:cNvSpPr>
            <a:spLocks noChangeArrowheads="1" noChangeShapeType="1" noTextEdit="1"/>
          </p:cNvSpPr>
          <p:nvPr/>
        </p:nvSpPr>
        <p:spPr bwMode="auto">
          <a:xfrm>
            <a:off x="539750" y="188913"/>
            <a:ext cx="8135938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Программы-фильтры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24862" cy="2374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/>
              <a:t>модифицируют  программы и диски  таким образом, что это не отражается на работе  программ,  но тот вирус,  от  которого производится вакцинация, считает эти программы  или  диски уже  зараженными. Эти программы крайне неэффективны.</a:t>
            </a:r>
            <a:br>
              <a:rPr lang="ru-RU" sz="2400"/>
            </a:br>
            <a:r>
              <a:rPr lang="ru-RU" sz="2400"/>
              <a:t/>
            </a:r>
            <a:br>
              <a:rPr lang="ru-RU" sz="2400"/>
            </a:br>
            <a:endParaRPr lang="ru-RU" sz="2400"/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323850" y="188913"/>
            <a:ext cx="4826000" cy="719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Программы-вакцины</a:t>
            </a:r>
          </a:p>
        </p:txBody>
      </p:sp>
      <p:sp>
        <p:nvSpPr>
          <p:cNvPr id="15366" name="WordArt 6"/>
          <p:cNvSpPr>
            <a:spLocks noChangeArrowheads="1" noChangeShapeType="1" noTextEdit="1"/>
          </p:cNvSpPr>
          <p:nvPr/>
        </p:nvSpPr>
        <p:spPr bwMode="auto">
          <a:xfrm>
            <a:off x="5219700" y="260350"/>
            <a:ext cx="3529013" cy="596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(Иммунизаторы)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AIDSTEST</a:t>
            </a:r>
            <a:br>
              <a:rPr lang="ru-RU" sz="4000"/>
            </a:br>
            <a:endParaRPr lang="ru-RU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/>
              <a:t/>
            </a:r>
            <a:br>
              <a:rPr lang="ru-RU" sz="2800"/>
            </a:br>
            <a:r>
              <a:rPr lang="ru-RU" sz="2800"/>
              <a:t>В нашей стране, особую  популярность приобрели антивирусные программы, совмещающие в  себе  функции детекторов и докторов. Самой известной из них является программа AIDSTEST Д.Н. Лозинского. В Украине  практически  на  каждом IBM-совместимом персональном компьютере есть одна из версий этой программы. Одна из последних версия обнаруживает более 8000 вирусов. </a:t>
            </a: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287338" y="2205038"/>
            <a:ext cx="8856662" cy="20589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ru-RU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Антивирусные программы</a:t>
            </a:r>
          </a:p>
        </p:txBody>
      </p:sp>
      <p:pic>
        <p:nvPicPr>
          <p:cNvPr id="16389" name="Picture 5" descr="sn120x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450975" cy="165735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  <p:bldP spid="16388" grpId="0" animBg="1"/>
      <p:bldP spid="1638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3225"/>
            <a:ext cx="8229600" cy="579438"/>
          </a:xfrm>
        </p:spPr>
        <p:txBody>
          <a:bodyPr/>
          <a:lstStyle/>
          <a:p>
            <a:r>
              <a:rPr lang="ru-RU" sz="4000"/>
              <a:t>DOCTOR WEB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4967287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/>
              <a:t>В последнее время стремительно растет популярность другой антивирусной программы - Doctor Web. Dr.Web так же, как  и  Aidstest относится к классу детекторов - докторов, но в отличие от последнего, имеет так называемый </a:t>
            </a:r>
            <a:r>
              <a:rPr lang="ru-RU" sz="1800" u="sng"/>
              <a:t>"эвристический анализатор"</a:t>
            </a:r>
            <a:r>
              <a:rPr lang="ru-RU" sz="1800"/>
              <a:t> -  алгоритм, позволяющий обнаруживать неизвестные вирусы. "Лечебная паутина", как переводится с английского название программы, стала ответом отечественных программистов на нашествие самомодифицирующихся вирусов-мутантов. Последние при размножении  модифицируют свое тело так, что не остается ни одной характерной цепочки байт,  присутствовавшей в исходной версии вируса. Dr.Web можно назвать антивирусом нового поколения по сравнению с Aidstest и его аналогами.</a:t>
            </a:r>
            <a:br>
              <a:rPr lang="ru-RU" sz="1800"/>
            </a:br>
            <a:r>
              <a:rPr lang="ru-RU" sz="1800"/>
              <a:t/>
            </a:r>
            <a:br>
              <a:rPr lang="ru-RU" sz="1800"/>
            </a:br>
            <a:endParaRPr lang="ru-RU" sz="1800"/>
          </a:p>
        </p:txBody>
      </p:sp>
      <p:pic>
        <p:nvPicPr>
          <p:cNvPr id="18436" name="Picture 4" descr="ant"/>
          <p:cNvPicPr>
            <a:picLocks noChangeAspect="1" noChangeArrowheads="1"/>
          </p:cNvPicPr>
          <p:nvPr/>
        </p:nvPicPr>
        <p:blipFill>
          <a:blip r:embed="rId2"/>
          <a:srcRect l="66811" b="77721"/>
          <a:stretch>
            <a:fillRect/>
          </a:stretch>
        </p:blipFill>
        <p:spPr bwMode="auto">
          <a:xfrm>
            <a:off x="5651500" y="1196975"/>
            <a:ext cx="3351213" cy="489743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29600" cy="1143000"/>
          </a:xfrm>
        </p:spPr>
        <p:txBody>
          <a:bodyPr/>
          <a:lstStyle/>
          <a:p>
            <a:r>
              <a:rPr lang="ru-RU"/>
              <a:t>Microsoft Antivirus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4525963"/>
          </a:xfrm>
        </p:spPr>
        <p:txBody>
          <a:bodyPr/>
          <a:lstStyle/>
          <a:p>
            <a:r>
              <a:rPr lang="ru-RU" sz="2400"/>
              <a:t>В состав современных версий MS-DOS (например, 7.10) входит  антивирусная программа Microsoft Antivirus (MSAV). Этот  антивирус может работать в режимах детектора-доктора и ревизора.</a:t>
            </a:r>
            <a:r>
              <a:rPr lang="ru-RU"/>
              <a:t> </a:t>
            </a:r>
            <a:br>
              <a:rPr lang="ru-RU"/>
            </a:br>
            <a:endParaRPr lang="ru-RU"/>
          </a:p>
          <a:p>
            <a:r>
              <a:rPr lang="en-US"/>
              <a:t>Avast!</a:t>
            </a:r>
            <a:r>
              <a:rPr lang="ru-RU"/>
              <a:t>Antivirus</a:t>
            </a:r>
          </a:p>
        </p:txBody>
      </p:sp>
      <p:pic>
        <p:nvPicPr>
          <p:cNvPr id="19460" name="Picture 4" descr="ant"/>
          <p:cNvPicPr>
            <a:picLocks noChangeAspect="1" noChangeArrowheads="1"/>
          </p:cNvPicPr>
          <p:nvPr/>
        </p:nvPicPr>
        <p:blipFill>
          <a:blip r:embed="rId2"/>
          <a:srcRect t="75226" r="33189" b="2495"/>
          <a:stretch>
            <a:fillRect/>
          </a:stretch>
        </p:blipFill>
        <p:spPr bwMode="auto">
          <a:xfrm>
            <a:off x="3419475" y="2565400"/>
            <a:ext cx="5545138" cy="40259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075612" cy="993775"/>
          </a:xfrm>
        </p:spPr>
        <p:txBody>
          <a:bodyPr/>
          <a:lstStyle/>
          <a:p>
            <a:r>
              <a:rPr lang="ru-RU" sz="4000"/>
              <a:t>ADINF(Advanced Diskinfoscope)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>
                <a:latin typeface="Times New Roman" pitchFamily="18" charset="0"/>
              </a:rPr>
              <a:t>ADinf относится к классу программ-ревизоров.  Антивирус  имеет высокую скорость работы, способен с успехом  противостоять  вирусам, находящимся в памяти. Он позволяет контролировать диск,  читая его по секторам через BIOS и не используя системные  прерывания DOS,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которые может перехватить вирус. </a:t>
            </a:r>
          </a:p>
        </p:txBody>
      </p:sp>
      <p:pic>
        <p:nvPicPr>
          <p:cNvPr id="20484" name="Picture 4" descr="antivir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3716338"/>
            <a:ext cx="3187700" cy="286861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/>
              <a:t>Kaspersky Internet Security 2009</a:t>
            </a:r>
            <a:endParaRPr lang="ru-RU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301038" cy="4670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Комплексная защита от всех видов вредоносных программ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Проверка файлов, почтовых сообщений и интернет-трафика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Защита интернет-пейджеров (ICQ, MSN)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Автоматическое обновление баз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Персональный сетевой экран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Безопасная работа в сетях Wi-Fi и VPN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Защита от сетевых атак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Инновационная система установки правил и контроля работы приложении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Проактивная защита от новых и неизвестных угроз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Поиск уязвимостей в ОС и установленном ПО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Блокирование ссылок на зараженные сайты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Блокирование ссылок на фишинговые сайты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Виртуальная клавиатура для безопасного ввода логинов и паролей 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Предотвращение кражи данных, передаваемых через SSL-соединение (по HTTPS-протоколу)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Блокирование несанкционированных телефонных звонков Родительский контроль</a:t>
            </a:r>
          </a:p>
          <a:p>
            <a:pPr>
              <a:lnSpc>
                <a:spcPct val="80000"/>
              </a:lnSpc>
            </a:pPr>
            <a:r>
              <a:rPr lang="ru-RU" sz="1600">
                <a:latin typeface="Times New Roman" pitchFamily="18" charset="0"/>
              </a:rPr>
              <a:t>Защита от спама </a:t>
            </a:r>
          </a:p>
        </p:txBody>
      </p:sp>
      <p:pic>
        <p:nvPicPr>
          <p:cNvPr id="21508" name="Picture 4" descr="Антивиру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1341438"/>
            <a:ext cx="14573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ant"/>
          <p:cNvPicPr>
            <a:picLocks noChangeAspect="1" noChangeArrowheads="1"/>
          </p:cNvPicPr>
          <p:nvPr/>
        </p:nvPicPr>
        <p:blipFill>
          <a:blip r:embed="rId3"/>
          <a:srcRect l="34056" t="24681" b="53052"/>
          <a:stretch>
            <a:fillRect/>
          </a:stretch>
        </p:blipFill>
        <p:spPr bwMode="auto">
          <a:xfrm>
            <a:off x="395288" y="260350"/>
            <a:ext cx="8280400" cy="6086475"/>
          </a:xfrm>
          <a:prstGeom prst="rect">
            <a:avLst/>
          </a:prstGeom>
          <a:noFill/>
        </p:spPr>
      </p:pic>
      <p:pic>
        <p:nvPicPr>
          <p:cNvPr id="21511" name="Picture 7" descr="ant"/>
          <p:cNvPicPr>
            <a:picLocks noChangeAspect="1" noChangeArrowheads="1"/>
          </p:cNvPicPr>
          <p:nvPr/>
        </p:nvPicPr>
        <p:blipFill>
          <a:blip r:embed="rId3"/>
          <a:srcRect t="49734" r="34489" b="26791"/>
          <a:stretch>
            <a:fillRect/>
          </a:stretch>
        </p:blipFill>
        <p:spPr bwMode="auto">
          <a:xfrm>
            <a:off x="395288" y="0"/>
            <a:ext cx="8281987" cy="645953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9877" name="Picture 5" descr="ant"/>
          <p:cNvPicPr>
            <a:picLocks noChangeAspect="1" noChangeArrowheads="1"/>
          </p:cNvPicPr>
          <p:nvPr/>
        </p:nvPicPr>
        <p:blipFill>
          <a:blip r:embed="rId2"/>
          <a:srcRect l="66811" t="49362" b="26961"/>
          <a:stretch>
            <a:fillRect/>
          </a:stretch>
        </p:blipFill>
        <p:spPr bwMode="auto">
          <a:xfrm>
            <a:off x="250825" y="188913"/>
            <a:ext cx="4033838" cy="6264275"/>
          </a:xfrm>
          <a:prstGeom prst="rect">
            <a:avLst/>
          </a:prstGeom>
          <a:noFill/>
        </p:spPr>
      </p:pic>
      <p:pic>
        <p:nvPicPr>
          <p:cNvPr id="79878" name="Picture 6" descr="ant"/>
          <p:cNvPicPr>
            <a:picLocks noChangeAspect="1" noChangeArrowheads="1"/>
          </p:cNvPicPr>
          <p:nvPr/>
        </p:nvPicPr>
        <p:blipFill>
          <a:blip r:embed="rId2"/>
          <a:srcRect l="67221" t="73961" b="2357"/>
          <a:stretch>
            <a:fillRect/>
          </a:stretch>
        </p:blipFill>
        <p:spPr bwMode="auto">
          <a:xfrm>
            <a:off x="4284663" y="188913"/>
            <a:ext cx="4365625" cy="6335712"/>
          </a:xfrm>
          <a:prstGeom prst="rect">
            <a:avLst/>
          </a:prstGeom>
          <a:noFill/>
        </p:spPr>
      </p:pic>
      <p:pic>
        <p:nvPicPr>
          <p:cNvPr id="79879" name="Picture 7" descr="ant"/>
          <p:cNvPicPr>
            <a:picLocks noChangeAspect="1" noChangeArrowheads="1"/>
          </p:cNvPicPr>
          <p:nvPr/>
        </p:nvPicPr>
        <p:blipFill>
          <a:blip r:embed="rId2"/>
          <a:srcRect r="33189" b="77734"/>
          <a:stretch>
            <a:fillRect/>
          </a:stretch>
        </p:blipFill>
        <p:spPr bwMode="auto">
          <a:xfrm>
            <a:off x="250825" y="188913"/>
            <a:ext cx="8675688" cy="629285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такое компьютерный вирус?</a:t>
            </a:r>
            <a:r>
              <a:rPr lang="ru-RU" sz="4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4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400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64613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Компьютерный вирус</a:t>
            </a:r>
            <a:r>
              <a:rPr lang="ru-RU" sz="2000">
                <a:latin typeface="Times New Roman" pitchFamily="18" charset="0"/>
              </a:rPr>
              <a:t> – это специально написанная небольшая по размерам программа, которая может «приписывать» себя к другим программам, а также выполнять различные нежелательные действия на компьютере. Программа, внутри которой находится вирус, называется «зараженной». Когда такая программа начинает работу, то сначала управление получает вирус. Вирус находит и «заражает» другие программы, а также выполняет какие-нибудь вредные действия (например, портит файлы или таблицу размещения файлов на диске, «засоряет» оперативную память и   т.д.). </a:t>
            </a:r>
          </a:p>
          <a:p>
            <a:pPr>
              <a:lnSpc>
                <a:spcPct val="80000"/>
              </a:lnSpc>
            </a:pPr>
            <a:r>
              <a:rPr lang="ru-RU" sz="20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Вирус</a:t>
            </a:r>
            <a:r>
              <a:rPr lang="ru-RU" sz="2000">
                <a:latin typeface="Times New Roman" pitchFamily="18" charset="0"/>
              </a:rPr>
              <a:t> – это программа, обладающая способностью к самовоспроизведению. Такая способность является единственным свойством, присущим всем типам вирусов. Вирус не может существовать в «полной изоляции». Это означает, что сегодня нельзя представить себе вирус, который бы так или иначе не использовал код других программ, информацию о файловой структуре или даже просто имена других программ. Причина этого довольно понятна: вирус должен каким-нибудь способом обеспечить передачу себе управления.</a:t>
            </a:r>
            <a:br>
              <a:rPr lang="ru-RU" sz="2000">
                <a:latin typeface="Times New Roman" pitchFamily="18" charset="0"/>
              </a:rPr>
            </a:br>
            <a:r>
              <a:rPr lang="ru-RU" sz="2000">
                <a:latin typeface="Times New Roman" pitchFamily="18" charset="0"/>
              </a:rPr>
              <a:t/>
            </a:r>
            <a:br>
              <a:rPr lang="ru-RU" sz="2000">
                <a:latin typeface="Times New Roman" pitchFamily="18" charset="0"/>
              </a:rPr>
            </a:br>
            <a:endParaRPr lang="ru-RU" sz="2000">
              <a:latin typeface="Times New Roman" pitchFamily="18" charset="0"/>
            </a:endParaRPr>
          </a:p>
        </p:txBody>
      </p:sp>
      <p:pic>
        <p:nvPicPr>
          <p:cNvPr id="3076" name="Picture 4" descr="рпнг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5084763"/>
            <a:ext cx="1835150" cy="1649412"/>
          </a:xfrm>
          <a:prstGeom prst="rect">
            <a:avLst/>
          </a:prstGeom>
          <a:noFill/>
        </p:spPr>
      </p:pic>
      <p:pic>
        <p:nvPicPr>
          <p:cNvPr id="3077" name="Picture 5" descr="1248241242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157788"/>
            <a:ext cx="2303462" cy="153511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507413" cy="612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>
                <a:latin typeface="Times New Roman" pitchFamily="18" charset="0"/>
              </a:rPr>
              <a:t>В настоящее время известно более 5000 программных вирусов, их можно классифицировать по  следующим признакам: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>
                <a:latin typeface="Times New Roman" pitchFamily="18" charset="0"/>
              </a:rPr>
              <a:t>   1) среде обитания</a:t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/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2) способу заражения среды обитания</a:t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/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3) воздействию</a:t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/>
            </a:r>
            <a:br>
              <a:rPr lang="ru-RU">
                <a:latin typeface="Times New Roman" pitchFamily="18" charset="0"/>
              </a:rPr>
            </a:br>
            <a:r>
              <a:rPr lang="ru-RU">
                <a:latin typeface="Times New Roman" pitchFamily="18" charset="0"/>
              </a:rPr>
              <a:t>4) особенностям алгоритма</a:t>
            </a:r>
            <a:br>
              <a:rPr lang="ru-RU">
                <a:latin typeface="Times New Roman" pitchFamily="18" charset="0"/>
              </a:rPr>
            </a:br>
            <a:r>
              <a:rPr lang="ru-RU"/>
              <a:t/>
            </a:r>
            <a:br>
              <a:rPr lang="ru-RU"/>
            </a:br>
            <a:endParaRPr lang="ru-RU"/>
          </a:p>
        </p:txBody>
      </p:sp>
      <p:pic>
        <p:nvPicPr>
          <p:cNvPr id="4101" name="Picture 5" descr="трог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4508500"/>
            <a:ext cx="2962275" cy="2103438"/>
          </a:xfrm>
          <a:prstGeom prst="rect">
            <a:avLst/>
          </a:prstGeom>
          <a:noFill/>
        </p:spPr>
      </p:pic>
      <p:sp>
        <p:nvSpPr>
          <p:cNvPr id="4102" name="WordArt 6"/>
          <p:cNvSpPr>
            <a:spLocks noChangeArrowheads="1" noChangeShapeType="1" noTextEdit="1"/>
          </p:cNvSpPr>
          <p:nvPr/>
        </p:nvSpPr>
        <p:spPr bwMode="auto">
          <a:xfrm>
            <a:off x="107950" y="1916113"/>
            <a:ext cx="8785225" cy="28797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ru-RU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Классификация  вирусов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2" grpId="0" animBg="1"/>
      <p:bldP spid="41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8353425" cy="863600"/>
          </a:xfrm>
        </p:spPr>
        <p:txBody>
          <a:bodyPr/>
          <a:lstStyle/>
          <a:p>
            <a:r>
              <a:rPr lang="ru-RU" sz="2400"/>
              <a:t> В зависимости от среды обитания вирусы можно разделить на: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268413"/>
            <a:ext cx="8569325" cy="381635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ru-RU" sz="20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Сетевые вирусы</a:t>
            </a:r>
            <a:r>
              <a:rPr lang="ru-RU" sz="2000"/>
              <a:t> распространяются по различным компьютерным сетям.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ru-RU" sz="20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Файловые вирусы</a:t>
            </a:r>
            <a:r>
              <a:rPr lang="ru-RU" sz="2000"/>
              <a:t> внедряются главным образом в исполняемые модули, т. е. В файлы, имеющие расширения  COM  и  EXE. Файловые вирусы могут внедряться и в другие типы файлов, но, как правило, записанные в таких файлах, они никогда не получают управление и, следовательно, теряют способность к размножению.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ru-RU" sz="20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Загрузочные вирусы</a:t>
            </a:r>
            <a:r>
              <a:rPr lang="ru-RU" sz="2000"/>
              <a:t> внедряются в загрузочный сектор диска (Boot-сектор) или в сектор, содержащий программу загрузки системного диска (Master Boot Re-cord).                      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ru-RU" sz="20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Файлово-загрузочные вирусы</a:t>
            </a:r>
            <a:r>
              <a:rPr lang="ru-RU" sz="2000"/>
              <a:t> заражают как файлы, так и загрузочные сектора дисков.</a:t>
            </a:r>
            <a:br>
              <a:rPr lang="ru-RU" sz="2000"/>
            </a:br>
            <a:r>
              <a:rPr lang="ru-RU" sz="2000"/>
              <a:t/>
            </a:r>
            <a:br>
              <a:rPr lang="ru-RU" sz="2000"/>
            </a:br>
            <a:endParaRPr lang="ru-RU" sz="2000"/>
          </a:p>
        </p:txBody>
      </p:sp>
      <p:pic>
        <p:nvPicPr>
          <p:cNvPr id="5125" name="Picture 5" descr="лл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292600"/>
            <a:ext cx="2027238" cy="2413000"/>
          </a:xfrm>
          <a:prstGeom prst="rect">
            <a:avLst/>
          </a:prstGeom>
          <a:noFill/>
        </p:spPr>
      </p:pic>
      <p:pic>
        <p:nvPicPr>
          <p:cNvPr id="5126" name="Picture 6" descr="тптр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256"/>
            <a:ext cx="1873250" cy="237648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314325"/>
            <a:ext cx="8086725" cy="985838"/>
          </a:xfrm>
        </p:spPr>
        <p:txBody>
          <a:bodyPr/>
          <a:lstStyle/>
          <a:p>
            <a:r>
              <a:rPr lang="ru-RU" sz="3200"/>
              <a:t>По способу заражения вирусы делятся на: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50741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Резидентные вирусы</a:t>
            </a:r>
            <a:r>
              <a:rPr lang="ru-RU" sz="2400"/>
              <a:t> при заражении компьютера оставляют в оперативной памяти свою резидентную часть, которая потом перехватывает обращение операционной системы к объектам заражения (файлам, загрузочным секторам дисков и т. п.) и внедряется в них. Резидентные вирусы находятся в памяти и являются активными вплоть до выключения или перезагрузки компьютера.</a:t>
            </a:r>
          </a:p>
          <a:p>
            <a:pPr>
              <a:lnSpc>
                <a:spcPct val="90000"/>
              </a:lnSpc>
            </a:pPr>
            <a:r>
              <a:rPr lang="ru-RU" sz="24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Нерезидентные вирусы</a:t>
            </a:r>
            <a:r>
              <a:rPr lang="ru-RU" sz="2400"/>
              <a:t> не заражают память                                                                             компьютера и являются активными ограниченное время. </a:t>
            </a:r>
          </a:p>
        </p:txBody>
      </p:sp>
      <p:pic>
        <p:nvPicPr>
          <p:cNvPr id="6148" name="Picture 4" descr="ьо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4388" y="5013325"/>
            <a:ext cx="1800225" cy="173196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r>
              <a:rPr lang="ru-RU" sz="2800"/>
              <a:t>По степени воздействия вирусы можно разделить на следующие виды:</a:t>
            </a:r>
            <a:br>
              <a:rPr lang="ru-RU" sz="2800"/>
            </a:br>
            <a:endParaRPr lang="ru-RU" sz="2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Неопасные</a:t>
            </a:r>
            <a:r>
              <a:rPr lang="ru-RU" sz="24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ru-RU" sz="2400"/>
              <a:t> не мешающие работе компьютера, но уменьшающие объем свободной оперативной памяти и памяти на дисках, действия таких вирусов проявляются в каких-либо графических  или звуковых эффектах.</a:t>
            </a:r>
          </a:p>
          <a:p>
            <a:pPr>
              <a:lnSpc>
                <a:spcPct val="80000"/>
              </a:lnSpc>
            </a:pPr>
            <a:r>
              <a:rPr lang="ru-RU" sz="24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Опасные</a:t>
            </a:r>
            <a:r>
              <a:rPr lang="ru-RU" sz="24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ru-RU" sz="2400"/>
              <a:t> которые могут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привести к различным нарушениям в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работе компьютера.</a:t>
            </a:r>
          </a:p>
          <a:p>
            <a:pPr>
              <a:lnSpc>
                <a:spcPct val="80000"/>
              </a:lnSpc>
            </a:pPr>
            <a:r>
              <a:rPr lang="ru-RU" sz="24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Очень опасные</a:t>
            </a:r>
            <a:r>
              <a:rPr lang="ru-RU" sz="24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ru-RU" sz="2400"/>
              <a:t> воздействие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которых может привести к потере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программ, уничтожению данных,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стиранию информации в системных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   областях диска. </a:t>
            </a:r>
          </a:p>
        </p:txBody>
      </p:sp>
      <p:pic>
        <p:nvPicPr>
          <p:cNvPr id="7172" name="Picture 4" descr="жьи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3573463"/>
            <a:ext cx="2462212" cy="312896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1484313"/>
          </a:xfrm>
        </p:spPr>
        <p:txBody>
          <a:bodyPr/>
          <a:lstStyle/>
          <a:p>
            <a:r>
              <a:rPr lang="ru-RU" sz="2800" b="1"/>
              <a:t>По особенностям алгоритма вирусы трудно классифицировать из-за большого разнообразия.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r>
              <a:rPr lang="ru-RU" sz="28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Простейшие вирусы</a:t>
            </a:r>
            <a:r>
              <a:rPr lang="ru-RU" sz="2800"/>
              <a:t> - паразитические, они изменяют содержимое файлов и секторов диска и могут быть достаточно легко обнаружены и уничтожены.</a:t>
            </a:r>
          </a:p>
          <a:p>
            <a:r>
              <a:rPr lang="ru-RU" sz="28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Вирусы-репликаторы(черви)</a:t>
            </a:r>
            <a:r>
              <a:rPr lang="ru-RU" sz="28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ru-RU" sz="2800"/>
              <a:t>распространяются по компьютерным сетям, вычисляют адреса сетевых компьютеров и записывают по этим адресам свои</a:t>
            </a:r>
          </a:p>
          <a:p>
            <a:pPr>
              <a:buFont typeface="Wingdings" pitchFamily="2" charset="2"/>
              <a:buNone/>
            </a:pPr>
            <a:r>
              <a:rPr lang="ru-RU" sz="2800"/>
              <a:t>   копии. </a:t>
            </a:r>
          </a:p>
        </p:txBody>
      </p:sp>
      <p:pic>
        <p:nvPicPr>
          <p:cNvPr id="9220" name="Picture 4" descr="итр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4941888"/>
            <a:ext cx="2376488" cy="168751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91512" cy="5865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Вирусы-невидимки (стелс-вирусы)</a:t>
            </a:r>
            <a:r>
              <a:rPr lang="ru-RU" sz="2800"/>
              <a:t> - очень трудно обнаружить и обезвредить, так как они перехватывают обращения операционной системы к пораженным файлам и секторам дисков и подставляют вместо своего тела незараженные участки диска.</a:t>
            </a:r>
          </a:p>
          <a:p>
            <a:pPr>
              <a:lnSpc>
                <a:spcPct val="80000"/>
              </a:lnSpc>
            </a:pPr>
            <a:r>
              <a:rPr lang="ru-RU" sz="28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Вирусы-мутанты</a:t>
            </a:r>
            <a:r>
              <a:rPr lang="ru-RU" sz="28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800"/>
              <a:t>- содержат алгоритмы шифровки-расшифровки, благодаря которым копии одного и того же вируса не имеют ни одной повторяющейся цепочки байтов.</a:t>
            </a:r>
          </a:p>
          <a:p>
            <a:pPr>
              <a:lnSpc>
                <a:spcPct val="80000"/>
              </a:lnSpc>
            </a:pPr>
            <a:r>
              <a:rPr lang="ru-RU" sz="2800" b="1" i="1" u="sng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Квазивирусные или «троянские» программы</a:t>
            </a:r>
            <a:r>
              <a:rPr lang="ru-RU" sz="2800"/>
              <a:t> - хотя они и не способны к самораспространению, но очень опасны, так как, маскируясь под полезную программу, разрушают загрузочный сектор и файловую систему дисков.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13787" cy="1143000"/>
          </a:xfrm>
        </p:spPr>
        <p:txBody>
          <a:bodyPr/>
          <a:lstStyle/>
          <a:p>
            <a:r>
              <a:rPr lang="ru-RU" sz="28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Для защиты от вирусов можно использовать:</a:t>
            </a:r>
            <a:br>
              <a:rPr lang="ru-RU" sz="2800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2800">
              <a:solidFill>
                <a:srgbClr val="66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495800"/>
          </a:xfrm>
        </p:spPr>
        <p:txBody>
          <a:bodyPr/>
          <a:lstStyle/>
          <a:p>
            <a:r>
              <a:rPr lang="ru-RU" sz="2800"/>
              <a:t>Общие средства защиты информации, которые полезны также и как страховка от физической порчи дисков, неправильно работающих программ или ошибочных действий пользователя;</a:t>
            </a:r>
          </a:p>
          <a:p>
            <a:r>
              <a:rPr lang="ru-RU" sz="2800"/>
              <a:t>Профилактические меры, позволяющие уменьшить вероятность  заражения вирусом;</a:t>
            </a:r>
          </a:p>
          <a:p>
            <a:r>
              <a:rPr lang="ru-RU" sz="2800"/>
              <a:t>Специализированные программы для защиты от вирусов. </a:t>
            </a:r>
          </a:p>
        </p:txBody>
      </p:sp>
      <p:pic>
        <p:nvPicPr>
          <p:cNvPr id="11268" name="Picture 4" descr="птоор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4724400"/>
            <a:ext cx="2449513" cy="195103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зрез">
  <a:themeElements>
    <a:clrScheme name="Разрез 8">
      <a:dk1>
        <a:srgbClr val="000000"/>
      </a:dk1>
      <a:lt1>
        <a:srgbClr val="D0DAE2"/>
      </a:lt1>
      <a:dk2>
        <a:srgbClr val="000000"/>
      </a:dk2>
      <a:lt2>
        <a:srgbClr val="E7EDF1"/>
      </a:lt2>
      <a:accent1>
        <a:srgbClr val="33CCCC"/>
      </a:accent1>
      <a:accent2>
        <a:srgbClr val="0099CC"/>
      </a:accent2>
      <a:accent3>
        <a:srgbClr val="E4EAEE"/>
      </a:accent3>
      <a:accent4>
        <a:srgbClr val="000000"/>
      </a:accent4>
      <a:accent5>
        <a:srgbClr val="ADE2E2"/>
      </a:accent5>
      <a:accent6>
        <a:srgbClr val="008AB9"/>
      </a:accent6>
      <a:hlink>
        <a:srgbClr val="3333CC"/>
      </a:hlink>
      <a:folHlink>
        <a:srgbClr val="008080"/>
      </a:folHlink>
    </a:clrScheme>
    <a:fontScheme name="Разрез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Разрез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зрез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зрез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134</TotalTime>
  <Words>650</Words>
  <Application>Microsoft Office PowerPoint</Application>
  <PresentationFormat>Экран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Cooper Black</vt:lpstr>
      <vt:lpstr>Разрез</vt:lpstr>
      <vt:lpstr>Слайд 1</vt:lpstr>
      <vt:lpstr>Что такое компьютерный вирус? </vt:lpstr>
      <vt:lpstr>Слайд 3</vt:lpstr>
      <vt:lpstr> В зависимости от среды обитания вирусы можно разделить на:</vt:lpstr>
      <vt:lpstr>По способу заражения вирусы делятся на:</vt:lpstr>
      <vt:lpstr>По степени воздействия вирусы можно разделить на следующие виды: </vt:lpstr>
      <vt:lpstr>По особенностям алгоритма вирусы трудно классифицировать из-за большого разнообразия.</vt:lpstr>
      <vt:lpstr>Слайд 8</vt:lpstr>
      <vt:lpstr>Для защиты от вирусов можно использовать: </vt:lpstr>
      <vt:lpstr>Слайд 10</vt:lpstr>
      <vt:lpstr>Слайд 11</vt:lpstr>
      <vt:lpstr>Слайд 12</vt:lpstr>
      <vt:lpstr>Слайд 13</vt:lpstr>
      <vt:lpstr>AIDSTEST </vt:lpstr>
      <vt:lpstr>DOCTOR WEB</vt:lpstr>
      <vt:lpstr>Microsoft Antivirus</vt:lpstr>
      <vt:lpstr>ADINF(Advanced Diskinfoscope)</vt:lpstr>
      <vt:lpstr>Kaspersky Internet Security 2009</vt:lpstr>
      <vt:lpstr>Слайд 19</vt:lpstr>
    </vt:vector>
  </TitlesOfParts>
  <Company>505.ru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FoM</dc:creator>
  <cp:lastModifiedBy>User</cp:lastModifiedBy>
  <cp:revision>3</cp:revision>
  <dcterms:created xsi:type="dcterms:W3CDTF">2009-10-04T13:23:22Z</dcterms:created>
  <dcterms:modified xsi:type="dcterms:W3CDTF">2011-12-10T10:43:23Z</dcterms:modified>
</cp:coreProperties>
</file>