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2" r:id="rId3"/>
    <p:sldId id="263" r:id="rId4"/>
    <p:sldId id="264" r:id="rId5"/>
    <p:sldId id="265" r:id="rId6"/>
    <p:sldId id="266" r:id="rId7"/>
    <p:sldId id="271" r:id="rId8"/>
    <p:sldId id="278" r:id="rId9"/>
    <p:sldId id="279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custDataLst>
    <p:tags r:id="rId1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4374A"/>
    <a:srgbClr val="666699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84583" autoAdjust="0"/>
  </p:normalViewPr>
  <p:slideViewPr>
    <p:cSldViewPr>
      <p:cViewPr varScale="1">
        <p:scale>
          <a:sx n="79" d="100"/>
          <a:sy n="79" d="100"/>
        </p:scale>
        <p:origin x="157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4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450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233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373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729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61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056784" cy="1412776"/>
          </a:xfrm>
        </p:spPr>
        <p:txBody>
          <a:bodyPr/>
          <a:lstStyle>
            <a:lvl1pPr>
              <a:defRPr b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0" name="Текст 2"/>
          <p:cNvSpPr>
            <a:spLocks noGrp="1"/>
          </p:cNvSpPr>
          <p:nvPr>
            <p:ph idx="1"/>
          </p:nvPr>
        </p:nvSpPr>
        <p:spPr>
          <a:xfrm>
            <a:off x="107504" y="1412776"/>
            <a:ext cx="6552728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04.02.2021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04.02.2021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04.02.2021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7504" y="1412776"/>
            <a:ext cx="6552728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40000"/>
              <a:lumOff val="6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9289032" cy="1412776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/>
              <a:t>ATM</a:t>
            </a:r>
            <a:br>
              <a:rPr lang="en-US" sz="4800" dirty="0" smtClean="0"/>
            </a:br>
            <a:r>
              <a:rPr lang="ru-RU" sz="4800" dirty="0" smtClean="0"/>
              <a:t>Асинхронный режим передачи</a:t>
            </a:r>
            <a:endParaRPr lang="ru-RU" sz="4800" b="1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539552" y="5229200"/>
            <a:ext cx="7056784" cy="1412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600" dirty="0" smtClean="0"/>
              <a:t>Мамонов</a:t>
            </a:r>
          </a:p>
          <a:p>
            <a:pPr algn="l"/>
            <a:r>
              <a:rPr lang="ru-RU" sz="3600" dirty="0" smtClean="0"/>
              <a:t>Антон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-2484784" y="-99392"/>
            <a:ext cx="8856984" cy="1224136"/>
          </a:xfrm>
        </p:spPr>
        <p:txBody>
          <a:bodyPr/>
          <a:lstStyle/>
          <a:p>
            <a:r>
              <a:rPr lang="ru-RU" dirty="0" smtClean="0"/>
              <a:t>Достоинства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908720"/>
            <a:ext cx="8388932" cy="530120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ru-RU" altLang="ru-RU" sz="2400" dirty="0" smtClean="0"/>
              <a:t>В </a:t>
            </a:r>
            <a:r>
              <a:rPr lang="ru-RU" altLang="ru-RU" sz="2400" dirty="0"/>
              <a:t>основе технологии АТМ лежат прямые соединения между периферийными устройствами.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ru-RU" altLang="ru-RU" sz="2400" dirty="0" smtClean="0"/>
              <a:t>АТМ </a:t>
            </a:r>
            <a:r>
              <a:rPr lang="ru-RU" altLang="ru-RU" sz="2400" dirty="0"/>
              <a:t>включает в себя очень мощные инструменты для управления трафиком, которые еще далеко не достигли пределов своего совершенства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ru-RU" altLang="ru-RU" sz="2400" dirty="0" smtClean="0"/>
              <a:t>В </a:t>
            </a:r>
            <a:r>
              <a:rPr lang="ru-RU" altLang="ru-RU" sz="2400" dirty="0"/>
              <a:t>сети АТМ весь трафик, относящийся к тому или иному виртуальному каналу, попадает на те и только те устройства и порты, которые связаны с этим </a:t>
            </a:r>
            <a:r>
              <a:rPr lang="ru-RU" altLang="ru-RU" sz="2400" dirty="0" smtClean="0"/>
              <a:t>каналом.</a:t>
            </a:r>
          </a:p>
        </p:txBody>
      </p:sp>
      <p:sp>
        <p:nvSpPr>
          <p:cNvPr id="7" name="Объект 1"/>
          <p:cNvSpPr txBox="1">
            <a:spLocks/>
          </p:cNvSpPr>
          <p:nvPr/>
        </p:nvSpPr>
        <p:spPr>
          <a:xfrm>
            <a:off x="323528" y="3559324"/>
            <a:ext cx="4914800" cy="30963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ru-RU" altLang="ru-RU" sz="2400" dirty="0" smtClean="0"/>
              <a:t>Имеет гибкое управление трафиком, поддержку смешанного трафика с различными протоколами и конфиденциальность.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ru-RU" altLang="ru-RU" sz="2400" dirty="0" smtClean="0"/>
              <a:t>Эта технология способно успешно сосуществовать со всеми имеющимися локальными сетями, с любыми протоколами и с большей частью используемого в них оборудования.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8832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-2700808" y="0"/>
            <a:ext cx="8856984" cy="1224136"/>
          </a:xfrm>
        </p:spPr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87524" y="1224136"/>
            <a:ext cx="8676964" cy="45811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ru-RU" sz="2800" dirty="0"/>
              <a:t>По сравнению с достижением символического порога в 1 Гбит/с у </a:t>
            </a:r>
            <a:r>
              <a:rPr lang="ru-RU" altLang="ru-RU" sz="2800" dirty="0" err="1"/>
              <a:t>Gigabit</a:t>
            </a:r>
            <a:r>
              <a:rPr lang="ru-RU" altLang="ru-RU" sz="2800" dirty="0"/>
              <a:t> </a:t>
            </a:r>
            <a:r>
              <a:rPr lang="ru-RU" altLang="ru-RU" sz="2800" dirty="0" err="1"/>
              <a:t>Ethernet</a:t>
            </a:r>
            <a:r>
              <a:rPr lang="ru-RU" altLang="ru-RU" sz="2800" dirty="0"/>
              <a:t> , отнюдь не гарантирующем </a:t>
            </a:r>
            <a:r>
              <a:rPr lang="ru-RU" altLang="ru-RU" sz="2800" dirty="0" smtClean="0"/>
              <a:t>реального </a:t>
            </a:r>
            <a:r>
              <a:rPr lang="ru-RU" altLang="ru-RU" sz="2800" dirty="0"/>
              <a:t>ускорения работы прикладных </a:t>
            </a:r>
            <a:r>
              <a:rPr lang="ru-RU" altLang="ru-RU" sz="2800" dirty="0" smtClean="0"/>
              <a:t>программ</a:t>
            </a:r>
            <a:r>
              <a:rPr lang="ru-RU" altLang="ru-RU" sz="2800" dirty="0"/>
              <a:t>, скажем, в 10 раз по сравнению с </a:t>
            </a:r>
            <a:r>
              <a:rPr lang="ru-RU" altLang="ru-RU" sz="2800" dirty="0" err="1"/>
              <a:t>Fast</a:t>
            </a:r>
            <a:r>
              <a:rPr lang="ru-RU" altLang="ru-RU" sz="2800" dirty="0"/>
              <a:t> </a:t>
            </a:r>
            <a:r>
              <a:rPr lang="ru-RU" altLang="ru-RU" sz="2800" dirty="0" err="1"/>
              <a:t>Ethernet</a:t>
            </a:r>
            <a:r>
              <a:rPr lang="ru-RU" altLang="ru-RU" sz="2800" dirty="0"/>
              <a:t> или более высокой </a:t>
            </a:r>
            <a:r>
              <a:rPr lang="ru-RU" altLang="ru-RU" sz="2800" dirty="0" smtClean="0"/>
              <a:t>производительности</a:t>
            </a:r>
            <a:r>
              <a:rPr lang="ru-RU" altLang="ru-RU" sz="2800" dirty="0"/>
              <a:t>, чем существующие сети АТМ с </a:t>
            </a:r>
            <a:r>
              <a:rPr lang="ru-RU" altLang="ru-RU" sz="2800" dirty="0" smtClean="0"/>
              <a:t>быстродействием </a:t>
            </a:r>
            <a:r>
              <a:rPr lang="ru-RU" altLang="ru-RU" sz="2800" dirty="0"/>
              <a:t>622 Мбит/с.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ru-RU" altLang="ru-RU" sz="28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ru-RU" altLang="ru-RU" sz="2800" dirty="0" smtClean="0"/>
              <a:t>Высокая </a:t>
            </a:r>
            <a:r>
              <a:rPr lang="ru-RU" altLang="ru-RU" sz="2800" dirty="0"/>
              <a:t>стоимость </a:t>
            </a:r>
          </a:p>
        </p:txBody>
      </p:sp>
    </p:spTree>
    <p:extLst>
      <p:ext uri="{BB962C8B-B14F-4D97-AF65-F5344CB8AC3E}">
        <p14:creationId xmlns:p14="http://schemas.microsoft.com/office/powerpoint/2010/main" val="262748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-2745651" y="-1766"/>
            <a:ext cx="8856984" cy="1224136"/>
          </a:xfrm>
        </p:spPr>
        <p:txBody>
          <a:bodyPr/>
          <a:lstStyle/>
          <a:p>
            <a:r>
              <a:rPr lang="ru-RU" dirty="0" smtClean="0"/>
              <a:t>Уход </a:t>
            </a:r>
            <a:r>
              <a:rPr lang="en-US" dirty="0" smtClean="0"/>
              <a:t>ATM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188965"/>
            <a:ext cx="7056784" cy="3501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В 2000-е </a:t>
            </a:r>
            <a:r>
              <a:rPr lang="ru-RU" sz="2800" dirty="0"/>
              <a:t>гг. рынок оборудования ATM еще был значительным. ATM широко использовался в WAN-сетях, в оборудовании для передачи аудио/видео потоков, как промежуточный слой между физическим и вышележащим уровнем в устройствах ADSL для каналов не более 2 Мбит/с. 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412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-2700808" y="250"/>
            <a:ext cx="8856984" cy="1224136"/>
          </a:xfrm>
        </p:spPr>
        <p:txBody>
          <a:bodyPr/>
          <a:lstStyle/>
          <a:p>
            <a:r>
              <a:rPr lang="ru-RU" dirty="0" smtClean="0"/>
              <a:t>Уход </a:t>
            </a:r>
            <a:r>
              <a:rPr lang="en-US" dirty="0" smtClean="0"/>
              <a:t>ATM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83568" y="1200300"/>
            <a:ext cx="8136904" cy="3168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Но в конце десятилетия ATM начинает вытесняться новой технологией IP-VPN. Свитчи ATM стали вытесняться маршрутизаторами IP/MPLS. По прогнозу компании </a:t>
            </a:r>
            <a:r>
              <a:rPr lang="ru-RU" sz="2400" dirty="0" err="1"/>
              <a:t>Uvum</a:t>
            </a:r>
            <a:r>
              <a:rPr lang="ru-RU" sz="2400" dirty="0"/>
              <a:t> от 2009г., к 2014г. ATM и </a:t>
            </a:r>
            <a:r>
              <a:rPr lang="ru-RU" sz="2400" dirty="0" err="1"/>
              <a:t>Frame</a:t>
            </a:r>
            <a:r>
              <a:rPr lang="ru-RU" sz="2400" dirty="0"/>
              <a:t> </a:t>
            </a:r>
            <a:r>
              <a:rPr lang="ru-RU" sz="2400" dirty="0" err="1"/>
              <a:t>relay</a:t>
            </a:r>
            <a:r>
              <a:rPr lang="ru-RU" sz="2400" dirty="0"/>
              <a:t> должны почти полностью исчезнуть, в то время как рынки </a:t>
            </a:r>
            <a:r>
              <a:rPr lang="ru-RU" sz="2400" dirty="0" err="1"/>
              <a:t>Ethernet</a:t>
            </a:r>
            <a:r>
              <a:rPr lang="ru-RU" sz="2400" dirty="0"/>
              <a:t> и IP-VPN будут продолжать расти с хорошим темпом.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1608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-2844824" y="188640"/>
            <a:ext cx="8856984" cy="1224136"/>
          </a:xfrm>
        </p:spPr>
        <p:txBody>
          <a:bodyPr/>
          <a:lstStyle/>
          <a:p>
            <a:r>
              <a:rPr lang="ru-RU" dirty="0" smtClean="0"/>
              <a:t>Сеть </a:t>
            </a:r>
            <a:r>
              <a:rPr lang="en-US" dirty="0" smtClean="0"/>
              <a:t>ATM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916832"/>
            <a:ext cx="7560840" cy="403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dirty="0"/>
              <a:t>И</a:t>
            </a:r>
            <a:r>
              <a:rPr lang="ru-RU" altLang="ru-RU" dirty="0" smtClean="0"/>
              <a:t>меет </a:t>
            </a:r>
            <a:r>
              <a:rPr lang="ru-RU" altLang="ru-RU" dirty="0"/>
              <a:t>классическую структуру крупной территориальной сети - конечные станции соединяются индивидуальными каналами с коммутаторами более высоких уровней.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-1116632" y="30873"/>
            <a:ext cx="8856984" cy="1224136"/>
          </a:xfrm>
        </p:spPr>
        <p:txBody>
          <a:bodyPr/>
          <a:lstStyle/>
          <a:p>
            <a:r>
              <a:rPr lang="ru-RU" dirty="0" smtClean="0"/>
              <a:t>Замысел разработчиков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324652"/>
            <a:ext cx="8136904" cy="275242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ru-RU" altLang="ru-RU" sz="2400" dirty="0"/>
              <a:t>Передача в рамках одной транспортной системы компьютерного и мультимедийного (голос, видео) </a:t>
            </a:r>
            <a:r>
              <a:rPr lang="ru-RU" altLang="ru-RU" sz="2400" dirty="0" smtClean="0"/>
              <a:t>трафика.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ru-RU" altLang="ru-RU" sz="2400" dirty="0" smtClean="0"/>
              <a:t>Иерархия </a:t>
            </a:r>
            <a:r>
              <a:rPr lang="ru-RU" altLang="ru-RU" sz="2400" dirty="0"/>
              <a:t>скоростей передачи данных, от десятков мегабит до нескольких гигабит в </a:t>
            </a:r>
            <a:r>
              <a:rPr lang="ru-RU" altLang="ru-RU" sz="2400" dirty="0" smtClean="0"/>
              <a:t>секунду.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ru-RU" altLang="ru-RU" sz="2400" dirty="0" smtClean="0"/>
              <a:t>Общие </a:t>
            </a:r>
            <a:r>
              <a:rPr lang="ru-RU" altLang="ru-RU" sz="2400" dirty="0"/>
              <a:t>транспортные протоколы для локальных и глобальных </a:t>
            </a:r>
            <a:r>
              <a:rPr lang="ru-RU" altLang="ru-RU" sz="2400" dirty="0" smtClean="0"/>
              <a:t>сетей.</a:t>
            </a:r>
          </a:p>
        </p:txBody>
      </p:sp>
      <p:sp>
        <p:nvSpPr>
          <p:cNvPr id="7" name="Объект 1"/>
          <p:cNvSpPr txBox="1">
            <a:spLocks/>
          </p:cNvSpPr>
          <p:nvPr/>
        </p:nvSpPr>
        <p:spPr>
          <a:xfrm>
            <a:off x="467194" y="3645024"/>
            <a:ext cx="5472608" cy="2558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ru-RU" altLang="ru-RU" sz="2400" dirty="0" smtClean="0"/>
              <a:t>Сохранение имеющейся инфраструктуры физических каналов или физических протоколов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ru-RU" altLang="ru-RU" sz="2400" dirty="0" smtClean="0"/>
              <a:t>Взаимодействие с унаследованными протоколами локальных и глобальных сетей</a:t>
            </a: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305461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-2340768" y="116632"/>
            <a:ext cx="8856984" cy="1224136"/>
          </a:xfrm>
        </p:spPr>
        <p:txBody>
          <a:bodyPr/>
          <a:lstStyle/>
          <a:p>
            <a:r>
              <a:rPr lang="ru-RU" dirty="0" smtClean="0"/>
              <a:t>Информация</a:t>
            </a:r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539552" y="1340768"/>
            <a:ext cx="8352928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ru-RU" altLang="ru-RU" sz="2400" dirty="0"/>
              <a:t>АТМ - это асинхронная технология, поскольку ячейки передаются по сети не занимая  конкретных временных  интервалов. Размер ячейки составляет 53 байта.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altLang="ru-RU" sz="2400" dirty="0"/>
              <a:t>Технология АТМ обеспечивает сервис с установлением соединения</a:t>
            </a:r>
            <a:r>
              <a:rPr lang="ru-RU" altLang="ru-RU" sz="2400" dirty="0" smtClean="0"/>
              <a:t>.</a:t>
            </a:r>
            <a:endParaRPr lang="ru-RU" altLang="ru-RU" sz="2400" dirty="0"/>
          </a:p>
        </p:txBody>
      </p:sp>
      <p:sp>
        <p:nvSpPr>
          <p:cNvPr id="7" name="Объект 1"/>
          <p:cNvSpPr txBox="1">
            <a:spLocks/>
          </p:cNvSpPr>
          <p:nvPr/>
        </p:nvSpPr>
        <p:spPr>
          <a:xfrm>
            <a:off x="539552" y="3140968"/>
            <a:ext cx="5544616" cy="284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ru-RU" altLang="ru-RU" sz="2400" dirty="0" smtClean="0"/>
              <a:t>Скорость </a:t>
            </a:r>
            <a:r>
              <a:rPr lang="ru-RU" altLang="ru-RU" sz="2400" dirty="0"/>
              <a:t>передачи  данных - достигает 2.5 </a:t>
            </a:r>
            <a:r>
              <a:rPr lang="ru-RU" altLang="ru-RU" sz="2400" dirty="0" smtClean="0"/>
              <a:t>Гбит/с</a:t>
            </a:r>
            <a:r>
              <a:rPr lang="ru-RU" altLang="ru-RU" sz="24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altLang="ru-RU" sz="2400" dirty="0"/>
              <a:t>Небольшой фиксированный размер ячейки обеспечивает предсказуемую пропускную способность и небольшую задержку в сети.</a:t>
            </a:r>
          </a:p>
        </p:txBody>
      </p:sp>
    </p:spTree>
    <p:extLst>
      <p:ext uri="{BB962C8B-B14F-4D97-AF65-F5344CB8AC3E}">
        <p14:creationId xmlns:p14="http://schemas.microsoft.com/office/powerpoint/2010/main" val="138890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-3060848" y="-27183"/>
            <a:ext cx="8856984" cy="1224136"/>
          </a:xfrm>
        </p:spPr>
        <p:txBody>
          <a:bodyPr/>
          <a:lstStyle/>
          <a:p>
            <a:r>
              <a:rPr lang="ru-RU" dirty="0" smtClean="0"/>
              <a:t>Трафик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196953"/>
            <a:ext cx="7920880" cy="5030467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ru-RU" altLang="ru-RU" sz="2400" dirty="0"/>
              <a:t>Трафик вычислительных сетей имеет ярко выраженный асинхронный и пульсирующий характер. Чувствительность компьютерного трафика к потерям данных высокая, так как без утраченных данных обойтись нельзя и их необходимо восстановить за счет повторной передачи</a:t>
            </a:r>
            <a:r>
              <a:rPr lang="ru-RU" altLang="ru-RU" sz="2400" dirty="0" smtClean="0"/>
              <a:t>.</a:t>
            </a:r>
          </a:p>
          <a:p>
            <a:pPr marL="0" indent="0">
              <a:lnSpc>
                <a:spcPct val="80000"/>
              </a:lnSpc>
              <a:buNone/>
            </a:pPr>
            <a:endParaRPr lang="ru-RU" altLang="ru-RU" sz="2400" dirty="0"/>
          </a:p>
        </p:txBody>
      </p:sp>
      <p:pic>
        <p:nvPicPr>
          <p:cNvPr id="5" name="Picture 6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544" y="3712186"/>
            <a:ext cx="5832475" cy="212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0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-2052736" y="-99392"/>
            <a:ext cx="8856984" cy="1224136"/>
          </a:xfrm>
        </p:spPr>
        <p:txBody>
          <a:bodyPr/>
          <a:lstStyle/>
          <a:p>
            <a:r>
              <a:rPr lang="ru-RU" dirty="0" smtClean="0"/>
              <a:t>Классы трафика</a:t>
            </a:r>
            <a:endParaRPr lang="ru-RU" dirty="0"/>
          </a:p>
        </p:txBody>
      </p:sp>
      <p:pic>
        <p:nvPicPr>
          <p:cNvPr id="5" name="Picture 5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552" y="1124744"/>
            <a:ext cx="6552728" cy="515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8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-2052736" y="-99392"/>
            <a:ext cx="8856984" cy="1224136"/>
          </a:xfrm>
        </p:spPr>
        <p:txBody>
          <a:bodyPr/>
          <a:lstStyle/>
          <a:p>
            <a:r>
              <a:rPr lang="en-US" dirty="0" smtClean="0"/>
              <a:t>IP </a:t>
            </a:r>
            <a:r>
              <a:rPr lang="ru-RU" dirty="0" smtClean="0"/>
              <a:t>поверх </a:t>
            </a:r>
            <a:r>
              <a:rPr lang="en-US" dirty="0" smtClean="0"/>
              <a:t>ATM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124744"/>
            <a:ext cx="6984776" cy="4032448"/>
          </a:xfrm>
        </p:spPr>
        <p:txBody>
          <a:bodyPr>
            <a:normAutofit fontScale="92500" lnSpcReduction="10000"/>
          </a:bodyPr>
          <a:lstStyle/>
          <a:p>
            <a:r>
              <a:rPr lang="ru-RU" altLang="ru-RU" sz="2800" dirty="0"/>
              <a:t>Для пересылки </a:t>
            </a:r>
            <a:r>
              <a:rPr lang="en-US" altLang="ru-RU" sz="2800" dirty="0"/>
              <a:t>IP</a:t>
            </a:r>
            <a:r>
              <a:rPr lang="ru-RU" altLang="ru-RU" sz="2800" dirty="0"/>
              <a:t>/АТМ используется </a:t>
            </a:r>
            <a:r>
              <a:rPr lang="en-US" altLang="ru-RU" sz="2800" dirty="0"/>
              <a:t>AAL5</a:t>
            </a:r>
            <a:r>
              <a:rPr lang="ru-RU" altLang="ru-RU" sz="2800" dirty="0"/>
              <a:t> – единственный режим, поддерживающий пересылку пакетов переменной длины (1-65535 байт), эмулирующий отсутствие установления </a:t>
            </a:r>
            <a:r>
              <a:rPr lang="en-US" altLang="ru-RU" sz="2800" dirty="0"/>
              <a:t>VC</a:t>
            </a:r>
            <a:r>
              <a:rPr lang="ru-RU" altLang="ru-RU" sz="2800" dirty="0"/>
              <a:t>.</a:t>
            </a:r>
          </a:p>
          <a:p>
            <a:r>
              <a:rPr lang="ru-RU" altLang="ru-RU" sz="2800" dirty="0"/>
              <a:t>К </a:t>
            </a:r>
            <a:r>
              <a:rPr lang="en-US" altLang="ru-RU" sz="2800" dirty="0"/>
              <a:t>IP</a:t>
            </a:r>
            <a:r>
              <a:rPr lang="ru-RU" altLang="ru-RU" sz="2800" dirty="0"/>
              <a:t>-пакету добавляется трейлер (в конец) для указания его длины (для АТМ)</a:t>
            </a:r>
            <a:endParaRPr lang="en-US" altLang="ru-RU" sz="2800" dirty="0"/>
          </a:p>
          <a:p>
            <a:r>
              <a:rPr lang="ru-RU" altLang="ru-RU" sz="2800" dirty="0"/>
              <a:t>Перед </a:t>
            </a:r>
            <a:r>
              <a:rPr lang="en-US" altLang="ru-RU" sz="2800" dirty="0"/>
              <a:t>IP</a:t>
            </a:r>
            <a:r>
              <a:rPr lang="ru-RU" altLang="ru-RU" sz="2800" dirty="0"/>
              <a:t>-пакетом добавляется заголовок </a:t>
            </a:r>
            <a:r>
              <a:rPr lang="en-US" altLang="ru-RU" sz="2800" dirty="0"/>
              <a:t>LLC/SNAP</a:t>
            </a:r>
            <a:r>
              <a:rPr lang="ru-RU" altLang="ru-RU" sz="2800" dirty="0"/>
              <a:t> для трансляции </a:t>
            </a:r>
            <a:r>
              <a:rPr lang="en-US" altLang="ru-RU" sz="2800" dirty="0"/>
              <a:t>IP</a:t>
            </a:r>
            <a:r>
              <a:rPr lang="ru-RU" altLang="ru-RU" sz="2800" dirty="0"/>
              <a:t>-адреса в точку подключения АТМ</a:t>
            </a:r>
          </a:p>
        </p:txBody>
      </p:sp>
    </p:spTree>
    <p:extLst>
      <p:ext uri="{BB962C8B-B14F-4D97-AF65-F5344CB8AC3E}">
        <p14:creationId xmlns:p14="http://schemas.microsoft.com/office/powerpoint/2010/main" val="409350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-2052736" y="-99392"/>
            <a:ext cx="8856984" cy="1224136"/>
          </a:xfrm>
        </p:spPr>
        <p:txBody>
          <a:bodyPr/>
          <a:lstStyle/>
          <a:p>
            <a:r>
              <a:rPr lang="en-US" dirty="0" smtClean="0"/>
              <a:t>IP </a:t>
            </a:r>
            <a:r>
              <a:rPr lang="ru-RU" dirty="0" smtClean="0"/>
              <a:t>поверх </a:t>
            </a:r>
            <a:r>
              <a:rPr lang="en-US" dirty="0" smtClean="0"/>
              <a:t>ATM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700808"/>
            <a:ext cx="7274856" cy="393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9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-2052736" y="-99392"/>
            <a:ext cx="8856984" cy="1224136"/>
          </a:xfrm>
        </p:spPr>
        <p:txBody>
          <a:bodyPr/>
          <a:lstStyle/>
          <a:p>
            <a:r>
              <a:rPr lang="en-US" dirty="0" smtClean="0"/>
              <a:t>IP </a:t>
            </a:r>
            <a:r>
              <a:rPr lang="ru-RU" dirty="0" smtClean="0"/>
              <a:t>поверх </a:t>
            </a:r>
            <a:r>
              <a:rPr lang="en-US" dirty="0" smtClean="0"/>
              <a:t>ATM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124744"/>
            <a:ext cx="8424936" cy="511256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altLang="ru-RU" sz="2400" dirty="0"/>
              <a:t>После этого пакет разбивается на ячейки. Если длина пакета (с трейлером) не кратна 48 байтам, то последняя ячейка добавляется нулями (между пакетом и трейлером)</a:t>
            </a:r>
          </a:p>
          <a:p>
            <a:pPr>
              <a:lnSpc>
                <a:spcPct val="80000"/>
              </a:lnSpc>
            </a:pPr>
            <a:r>
              <a:rPr lang="ru-RU" altLang="ru-RU" sz="2400" dirty="0"/>
              <a:t>Перед пересылкой пакета по сети устанавливается виртуальный канал к получателю.</a:t>
            </a:r>
          </a:p>
          <a:p>
            <a:pPr>
              <a:lnSpc>
                <a:spcPct val="80000"/>
              </a:lnSpc>
            </a:pPr>
            <a:r>
              <a:rPr lang="ru-RU" altLang="ru-RU" sz="2400" dirty="0"/>
              <a:t>Для определения последней ячейки пакета используется поле «Тип нагрузки» и носит в данном случае название «Бит окончания пакета». Данный процесс называется </a:t>
            </a:r>
            <a:r>
              <a:rPr lang="ru-RU" altLang="ru-RU" sz="2400" u="sng" dirty="0"/>
              <a:t>сходимостью.</a:t>
            </a:r>
          </a:p>
          <a:p>
            <a:pPr>
              <a:lnSpc>
                <a:spcPct val="80000"/>
              </a:lnSpc>
            </a:pPr>
            <a:r>
              <a:rPr lang="en-US" altLang="ru-RU" sz="2400" dirty="0"/>
              <a:t>MTU</a:t>
            </a:r>
            <a:r>
              <a:rPr lang="ru-RU" altLang="ru-RU" sz="2400" dirty="0"/>
              <a:t> </a:t>
            </a:r>
            <a:r>
              <a:rPr lang="en-US" altLang="ru-RU" sz="2400" dirty="0"/>
              <a:t>= 9180 </a:t>
            </a:r>
            <a:r>
              <a:rPr lang="ru-RU" altLang="ru-RU" sz="2400" dirty="0"/>
              <a:t>байт для сетей АТМ. </a:t>
            </a:r>
            <a:endParaRPr lang="en-US" altLang="ru-RU" sz="24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 smtClean="0"/>
              <a:t>     </a:t>
            </a:r>
            <a:r>
              <a:rPr lang="ru-RU" altLang="ru-RU" sz="2400" dirty="0" smtClean="0"/>
              <a:t>Если </a:t>
            </a:r>
            <a:r>
              <a:rPr lang="en-US" altLang="ru-RU" sz="2400" dirty="0"/>
              <a:t>IP</a:t>
            </a:r>
            <a:r>
              <a:rPr lang="ru-RU" altLang="ru-RU" sz="2400" dirty="0"/>
              <a:t>-пакет больше, то его разбивает </a:t>
            </a:r>
            <a:r>
              <a:rPr lang="en-US" altLang="ru-RU" sz="2400" dirty="0" smtClean="0"/>
              <a:t>IP</a:t>
            </a:r>
            <a:r>
              <a:rPr lang="ru-RU" altLang="ru-RU" sz="2400" dirty="0" smtClean="0"/>
              <a:t> </a:t>
            </a:r>
            <a:endParaRPr lang="en-US" altLang="ru-RU" sz="24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dirty="0"/>
              <a:t> </a:t>
            </a:r>
            <a:r>
              <a:rPr lang="en-US" altLang="ru-RU" sz="2400" dirty="0" smtClean="0"/>
              <a:t>    </a:t>
            </a:r>
            <a:r>
              <a:rPr lang="ru-RU" altLang="ru-RU" sz="2400" dirty="0" smtClean="0"/>
              <a:t>на </a:t>
            </a:r>
            <a:r>
              <a:rPr lang="ru-RU" altLang="ru-RU" sz="2400" dirty="0"/>
              <a:t>части и передает каждую отдельно.</a:t>
            </a:r>
          </a:p>
        </p:txBody>
      </p:sp>
    </p:spTree>
    <p:extLst>
      <p:ext uri="{BB962C8B-B14F-4D97-AF65-F5344CB8AC3E}">
        <p14:creationId xmlns:p14="http://schemas.microsoft.com/office/powerpoint/2010/main" val="84495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296fdf671f4966c01e85f013725b1b805ab384"/>
</p:tagLst>
</file>

<file path=ppt/theme/theme1.xml><?xml version="1.0" encoding="utf-8"?>
<a:theme xmlns:a="http://schemas.openxmlformats.org/drawingml/2006/main" name="Тема Office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2411</TotalTime>
  <Words>538</Words>
  <Application>Microsoft Office PowerPoint</Application>
  <PresentationFormat>Экран (4:3)</PresentationFormat>
  <Paragraphs>51</Paragraphs>
  <Slides>13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Тема Office</vt:lpstr>
      <vt:lpstr>ATM Асинхронный режим передачи</vt:lpstr>
      <vt:lpstr>Сеть ATM</vt:lpstr>
      <vt:lpstr>Замысел разработчиков</vt:lpstr>
      <vt:lpstr>Информация</vt:lpstr>
      <vt:lpstr>Трафик</vt:lpstr>
      <vt:lpstr>Классы трафика</vt:lpstr>
      <vt:lpstr>IP поверх ATM</vt:lpstr>
      <vt:lpstr>IP поверх ATM</vt:lpstr>
      <vt:lpstr>IP поверх ATM</vt:lpstr>
      <vt:lpstr>Достоинства</vt:lpstr>
      <vt:lpstr>Недостатки</vt:lpstr>
      <vt:lpstr>Уход ATM</vt:lpstr>
      <vt:lpstr>Уход ATM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obstinate</dc:creator>
  <dc:description>Шаблон презентации с сайта https://presentation-creation.ru/</dc:description>
  <cp:lastModifiedBy>Антон</cp:lastModifiedBy>
  <cp:revision>1106</cp:revision>
  <dcterms:created xsi:type="dcterms:W3CDTF">2018-02-25T09:09:03Z</dcterms:created>
  <dcterms:modified xsi:type="dcterms:W3CDTF">2021-02-04T08:56:57Z</dcterms:modified>
</cp:coreProperties>
</file>