
<file path=[Content_Types].xml><?xml version="1.0" encoding="utf-8"?>
<Types xmlns="http://schemas.openxmlformats.org/package/2006/content-types">
  <Default Extension="jpeg" ContentType="image/jpeg"/>
  <Default Extension="JPG"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7.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14"/>
  </p:notesMasterIdLst>
  <p:sldIdLst>
    <p:sldId id="256" r:id="rId2"/>
    <p:sldId id="257" r:id="rId3"/>
    <p:sldId id="258" r:id="rId4"/>
    <p:sldId id="259" r:id="rId5"/>
    <p:sldId id="260" r:id="rId6"/>
    <p:sldId id="267" r:id="rId7"/>
    <p:sldId id="268" r:id="rId8"/>
    <p:sldId id="262" r:id="rId9"/>
    <p:sldId id="263" r:id="rId10"/>
    <p:sldId id="265" r:id="rId11"/>
    <p:sldId id="266"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1" d="100"/>
          <a:sy n="61" d="100"/>
        </p:scale>
        <p:origin x="84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6CF2D4-6CDA-4716-8F16-7990F15CA7FF}" type="datetimeFigureOut">
              <a:rPr lang="en-IN" smtClean="0"/>
              <a:t>13-06-2022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414609-027C-4B9B-937A-839ACFD2D448}" type="slidenum">
              <a:rPr lang="en-IN" smtClean="0"/>
              <a:t>‹#›</a:t>
            </a:fld>
            <a:endParaRPr lang="en-IN"/>
          </a:p>
        </p:txBody>
      </p:sp>
    </p:spTree>
    <p:extLst>
      <p:ext uri="{BB962C8B-B14F-4D97-AF65-F5344CB8AC3E}">
        <p14:creationId xmlns:p14="http://schemas.microsoft.com/office/powerpoint/2010/main" val="3983265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8AA7534F-6FFF-493E-82CE-09031354E046}" type="datetimeFigureOut">
              <a:rPr lang="en-IN" smtClean="0"/>
              <a:t>13-06-2022</a:t>
            </a:fld>
            <a:endParaRPr lang="en-IN"/>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IN"/>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E1AE377-A085-4B27-85AF-B3011E615640}" type="slidenum">
              <a:rPr lang="en-IN" smtClean="0"/>
              <a:t>‹#›</a:t>
            </a:fld>
            <a:endParaRPr lang="en-IN"/>
          </a:p>
        </p:txBody>
      </p:sp>
    </p:spTree>
    <p:extLst>
      <p:ext uri="{BB962C8B-B14F-4D97-AF65-F5344CB8AC3E}">
        <p14:creationId xmlns:p14="http://schemas.microsoft.com/office/powerpoint/2010/main" val="3503533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A7534F-6FFF-493E-82CE-09031354E046}" type="datetimeFigureOut">
              <a:rPr lang="en-IN" smtClean="0"/>
              <a:t>13-06-2022</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E1AE377-A085-4B27-85AF-B3011E615640}" type="slidenum">
              <a:rPr lang="en-IN" smtClean="0"/>
              <a:t>‹#›</a:t>
            </a:fld>
            <a:endParaRPr lang="en-IN"/>
          </a:p>
        </p:txBody>
      </p:sp>
    </p:spTree>
    <p:extLst>
      <p:ext uri="{BB962C8B-B14F-4D97-AF65-F5344CB8AC3E}">
        <p14:creationId xmlns:p14="http://schemas.microsoft.com/office/powerpoint/2010/main" val="3345462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AA7534F-6FFF-493E-82CE-09031354E046}"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E1AE377-A085-4B27-85AF-B3011E615640}" type="slidenum">
              <a:rPr lang="en-IN" smtClean="0"/>
              <a:t>‹#›</a:t>
            </a:fld>
            <a:endParaRPr lang="en-IN"/>
          </a:p>
        </p:txBody>
      </p:sp>
    </p:spTree>
    <p:extLst>
      <p:ext uri="{BB962C8B-B14F-4D97-AF65-F5344CB8AC3E}">
        <p14:creationId xmlns:p14="http://schemas.microsoft.com/office/powerpoint/2010/main" val="2064916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AA7534F-6FFF-493E-82CE-09031354E046}"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E1AE377-A085-4B27-85AF-B3011E615640}" type="slidenum">
              <a:rPr lang="en-IN" smtClean="0"/>
              <a:t>‹#›</a:t>
            </a:fld>
            <a:endParaRPr lang="en-IN"/>
          </a:p>
        </p:txBody>
      </p:sp>
    </p:spTree>
    <p:extLst>
      <p:ext uri="{BB962C8B-B14F-4D97-AF65-F5344CB8AC3E}">
        <p14:creationId xmlns:p14="http://schemas.microsoft.com/office/powerpoint/2010/main" val="941177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7534F-6FFF-493E-82CE-09031354E046}"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E1AE377-A085-4B27-85AF-B3011E615640}" type="slidenum">
              <a:rPr lang="en-IN" smtClean="0"/>
              <a:t>‹#›</a:t>
            </a:fld>
            <a:endParaRPr lang="en-IN"/>
          </a:p>
        </p:txBody>
      </p:sp>
    </p:spTree>
    <p:extLst>
      <p:ext uri="{BB962C8B-B14F-4D97-AF65-F5344CB8AC3E}">
        <p14:creationId xmlns:p14="http://schemas.microsoft.com/office/powerpoint/2010/main" val="185886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AA7534F-6FFF-493E-82CE-09031354E046}" type="datetimeFigureOut">
              <a:rPr lang="en-IN" smtClean="0"/>
              <a:t>13-06-2022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1AE377-A085-4B27-85AF-B3011E615640}" type="slidenum">
              <a:rPr lang="en-IN" smtClean="0"/>
              <a:t>‹#›</a:t>
            </a:fld>
            <a:endParaRPr lang="en-IN"/>
          </a:p>
        </p:txBody>
      </p:sp>
    </p:spTree>
    <p:extLst>
      <p:ext uri="{BB962C8B-B14F-4D97-AF65-F5344CB8AC3E}">
        <p14:creationId xmlns:p14="http://schemas.microsoft.com/office/powerpoint/2010/main" val="1638155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AA7534F-6FFF-493E-82CE-09031354E046}" type="datetimeFigureOut">
              <a:rPr lang="en-IN" smtClean="0"/>
              <a:t>13-06-2022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1AE377-A085-4B27-85AF-B3011E615640}" type="slidenum">
              <a:rPr lang="en-IN" smtClean="0"/>
              <a:t>‹#›</a:t>
            </a:fld>
            <a:endParaRPr lang="en-IN"/>
          </a:p>
        </p:txBody>
      </p:sp>
    </p:spTree>
    <p:extLst>
      <p:ext uri="{BB962C8B-B14F-4D97-AF65-F5344CB8AC3E}">
        <p14:creationId xmlns:p14="http://schemas.microsoft.com/office/powerpoint/2010/main" val="4092810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A7534F-6FFF-493E-82CE-09031354E046}"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AE377-A085-4B27-85AF-B3011E615640}" type="slidenum">
              <a:rPr lang="en-IN" smtClean="0"/>
              <a:t>‹#›</a:t>
            </a:fld>
            <a:endParaRPr lang="en-IN"/>
          </a:p>
        </p:txBody>
      </p:sp>
    </p:spTree>
    <p:extLst>
      <p:ext uri="{BB962C8B-B14F-4D97-AF65-F5344CB8AC3E}">
        <p14:creationId xmlns:p14="http://schemas.microsoft.com/office/powerpoint/2010/main" val="3849203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A7534F-6FFF-493E-82CE-09031354E046}"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E1AE377-A085-4B27-85AF-B3011E615640}" type="slidenum">
              <a:rPr lang="en-IN" smtClean="0"/>
              <a:t>‹#›</a:t>
            </a:fld>
            <a:endParaRPr lang="en-IN"/>
          </a:p>
        </p:txBody>
      </p:sp>
    </p:spTree>
    <p:extLst>
      <p:ext uri="{BB962C8B-B14F-4D97-AF65-F5344CB8AC3E}">
        <p14:creationId xmlns:p14="http://schemas.microsoft.com/office/powerpoint/2010/main" val="3000888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A7534F-6FFF-493E-82CE-09031354E046}"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AE377-A085-4B27-85AF-B3011E615640}" type="slidenum">
              <a:rPr lang="en-IN" smtClean="0"/>
              <a:t>‹#›</a:t>
            </a:fld>
            <a:endParaRPr lang="en-IN"/>
          </a:p>
        </p:txBody>
      </p:sp>
    </p:spTree>
    <p:extLst>
      <p:ext uri="{BB962C8B-B14F-4D97-AF65-F5344CB8AC3E}">
        <p14:creationId xmlns:p14="http://schemas.microsoft.com/office/powerpoint/2010/main" val="210789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7534F-6FFF-493E-82CE-09031354E046}"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E1AE377-A085-4B27-85AF-B3011E615640}" type="slidenum">
              <a:rPr lang="en-IN" smtClean="0"/>
              <a:t>‹#›</a:t>
            </a:fld>
            <a:endParaRPr lang="en-IN"/>
          </a:p>
        </p:txBody>
      </p:sp>
    </p:spTree>
    <p:extLst>
      <p:ext uri="{BB962C8B-B14F-4D97-AF65-F5344CB8AC3E}">
        <p14:creationId xmlns:p14="http://schemas.microsoft.com/office/powerpoint/2010/main" val="3100064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A7534F-6FFF-493E-82CE-09031354E046}" type="datetimeFigureOut">
              <a:rPr lang="en-IN" smtClean="0"/>
              <a:t>13-06-2022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1AE377-A085-4B27-85AF-B3011E615640}" type="slidenum">
              <a:rPr lang="en-IN" smtClean="0"/>
              <a:t>‹#›</a:t>
            </a:fld>
            <a:endParaRPr lang="en-IN"/>
          </a:p>
        </p:txBody>
      </p:sp>
    </p:spTree>
    <p:extLst>
      <p:ext uri="{BB962C8B-B14F-4D97-AF65-F5344CB8AC3E}">
        <p14:creationId xmlns:p14="http://schemas.microsoft.com/office/powerpoint/2010/main" val="361053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A7534F-6FFF-493E-82CE-09031354E046}" type="datetimeFigureOut">
              <a:rPr lang="en-IN" smtClean="0"/>
              <a:t>13-06-2022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1AE377-A085-4B27-85AF-B3011E615640}" type="slidenum">
              <a:rPr lang="en-IN" smtClean="0"/>
              <a:t>‹#›</a:t>
            </a:fld>
            <a:endParaRPr lang="en-IN"/>
          </a:p>
        </p:txBody>
      </p:sp>
    </p:spTree>
    <p:extLst>
      <p:ext uri="{BB962C8B-B14F-4D97-AF65-F5344CB8AC3E}">
        <p14:creationId xmlns:p14="http://schemas.microsoft.com/office/powerpoint/2010/main" val="378162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A7534F-6FFF-493E-82CE-09031354E046}" type="datetimeFigureOut">
              <a:rPr lang="en-IN" smtClean="0"/>
              <a:t>13-06-2022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1AE377-A085-4B27-85AF-B3011E615640}" type="slidenum">
              <a:rPr lang="en-IN" smtClean="0"/>
              <a:t>‹#›</a:t>
            </a:fld>
            <a:endParaRPr lang="en-IN"/>
          </a:p>
        </p:txBody>
      </p:sp>
    </p:spTree>
    <p:extLst>
      <p:ext uri="{BB962C8B-B14F-4D97-AF65-F5344CB8AC3E}">
        <p14:creationId xmlns:p14="http://schemas.microsoft.com/office/powerpoint/2010/main" val="2633416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A7534F-6FFF-493E-82CE-09031354E046}" type="datetimeFigureOut">
              <a:rPr lang="en-IN" smtClean="0"/>
              <a:t>13-06-2022</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E1AE377-A085-4B27-85AF-B3011E615640}" type="slidenum">
              <a:rPr lang="en-IN" smtClean="0"/>
              <a:t>‹#›</a:t>
            </a:fld>
            <a:endParaRPr lang="en-IN"/>
          </a:p>
        </p:txBody>
      </p:sp>
    </p:spTree>
    <p:extLst>
      <p:ext uri="{BB962C8B-B14F-4D97-AF65-F5344CB8AC3E}">
        <p14:creationId xmlns:p14="http://schemas.microsoft.com/office/powerpoint/2010/main" val="2566049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A7534F-6FFF-493E-82CE-09031354E046}" type="datetimeFigureOut">
              <a:rPr lang="en-IN" smtClean="0"/>
              <a:t>13-06-2022</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E1AE377-A085-4B27-85AF-B3011E615640}" type="slidenum">
              <a:rPr lang="en-IN" smtClean="0"/>
              <a:t>‹#›</a:t>
            </a:fld>
            <a:endParaRPr lang="en-IN"/>
          </a:p>
        </p:txBody>
      </p:sp>
    </p:spTree>
    <p:extLst>
      <p:ext uri="{BB962C8B-B14F-4D97-AF65-F5344CB8AC3E}">
        <p14:creationId xmlns:p14="http://schemas.microsoft.com/office/powerpoint/2010/main" val="2983799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A7534F-6FFF-493E-82CE-09031354E046}" type="datetimeFigureOut">
              <a:rPr lang="en-IN" smtClean="0"/>
              <a:t>13-06-2022</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E1AE377-A085-4B27-85AF-B3011E615640}" type="slidenum">
              <a:rPr lang="en-IN" smtClean="0"/>
              <a:t>‹#›</a:t>
            </a:fld>
            <a:endParaRPr lang="en-IN"/>
          </a:p>
        </p:txBody>
      </p:sp>
    </p:spTree>
    <p:extLst>
      <p:ext uri="{BB962C8B-B14F-4D97-AF65-F5344CB8AC3E}">
        <p14:creationId xmlns:p14="http://schemas.microsoft.com/office/powerpoint/2010/main" val="127669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AA7534F-6FFF-493E-82CE-09031354E046}" type="datetimeFigureOut">
              <a:rPr lang="en-IN" smtClean="0"/>
              <a:t>13-06-2022</a:t>
            </a:fld>
            <a:endParaRPr lang="en-IN"/>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E1AE377-A085-4B27-85AF-B3011E615640}" type="slidenum">
              <a:rPr lang="en-IN" smtClean="0"/>
              <a:t>‹#›</a:t>
            </a:fld>
            <a:endParaRPr lang="en-IN"/>
          </a:p>
        </p:txBody>
      </p:sp>
    </p:spTree>
    <p:extLst>
      <p:ext uri="{BB962C8B-B14F-4D97-AF65-F5344CB8AC3E}">
        <p14:creationId xmlns:p14="http://schemas.microsoft.com/office/powerpoint/2010/main" val="1101419362"/>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81B76F-EB30-42F0-9DC6-1D12A833A5F7}"/>
              </a:ext>
            </a:extLst>
          </p:cNvPr>
          <p:cNvSpPr/>
          <p:nvPr/>
        </p:nvSpPr>
        <p:spPr>
          <a:xfrm>
            <a:off x="2743201" y="2251717"/>
            <a:ext cx="6082748" cy="1200329"/>
          </a:xfrm>
          <a:prstGeom prst="rect">
            <a:avLst/>
          </a:prstGeom>
          <a:noFill/>
        </p:spPr>
        <p:txBody>
          <a:bodyPr wrap="square" lIns="91440" tIns="45720" rIns="91440" bIns="45720">
            <a:spAutoFit/>
          </a:bodyPr>
          <a:lstStyle/>
          <a:p>
            <a:pPr algn="ctr"/>
            <a:r>
              <a:rPr lang="en-US" sz="7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RedOcean</a:t>
            </a:r>
          </a:p>
        </p:txBody>
      </p:sp>
      <p:sp>
        <p:nvSpPr>
          <p:cNvPr id="5" name="TextBox 4">
            <a:extLst>
              <a:ext uri="{FF2B5EF4-FFF2-40B4-BE49-F238E27FC236}">
                <a16:creationId xmlns:a16="http://schemas.microsoft.com/office/drawing/2014/main" id="{45643375-E2AD-44F9-9BC9-309B70CB0EE0}"/>
              </a:ext>
            </a:extLst>
          </p:cNvPr>
          <p:cNvSpPr txBox="1"/>
          <p:nvPr/>
        </p:nvSpPr>
        <p:spPr>
          <a:xfrm>
            <a:off x="3151470" y="3597212"/>
            <a:ext cx="4572000" cy="1169551"/>
          </a:xfrm>
          <a:prstGeom prst="rect">
            <a:avLst/>
          </a:prstGeom>
          <a:noFill/>
        </p:spPr>
        <p:txBody>
          <a:bodyPr wrap="square" rtlCol="0">
            <a:spAutoFit/>
          </a:bodyPr>
          <a:lstStyle/>
          <a:p>
            <a:pPr algn="ctr"/>
            <a:r>
              <a:rPr lang="en-US" sz="1400" dirty="0">
                <a:solidFill>
                  <a:schemeClr val="bg1">
                    <a:lumMod val="95000"/>
                  </a:schemeClr>
                </a:solidFill>
                <a:latin typeface="Times New Roman" panose="02020603050405020304" pitchFamily="18" charset="0"/>
                <a:cs typeface="Times New Roman" panose="02020603050405020304" pitchFamily="18" charset="0"/>
              </a:rPr>
              <a:t>Submitted To:-</a:t>
            </a:r>
          </a:p>
          <a:p>
            <a:pPr algn="ctr"/>
            <a:r>
              <a:rPr lang="en-US" sz="1400" dirty="0">
                <a:solidFill>
                  <a:schemeClr val="bg1">
                    <a:lumMod val="95000"/>
                  </a:schemeClr>
                </a:solidFill>
                <a:latin typeface="Times New Roman" panose="02020603050405020304" pitchFamily="18" charset="0"/>
                <a:cs typeface="Times New Roman" panose="02020603050405020304" pitchFamily="18" charset="0"/>
              </a:rPr>
              <a:t>Ms.Deeksha Verma</a:t>
            </a:r>
          </a:p>
          <a:p>
            <a:pPr algn="ctr"/>
            <a:r>
              <a:rPr lang="en-US" sz="1400" dirty="0">
                <a:solidFill>
                  <a:schemeClr val="bg1">
                    <a:lumMod val="95000"/>
                  </a:schemeClr>
                </a:solidFill>
                <a:latin typeface="Times New Roman" panose="02020603050405020304" pitchFamily="18" charset="0"/>
                <a:cs typeface="Times New Roman" panose="02020603050405020304" pitchFamily="18" charset="0"/>
              </a:rPr>
              <a:t>Submitted By:-</a:t>
            </a:r>
          </a:p>
          <a:p>
            <a:pPr algn="ctr"/>
            <a:r>
              <a:rPr lang="en-US" sz="1400" dirty="0">
                <a:solidFill>
                  <a:schemeClr val="bg1">
                    <a:lumMod val="95000"/>
                  </a:schemeClr>
                </a:solidFill>
                <a:latin typeface="Times New Roman" panose="02020603050405020304" pitchFamily="18" charset="0"/>
                <a:cs typeface="Times New Roman" panose="02020603050405020304" pitchFamily="18" charset="0"/>
              </a:rPr>
              <a:t> Sharanjeet Singh(1915122)</a:t>
            </a:r>
          </a:p>
          <a:p>
            <a:pPr algn="ctr"/>
            <a:r>
              <a:rPr lang="en-US" sz="1400" dirty="0">
                <a:solidFill>
                  <a:schemeClr val="bg1">
                    <a:lumMod val="95000"/>
                  </a:schemeClr>
                </a:solidFill>
                <a:latin typeface="Times New Roman" panose="02020603050405020304" pitchFamily="18" charset="0"/>
                <a:cs typeface="Times New Roman" panose="02020603050405020304" pitchFamily="18" charset="0"/>
              </a:rPr>
              <a:t>Diya Arora(1915346)</a:t>
            </a:r>
            <a:endParaRPr lang="en-IN" sz="14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394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2A7E3E-73DD-9E05-F23C-FD9AEE3ABC9A}"/>
              </a:ext>
            </a:extLst>
          </p:cNvPr>
          <p:cNvSpPr>
            <a:spLocks noGrp="1"/>
          </p:cNvSpPr>
          <p:nvPr>
            <p:ph type="title"/>
          </p:nvPr>
        </p:nvSpPr>
        <p:spPr/>
        <p:txBody>
          <a:bodyPr/>
          <a:lstStyle/>
          <a:p>
            <a:pPr algn="ctr"/>
            <a:r>
              <a:rPr lang="en-US" dirty="0"/>
              <a:t>Output Screenshots</a:t>
            </a:r>
            <a:endParaRPr lang="en-IN" dirty="0"/>
          </a:p>
        </p:txBody>
      </p:sp>
      <p:pic>
        <p:nvPicPr>
          <p:cNvPr id="20" name="Content Placeholder 19">
            <a:extLst>
              <a:ext uri="{FF2B5EF4-FFF2-40B4-BE49-F238E27FC236}">
                <a16:creationId xmlns:a16="http://schemas.microsoft.com/office/drawing/2014/main" id="{32DBAA64-9959-E966-98EF-70217F8FD2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5856" y="2493780"/>
            <a:ext cx="1767358" cy="3834270"/>
          </a:xfrm>
        </p:spPr>
      </p:pic>
      <p:pic>
        <p:nvPicPr>
          <p:cNvPr id="22" name="Picture 21">
            <a:extLst>
              <a:ext uri="{FF2B5EF4-FFF2-40B4-BE49-F238E27FC236}">
                <a16:creationId xmlns:a16="http://schemas.microsoft.com/office/drawing/2014/main" id="{BC7528EF-DFF8-9F28-F516-9281F4ED8F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0204" y="2493780"/>
            <a:ext cx="1725422" cy="3834270"/>
          </a:xfrm>
          <a:prstGeom prst="rect">
            <a:avLst/>
          </a:prstGeom>
        </p:spPr>
      </p:pic>
      <p:pic>
        <p:nvPicPr>
          <p:cNvPr id="24" name="Picture 23">
            <a:extLst>
              <a:ext uri="{FF2B5EF4-FFF2-40B4-BE49-F238E27FC236}">
                <a16:creationId xmlns:a16="http://schemas.microsoft.com/office/drawing/2014/main" id="{E8F4B78A-CB16-6761-8B6A-4F08965C4F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8786" y="2493780"/>
            <a:ext cx="1767358" cy="3834270"/>
          </a:xfrm>
          <a:prstGeom prst="rect">
            <a:avLst/>
          </a:prstGeom>
        </p:spPr>
      </p:pic>
    </p:spTree>
    <p:extLst>
      <p:ext uri="{BB962C8B-B14F-4D97-AF65-F5344CB8AC3E}">
        <p14:creationId xmlns:p14="http://schemas.microsoft.com/office/powerpoint/2010/main" val="3654914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372B-F150-B8D9-5ED1-BA02E70D197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Output Screenshots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C1AD9A-E856-CA64-F35F-CBA7DF474EE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39634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E9E2E2-8D52-4362-BADD-A262F6F2F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633964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0FFC9-8E2A-4E78-BC0E-B2E5DD8228A7}"/>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716008A6-CCBC-44B0-91E9-92D6BCE96246}"/>
              </a:ext>
            </a:extLst>
          </p:cNvPr>
          <p:cNvSpPr>
            <a:spLocks noGrp="1"/>
          </p:cNvSpPr>
          <p:nvPr>
            <p:ph idx="1"/>
          </p:nvPr>
        </p:nvSpPr>
        <p:spPr>
          <a:xfrm>
            <a:off x="1154954" y="2353586"/>
            <a:ext cx="9738333" cy="3666214"/>
          </a:xfrm>
        </p:spPr>
        <p:txBody>
          <a:bodyPr>
            <a:normAutofit fontScale="85000" lnSpcReduction="10000"/>
          </a:bodyPr>
          <a:lstStyle/>
          <a:p>
            <a:pPr marR="106045" algn="just">
              <a:lnSpc>
                <a:spcPct val="150000"/>
              </a:lnSpc>
            </a:pPr>
            <a:r>
              <a:rPr lang="en-US" sz="1800" dirty="0">
                <a:effectLst/>
                <a:latin typeface="Times New Roman" panose="02020603050405020304" pitchFamily="18" charset="0"/>
                <a:ea typeface="Calibri" panose="020F0502020204030204" pitchFamily="34" charset="0"/>
              </a:rPr>
              <a:t>Our project developing a Chatbot using sequence modelling focuses on developing a model which will be able to generate responses automatically to the questions asked using a number of different machine learning techniques. This document gives an introduction to the basic aspects of the proposed model. The proposed</a:t>
            </a:r>
            <a:r>
              <a:rPr lang="en-US" sz="1800" spc="-1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model may</a:t>
            </a:r>
            <a:r>
              <a:rPr lang="en-US" sz="1800" spc="-10"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be used</a:t>
            </a:r>
            <a:r>
              <a:rPr lang="en-US" sz="1800" spc="-1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for</a:t>
            </a:r>
            <a:r>
              <a:rPr lang="en-US" sz="1800" spc="-1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order</a:t>
            </a:r>
            <a:r>
              <a:rPr lang="en-US" sz="1800" spc="-10"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generating in</a:t>
            </a:r>
            <a:r>
              <a:rPr lang="en-US" sz="1800" spc="-1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restaurants</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or in call </a:t>
            </a:r>
            <a:r>
              <a:rPr lang="en-US" sz="1800" dirty="0" err="1">
                <a:effectLst/>
                <a:latin typeface="Times New Roman" panose="02020603050405020304" pitchFamily="18" charset="0"/>
                <a:ea typeface="Calibri" panose="020F0502020204030204" pitchFamily="34" charset="0"/>
              </a:rPr>
              <a:t>centre</a:t>
            </a:r>
            <a:r>
              <a:rPr lang="en-US" sz="1800" dirty="0">
                <a:effectLst/>
                <a:latin typeface="Times New Roman" panose="02020603050405020304" pitchFamily="18" charset="0"/>
                <a:ea typeface="Calibri" panose="020F0502020204030204" pitchFamily="34" charset="0"/>
              </a:rPr>
              <a:t> to deal with the common problems faced.</a:t>
            </a:r>
          </a:p>
          <a:p>
            <a:pPr marR="106045" algn="just">
              <a:lnSpc>
                <a:spcPct val="150000"/>
              </a:lnSpc>
            </a:pPr>
            <a:r>
              <a:rPr lang="en-US" sz="1800" dirty="0">
                <a:effectLst/>
                <a:latin typeface="Times New Roman" panose="02020603050405020304" pitchFamily="18" charset="0"/>
                <a:ea typeface="Calibri" panose="020F0502020204030204" pitchFamily="34" charset="0"/>
              </a:rPr>
              <a:t> We are pursuing our objective in three phases: Design, analysis and Implementation. For analysis page we have taken a large segment of data from social networking sites to generate the outcomes for commonly discussed problems. The parameters are prioritized based on the interpretation of this data. We have also planned to include algorithms to differentiate the data according to whether we can generate answer for that or we need to use the internet in the types of questions asked. The UI is also pursued from analysis point of view.</a:t>
            </a:r>
            <a:endParaRPr lang="en-IN" sz="1800" dirty="0">
              <a:effectLs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539637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34BF5-9545-4697-9C6F-C045E8FF22EC}"/>
              </a:ext>
            </a:extLst>
          </p:cNvPr>
          <p:cNvSpPr>
            <a:spLocks noGrp="1"/>
          </p:cNvSpPr>
          <p:nvPr>
            <p:ph type="title"/>
          </p:nvPr>
        </p:nvSpPr>
        <p:spPr/>
        <p:txBody>
          <a:bodyPr/>
          <a:lstStyle/>
          <a:p>
            <a:pPr algn="ctr"/>
            <a:r>
              <a:rPr lang="en-US" dirty="0"/>
              <a:t>Scope of The Project</a:t>
            </a:r>
            <a:endParaRPr lang="en-IN" dirty="0"/>
          </a:p>
        </p:txBody>
      </p:sp>
      <p:sp>
        <p:nvSpPr>
          <p:cNvPr id="3" name="Content Placeholder 2">
            <a:extLst>
              <a:ext uri="{FF2B5EF4-FFF2-40B4-BE49-F238E27FC236}">
                <a16:creationId xmlns:a16="http://schemas.microsoft.com/office/drawing/2014/main" id="{DC79AB39-EFEE-4376-A255-71B788A491BA}"/>
              </a:ext>
            </a:extLst>
          </p:cNvPr>
          <p:cNvSpPr>
            <a:spLocks noGrp="1"/>
          </p:cNvSpPr>
          <p:nvPr>
            <p:ph idx="1"/>
          </p:nvPr>
        </p:nvSpPr>
        <p:spPr>
          <a:xfrm>
            <a:off x="1154954" y="2603500"/>
            <a:ext cx="9603161" cy="3416300"/>
          </a:xfrm>
        </p:spPr>
        <p:txBody>
          <a:bodyPr>
            <a:normAutofit lnSpcReduction="10000"/>
          </a:bodyPr>
          <a:lstStyle/>
          <a:p>
            <a:pPr marL="0" indent="0">
              <a:lnSpc>
                <a:spcPct val="150000"/>
              </a:lnSpc>
              <a:buNone/>
            </a:pPr>
            <a:r>
              <a:rPr lang="en-US" sz="1800" dirty="0">
                <a:effectLst/>
                <a:latin typeface="Times New Roman" panose="02020603050405020304" pitchFamily="18" charset="0"/>
                <a:ea typeface="Calibri" panose="020F0502020204030204" pitchFamily="34" charset="0"/>
              </a:rPr>
              <a:t>A </a:t>
            </a:r>
            <a:r>
              <a:rPr lang="en-US" sz="1800" b="1" dirty="0">
                <a:effectLst/>
                <a:latin typeface="Times New Roman" panose="02020603050405020304" pitchFamily="18" charset="0"/>
                <a:ea typeface="Calibri" panose="020F0502020204030204" pitchFamily="34" charset="0"/>
              </a:rPr>
              <a:t>chatbot </a:t>
            </a:r>
            <a:r>
              <a:rPr lang="en-US" sz="1800" dirty="0">
                <a:effectLst/>
                <a:latin typeface="Times New Roman" panose="02020603050405020304" pitchFamily="18" charset="0"/>
                <a:ea typeface="Calibri" panose="020F0502020204030204" pitchFamily="34" charset="0"/>
              </a:rPr>
              <a:t>(also known as a </a:t>
            </a:r>
            <a:r>
              <a:rPr lang="en-US" sz="1800" b="1" dirty="0" err="1">
                <a:effectLst/>
                <a:latin typeface="Times New Roman" panose="02020603050405020304" pitchFamily="18" charset="0"/>
                <a:ea typeface="Calibri" panose="020F0502020204030204" pitchFamily="34" charset="0"/>
              </a:rPr>
              <a:t>talkbots</a:t>
            </a:r>
            <a:r>
              <a:rPr lang="en-US" sz="1800" dirty="0">
                <a:effectLst/>
                <a:latin typeface="Times New Roman" panose="02020603050405020304" pitchFamily="18" charset="0"/>
                <a:ea typeface="Calibri" panose="020F0502020204030204" pitchFamily="34" charset="0"/>
              </a:rPr>
              <a:t>, </a:t>
            </a:r>
            <a:r>
              <a:rPr lang="en-US" sz="1800" b="1" dirty="0">
                <a:effectLst/>
                <a:latin typeface="Times New Roman" panose="02020603050405020304" pitchFamily="18" charset="0"/>
                <a:ea typeface="Calibri" panose="020F0502020204030204" pitchFamily="34" charset="0"/>
              </a:rPr>
              <a:t>chatterbot</a:t>
            </a:r>
            <a:r>
              <a:rPr lang="en-US" sz="1800" dirty="0">
                <a:effectLst/>
                <a:latin typeface="Times New Roman" panose="02020603050405020304" pitchFamily="18" charset="0"/>
                <a:ea typeface="Calibri" panose="020F0502020204030204" pitchFamily="34" charset="0"/>
              </a:rPr>
              <a:t>, </a:t>
            </a:r>
            <a:r>
              <a:rPr lang="en-US" sz="1800" b="1" dirty="0">
                <a:effectLst/>
                <a:latin typeface="Times New Roman" panose="02020603050405020304" pitchFamily="18" charset="0"/>
                <a:ea typeface="Calibri" panose="020F0502020204030204" pitchFamily="34" charset="0"/>
              </a:rPr>
              <a:t>Bot</a:t>
            </a:r>
            <a:r>
              <a:rPr lang="en-US" sz="1800" dirty="0">
                <a:effectLst/>
                <a:latin typeface="Times New Roman" panose="02020603050405020304" pitchFamily="18" charset="0"/>
                <a:ea typeface="Calibri" panose="020F0502020204030204" pitchFamily="34" charset="0"/>
              </a:rPr>
              <a:t>, </a:t>
            </a:r>
            <a:r>
              <a:rPr lang="en-US" sz="1800" b="1" dirty="0">
                <a:effectLst/>
                <a:latin typeface="Times New Roman" panose="02020603050405020304" pitchFamily="18" charset="0"/>
                <a:ea typeface="Calibri" panose="020F0502020204030204" pitchFamily="34" charset="0"/>
              </a:rPr>
              <a:t>IM bot</a:t>
            </a:r>
            <a:r>
              <a:rPr lang="en-US" sz="1800" dirty="0">
                <a:effectLst/>
                <a:latin typeface="Times New Roman" panose="02020603050405020304" pitchFamily="18" charset="0"/>
                <a:ea typeface="Calibri" panose="020F0502020204030204" pitchFamily="34" charset="0"/>
              </a:rPr>
              <a:t>, </a:t>
            </a:r>
            <a:r>
              <a:rPr lang="en-US" sz="1800" b="1" dirty="0">
                <a:effectLst/>
                <a:latin typeface="Times New Roman" panose="02020603050405020304" pitchFamily="18" charset="0"/>
                <a:ea typeface="Calibri" panose="020F0502020204030204" pitchFamily="34" charset="0"/>
              </a:rPr>
              <a:t>interactive agent</a:t>
            </a:r>
            <a:r>
              <a:rPr lang="en-US" sz="1800" dirty="0">
                <a:effectLst/>
                <a:latin typeface="Times New Roman" panose="02020603050405020304" pitchFamily="18" charset="0"/>
                <a:ea typeface="Calibri" panose="020F0502020204030204" pitchFamily="34" charset="0"/>
              </a:rPr>
              <a:t>,</a:t>
            </a:r>
            <a:r>
              <a:rPr lang="en-US" sz="1800" spc="-30"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or </a:t>
            </a:r>
            <a:r>
              <a:rPr lang="en-US" sz="1800" b="1" dirty="0">
                <a:effectLst/>
                <a:latin typeface="Times New Roman" panose="02020603050405020304" pitchFamily="18" charset="0"/>
                <a:ea typeface="Calibri" panose="020F0502020204030204" pitchFamily="34" charset="0"/>
              </a:rPr>
              <a:t>Artificial</a:t>
            </a:r>
            <a:r>
              <a:rPr lang="en-US" sz="1800" b="1" spc="-25" dirty="0">
                <a:effectLst/>
                <a:latin typeface="Times New Roman" panose="02020603050405020304" pitchFamily="18" charset="0"/>
                <a:ea typeface="Calibri" panose="020F0502020204030204" pitchFamily="34" charset="0"/>
              </a:rPr>
              <a:t> </a:t>
            </a:r>
            <a:r>
              <a:rPr lang="en-US" sz="1800" b="1" dirty="0">
                <a:effectLst/>
                <a:latin typeface="Times New Roman" panose="02020603050405020304" pitchFamily="18" charset="0"/>
                <a:ea typeface="Calibri" panose="020F0502020204030204" pitchFamily="34" charset="0"/>
              </a:rPr>
              <a:t>Conversational Entity</a:t>
            </a:r>
            <a:r>
              <a:rPr lang="en-US" sz="1800" dirty="0">
                <a:effectLst/>
                <a:latin typeface="Times New Roman" panose="02020603050405020304" pitchFamily="18" charset="0"/>
                <a:ea typeface="Calibri" panose="020F0502020204030204" pitchFamily="34" charset="0"/>
              </a:rPr>
              <a:t>)</a:t>
            </a:r>
            <a:r>
              <a:rPr lang="en-US" sz="1800" spc="-10"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is</a:t>
            </a:r>
            <a:r>
              <a:rPr lang="en-US" sz="1800" spc="-1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a</a:t>
            </a:r>
            <a:r>
              <a:rPr lang="en-US" sz="1800" spc="-1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computer program</a:t>
            </a:r>
            <a:r>
              <a:rPr lang="en-US" sz="1800" spc="-20"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or</a:t>
            </a:r>
            <a:r>
              <a:rPr lang="en-US" sz="1800" spc="-2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an</a:t>
            </a:r>
            <a:r>
              <a:rPr lang="en-US" sz="1800" spc="-30"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artificial intelligence which conducts a conversation via auditory or textual methods.</a:t>
            </a:r>
            <a:endParaRPr lang="en-IN" sz="1800" dirty="0">
              <a:effectLst/>
              <a:latin typeface="Calibri" panose="020F0502020204030204" pitchFamily="34" charset="0"/>
              <a:ea typeface="Calibri" panose="020F0502020204030204" pitchFamily="34" charset="0"/>
            </a:endParaRPr>
          </a:p>
          <a:p>
            <a:pPr marL="0" indent="0">
              <a:lnSpc>
                <a:spcPct val="150000"/>
              </a:lnSpc>
              <a:buNone/>
            </a:pPr>
            <a:endParaRPr lang="en-IN" dirty="0"/>
          </a:p>
          <a:p>
            <a:pPr marL="0" indent="0">
              <a:lnSpc>
                <a:spcPct val="150000"/>
              </a:lnSpc>
              <a:buNone/>
            </a:pPr>
            <a:r>
              <a:rPr lang="en-IN" dirty="0">
                <a:latin typeface="Times New Roman" panose="02020603050405020304" pitchFamily="18" charset="0"/>
                <a:cs typeface="Times New Roman" panose="02020603050405020304" pitchFamily="18" charset="0"/>
              </a:rPr>
              <a:t>In today’s world , as every one is disturbed by the mental stress and work load and in this situation everyone deserves a friend however many of us would not be able to get them so our bot will be a hope to those users and will act as a friendly bot where people can save or </a:t>
            </a:r>
            <a:r>
              <a:rPr lang="en-IN" dirty="0" err="1">
                <a:latin typeface="Times New Roman" panose="02020603050405020304" pitchFamily="18" charset="0"/>
                <a:cs typeface="Times New Roman" panose="02020603050405020304" pitchFamily="18" charset="0"/>
              </a:rPr>
              <a:t>shre</a:t>
            </a:r>
            <a:r>
              <a:rPr lang="en-IN" dirty="0">
                <a:latin typeface="Times New Roman" panose="02020603050405020304" pitchFamily="18" charset="0"/>
                <a:cs typeface="Times New Roman" panose="02020603050405020304" pitchFamily="18" charset="0"/>
              </a:rPr>
              <a:t> their feelings while still being isolated from world and too without being judged.</a:t>
            </a:r>
          </a:p>
        </p:txBody>
      </p:sp>
    </p:spTree>
    <p:extLst>
      <p:ext uri="{BB962C8B-B14F-4D97-AF65-F5344CB8AC3E}">
        <p14:creationId xmlns:p14="http://schemas.microsoft.com/office/powerpoint/2010/main" val="3589566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3CDC6-CBC6-4AE2-8541-C90C2892F36D}"/>
              </a:ext>
            </a:extLst>
          </p:cNvPr>
          <p:cNvSpPr>
            <a:spLocks noGrp="1"/>
          </p:cNvSpPr>
          <p:nvPr>
            <p:ph type="title"/>
          </p:nvPr>
        </p:nvSpPr>
        <p:spPr/>
        <p:txBody>
          <a:bodyPr/>
          <a:lstStyle/>
          <a:p>
            <a:pPr algn="ctr"/>
            <a:r>
              <a:rPr lang="en-US" dirty="0"/>
              <a:t>Features</a:t>
            </a:r>
            <a:endParaRPr lang="en-IN" dirty="0"/>
          </a:p>
        </p:txBody>
      </p:sp>
      <p:sp>
        <p:nvSpPr>
          <p:cNvPr id="3" name="Content Placeholder 2">
            <a:extLst>
              <a:ext uri="{FF2B5EF4-FFF2-40B4-BE49-F238E27FC236}">
                <a16:creationId xmlns:a16="http://schemas.microsoft.com/office/drawing/2014/main" id="{001DDD9C-12CF-4446-9C25-53ABEB09A882}"/>
              </a:ext>
            </a:extLst>
          </p:cNvPr>
          <p:cNvSpPr>
            <a:spLocks noGrp="1"/>
          </p:cNvSpPr>
          <p:nvPr>
            <p:ph idx="1"/>
          </p:nvPr>
        </p:nvSpPr>
        <p:spPr>
          <a:xfrm>
            <a:off x="1027733" y="2380864"/>
            <a:ext cx="8761413" cy="4115352"/>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Accuracy of Work</a:t>
            </a:r>
          </a:p>
          <a:p>
            <a:pPr>
              <a:lnSpc>
                <a:spcPct val="150000"/>
              </a:lnSpc>
            </a:pPr>
            <a:r>
              <a:rPr lang="en-US" dirty="0">
                <a:latin typeface="Times New Roman" panose="02020603050405020304" pitchFamily="18" charset="0"/>
                <a:cs typeface="Times New Roman" panose="02020603050405020304" pitchFamily="18" charset="0"/>
              </a:rPr>
              <a:t>Friendly Bot</a:t>
            </a:r>
          </a:p>
          <a:p>
            <a:pPr>
              <a:lnSpc>
                <a:spcPct val="150000"/>
              </a:lnSpc>
            </a:pPr>
            <a:r>
              <a:rPr lang="en-US" dirty="0">
                <a:latin typeface="Times New Roman" panose="02020603050405020304" pitchFamily="18" charset="0"/>
                <a:cs typeface="Times New Roman" panose="02020603050405020304" pitchFamily="18" charset="0"/>
              </a:rPr>
              <a:t>Able to run Python code</a:t>
            </a:r>
          </a:p>
          <a:p>
            <a:pPr>
              <a:lnSpc>
                <a:spcPct val="150000"/>
              </a:lnSpc>
            </a:pPr>
            <a:r>
              <a:rPr lang="en-US" dirty="0">
                <a:latin typeface="Times New Roman" panose="02020603050405020304" pitchFamily="18" charset="0"/>
                <a:cs typeface="Times New Roman" panose="02020603050405020304" pitchFamily="18" charset="0"/>
              </a:rPr>
              <a:t>Able to Access Terminal Directly</a:t>
            </a:r>
          </a:p>
          <a:p>
            <a:pPr>
              <a:lnSpc>
                <a:spcPct val="150000"/>
              </a:lnSpc>
            </a:pPr>
            <a:r>
              <a:rPr lang="en-US" dirty="0">
                <a:latin typeface="Times New Roman" panose="02020603050405020304" pitchFamily="18" charset="0"/>
                <a:cs typeface="Times New Roman" panose="02020603050405020304" pitchFamily="18" charset="0"/>
              </a:rPr>
              <a:t>Chats Would be save </a:t>
            </a:r>
          </a:p>
          <a:p>
            <a:pPr>
              <a:lnSpc>
                <a:spcPct val="150000"/>
              </a:lnSpc>
            </a:pPr>
            <a:r>
              <a:rPr lang="en-US" dirty="0" err="1">
                <a:latin typeface="Times New Roman" panose="02020603050405020304" pitchFamily="18" charset="0"/>
                <a:cs typeface="Times New Roman" panose="02020603050405020304" pitchFamily="18" charset="0"/>
              </a:rPr>
              <a:t>Elascticity</a:t>
            </a: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9382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BC601-BB3A-4EDB-B37C-22AAA863B48B}"/>
              </a:ext>
            </a:extLst>
          </p:cNvPr>
          <p:cNvSpPr>
            <a:spLocks noGrp="1"/>
          </p:cNvSpPr>
          <p:nvPr>
            <p:ph type="title"/>
          </p:nvPr>
        </p:nvSpPr>
        <p:spPr/>
        <p:txBody>
          <a:bodyPr/>
          <a:lstStyle/>
          <a:p>
            <a:pPr algn="ctr"/>
            <a:r>
              <a:rPr lang="en-US" dirty="0"/>
              <a:t>Software Requirements</a:t>
            </a:r>
            <a:endParaRPr lang="en-IN" dirty="0"/>
          </a:p>
        </p:txBody>
      </p:sp>
      <p:sp>
        <p:nvSpPr>
          <p:cNvPr id="3" name="Content Placeholder 2">
            <a:extLst>
              <a:ext uri="{FF2B5EF4-FFF2-40B4-BE49-F238E27FC236}">
                <a16:creationId xmlns:a16="http://schemas.microsoft.com/office/drawing/2014/main" id="{21A2A113-7F00-428B-9E4B-4911CB83BEC7}"/>
              </a:ext>
            </a:extLst>
          </p:cNvPr>
          <p:cNvSpPr>
            <a:spLocks noGrp="1"/>
          </p:cNvSpPr>
          <p:nvPr>
            <p:ph idx="1"/>
          </p:nvPr>
        </p:nvSpPr>
        <p:spPr>
          <a:xfrm>
            <a:off x="970059" y="2162755"/>
            <a:ext cx="9533614" cy="4595853"/>
          </a:xfrm>
        </p:spPr>
        <p:txBody>
          <a:bodyPr>
            <a:noAutofit/>
          </a:bodyPr>
          <a:lstStyle/>
          <a:p>
            <a:pPr>
              <a:lnSpc>
                <a:spcPct val="150000"/>
              </a:lnSpc>
              <a:tabLst>
                <a:tab pos="546100" algn="l"/>
                <a:tab pos="546735" algn="l"/>
              </a:tabLst>
            </a:pPr>
            <a:r>
              <a:rPr lang="en-US" sz="1800" b="1" u="sng" dirty="0">
                <a:effectLst/>
                <a:latin typeface="Times New Roman" panose="02020603050405020304" pitchFamily="18" charset="0"/>
                <a:ea typeface="Calibri" panose="020F0502020204030204" pitchFamily="34" charset="0"/>
              </a:rPr>
              <a:t>Python (Flask):-</a:t>
            </a:r>
            <a:r>
              <a:rPr lang="en-US" sz="1800" dirty="0">
                <a:solidFill>
                  <a:srgbClr val="666666"/>
                </a:solidFill>
                <a:effectLst/>
                <a:latin typeface="Times New Roman" panose="02020603050405020304" pitchFamily="18" charset="0"/>
                <a:ea typeface="Calibri" panose="020F0502020204030204" pitchFamily="34" charset="0"/>
              </a:rPr>
              <a:t> A web framework is a software architecture that contains tools and libraries used to develop a web application in a fast and efficient way. Flask is a microframework written in Python.</a:t>
            </a:r>
            <a:endParaRPr lang="en-IN" sz="1800" dirty="0">
              <a:effectLst/>
              <a:latin typeface="Calibri" panose="020F0502020204030204" pitchFamily="34" charset="0"/>
              <a:ea typeface="Calibri" panose="020F0502020204030204" pitchFamily="34" charset="0"/>
            </a:endParaRPr>
          </a:p>
          <a:p>
            <a:pPr>
              <a:lnSpc>
                <a:spcPct val="150000"/>
              </a:lnSpc>
              <a:tabLst>
                <a:tab pos="546100" algn="l"/>
                <a:tab pos="546735" algn="l"/>
              </a:tabLst>
            </a:pPr>
            <a:r>
              <a:rPr lang="en-US" sz="1800" b="1" u="sng" dirty="0" err="1">
                <a:effectLst/>
                <a:latin typeface="Times New Roman" panose="02020603050405020304" pitchFamily="18" charset="0"/>
                <a:ea typeface="Calibri" panose="020F0502020204030204" pitchFamily="34" charset="0"/>
              </a:rPr>
              <a:t>Twillo</a:t>
            </a:r>
            <a:r>
              <a:rPr lang="en-US" sz="1800" b="1" u="sng" dirty="0">
                <a:effectLst/>
                <a:latin typeface="Times New Roman" panose="02020603050405020304" pitchFamily="18" charset="0"/>
                <a:ea typeface="Calibri" panose="020F0502020204030204" pitchFamily="34" charset="0"/>
              </a:rPr>
              <a:t>:-</a:t>
            </a:r>
            <a:r>
              <a:rPr lang="en-US" sz="1800" dirty="0">
                <a:solidFill>
                  <a:srgbClr val="030B5D"/>
                </a:solidFill>
                <a:effectLst/>
                <a:latin typeface="Helvetica" panose="020B060402020202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a:lnSpc>
                <a:spcPct val="150000"/>
              </a:lnSpc>
              <a:tabLst>
                <a:tab pos="546100" algn="l"/>
                <a:tab pos="546735" algn="l"/>
              </a:tabLst>
            </a:pPr>
            <a:r>
              <a:rPr lang="en-US" sz="1800" dirty="0">
                <a:solidFill>
                  <a:srgbClr val="030B5D"/>
                </a:solidFill>
                <a:effectLst/>
                <a:latin typeface="Helvetica" panose="020B0604020202020204" pitchFamily="34" charset="0"/>
                <a:ea typeface="Calibri" panose="020F0502020204030204" pitchFamily="34" charset="0"/>
              </a:rPr>
              <a:t>Twilio powers personalized interactions and trusted global communications to connect you with customers.</a:t>
            </a:r>
          </a:p>
          <a:p>
            <a:pPr>
              <a:lnSpc>
                <a:spcPct val="150000"/>
              </a:lnSpc>
              <a:tabLst>
                <a:tab pos="546100" algn="l"/>
                <a:tab pos="546735" algn="l"/>
              </a:tabLst>
            </a:pPr>
            <a:r>
              <a:rPr lang="en-US" dirty="0">
                <a:solidFill>
                  <a:srgbClr val="030B5D"/>
                </a:solidFill>
                <a:latin typeface="Helvetica" panose="020B0604020202020204" pitchFamily="34" charset="0"/>
                <a:ea typeface="Calibri" panose="020F0502020204030204" pitchFamily="34" charset="0"/>
              </a:rPr>
              <a:t>NGROK:-</a:t>
            </a:r>
          </a:p>
          <a:p>
            <a:pPr>
              <a:lnSpc>
                <a:spcPct val="150000"/>
              </a:lnSpc>
              <a:tabLst>
                <a:tab pos="546100" algn="l"/>
                <a:tab pos="546735" algn="l"/>
              </a:tabLst>
            </a:pPr>
            <a:r>
              <a:rPr lang="en-US" sz="1800" dirty="0">
                <a:solidFill>
                  <a:srgbClr val="030B5D"/>
                </a:solidFill>
                <a:effectLst/>
                <a:latin typeface="Helvetica" panose="020B0604020202020204" pitchFamily="34" charset="0"/>
                <a:ea typeface="Calibri" panose="020F0502020204030204" pitchFamily="34" charset="0"/>
              </a:rPr>
              <a:t>W</a:t>
            </a:r>
            <a:r>
              <a:rPr lang="en-US" dirty="0">
                <a:solidFill>
                  <a:srgbClr val="030B5D"/>
                </a:solidFill>
                <a:latin typeface="Helvetica" panose="020B0604020202020204" pitchFamily="34" charset="0"/>
                <a:ea typeface="Calibri" panose="020F0502020204030204" pitchFamily="34" charset="0"/>
              </a:rPr>
              <a:t>olfram-Alpha API</a:t>
            </a:r>
            <a:endParaRPr lang="en-IN" sz="1800" dirty="0">
              <a:effectLst/>
              <a:latin typeface="Calibri" panose="020F0502020204030204" pitchFamily="34" charset="0"/>
              <a:ea typeface="Calibri" panose="020F0502020204030204" pitchFamily="34" charset="0"/>
            </a:endParaRPr>
          </a:p>
          <a:p>
            <a:endParaRPr lang="en-IN" sz="1200" dirty="0"/>
          </a:p>
        </p:txBody>
      </p:sp>
    </p:spTree>
    <p:extLst>
      <p:ext uri="{BB962C8B-B14F-4D97-AF65-F5344CB8AC3E}">
        <p14:creationId xmlns:p14="http://schemas.microsoft.com/office/powerpoint/2010/main" val="2874899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1C1F67-DBF5-5FFB-C027-10D5702139BC}"/>
              </a:ext>
            </a:extLst>
          </p:cNvPr>
          <p:cNvSpPr>
            <a:spLocks noGrp="1"/>
          </p:cNvSpPr>
          <p:nvPr>
            <p:ph type="title"/>
          </p:nvPr>
        </p:nvSpPr>
        <p:spPr/>
        <p:txBody>
          <a:bodyPr/>
          <a:lstStyle/>
          <a:p>
            <a:pPr algn="ctr"/>
            <a:r>
              <a:rPr lang="en-US" dirty="0"/>
              <a:t>Library Requirements</a:t>
            </a:r>
            <a:endParaRPr lang="en-IN" dirty="0"/>
          </a:p>
        </p:txBody>
      </p:sp>
      <p:sp>
        <p:nvSpPr>
          <p:cNvPr id="4" name="Content Placeholder 3">
            <a:extLst>
              <a:ext uri="{FF2B5EF4-FFF2-40B4-BE49-F238E27FC236}">
                <a16:creationId xmlns:a16="http://schemas.microsoft.com/office/drawing/2014/main" id="{EB864BAD-34C7-1A8F-4E6F-A1EE8DDEF308}"/>
              </a:ext>
            </a:extLst>
          </p:cNvPr>
          <p:cNvSpPr>
            <a:spLocks noGrp="1"/>
          </p:cNvSpPr>
          <p:nvPr>
            <p:ph idx="1"/>
          </p:nvPr>
        </p:nvSpPr>
        <p:spPr/>
        <p:txBody>
          <a:bodyPr>
            <a:normAutofit fontScale="85000" lnSpcReduction="10000"/>
          </a:bodyPr>
          <a:lstStyle/>
          <a:p>
            <a:pPr marL="342900" lvl="0" indent="-342900">
              <a:lnSpc>
                <a:spcPct val="200000"/>
              </a:lnSpc>
              <a:buSzPts val="1600"/>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a:solidFill>
                  <a:srgbClr val="000000"/>
                </a:solidFill>
                <a:effectLst/>
                <a:latin typeface="Courier New" panose="02070309020205020404" pitchFamily="49" charset="0"/>
                <a:ea typeface="Times New Roman" panose="02020603050405020304" pitchFamily="18" charset="0"/>
              </a:rPr>
              <a:t>certifi</a:t>
            </a:r>
            <a:r>
              <a:rPr lang="en-IN" dirty="0">
                <a:solidFill>
                  <a:srgbClr val="000000"/>
                </a:solidFill>
                <a:effectLst/>
                <a:latin typeface="Courier New" panose="02070309020205020404" pitchFamily="49" charset="0"/>
                <a:ea typeface="Times New Roman" panose="02020603050405020304" pitchFamily="18" charset="0"/>
              </a:rPr>
              <a:t>==2019.9.11</a:t>
            </a:r>
            <a:endParaRPr lang="en-IN" dirty="0">
              <a:effectLst/>
              <a:latin typeface="Calibri" panose="020F0502020204030204" pitchFamily="34" charset="0"/>
              <a:ea typeface="Calibri" panose="020F0502020204030204" pitchFamily="34" charset="0"/>
            </a:endParaRPr>
          </a:p>
          <a:p>
            <a:pPr marL="342900" lvl="0" indent="-342900">
              <a:lnSpc>
                <a:spcPct val="200000"/>
              </a:lnSpc>
              <a:buSzPts val="1600"/>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Courier New" panose="02070309020205020404" pitchFamily="49" charset="0"/>
                <a:ea typeface="Times New Roman" panose="02020603050405020304" pitchFamily="18" charset="0"/>
              </a:rPr>
              <a:t> </a:t>
            </a:r>
            <a:r>
              <a:rPr lang="en-IN" dirty="0" err="1">
                <a:solidFill>
                  <a:srgbClr val="000000"/>
                </a:solidFill>
                <a:effectLst/>
                <a:latin typeface="Courier New" panose="02070309020205020404" pitchFamily="49" charset="0"/>
                <a:ea typeface="Times New Roman" panose="02020603050405020304" pitchFamily="18" charset="0"/>
              </a:rPr>
              <a:t>chardet</a:t>
            </a:r>
            <a:r>
              <a:rPr lang="en-IN" dirty="0">
                <a:solidFill>
                  <a:srgbClr val="000000"/>
                </a:solidFill>
                <a:effectLst/>
                <a:latin typeface="Courier New" panose="02070309020205020404" pitchFamily="49" charset="0"/>
                <a:ea typeface="Times New Roman" panose="02020603050405020304" pitchFamily="18" charset="0"/>
              </a:rPr>
              <a:t>==3.0.4</a:t>
            </a:r>
            <a:endParaRPr lang="en-IN" dirty="0">
              <a:effectLst/>
              <a:latin typeface="Calibri" panose="020F0502020204030204" pitchFamily="34" charset="0"/>
              <a:ea typeface="Calibri" panose="020F0502020204030204" pitchFamily="34" charset="0"/>
            </a:endParaRPr>
          </a:p>
          <a:p>
            <a:pPr marL="342900" lvl="0" indent="-342900">
              <a:lnSpc>
                <a:spcPct val="200000"/>
              </a:lnSpc>
              <a:buSzPts val="1600"/>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Courier New" panose="02070309020205020404" pitchFamily="49" charset="0"/>
                <a:ea typeface="Times New Roman" panose="02020603050405020304" pitchFamily="18" charset="0"/>
              </a:rPr>
              <a:t>Click==7.0</a:t>
            </a:r>
            <a:endParaRPr lang="en-IN" dirty="0">
              <a:effectLst/>
              <a:latin typeface="Calibri" panose="020F0502020204030204" pitchFamily="34" charset="0"/>
              <a:ea typeface="Calibri" panose="020F0502020204030204" pitchFamily="34" charset="0"/>
            </a:endParaRPr>
          </a:p>
          <a:p>
            <a:pPr marL="342900" lvl="0" indent="-342900">
              <a:lnSpc>
                <a:spcPct val="200000"/>
              </a:lnSpc>
              <a:buSzPts val="1600"/>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Courier New" panose="02070309020205020404" pitchFamily="49" charset="0"/>
                <a:ea typeface="Times New Roman" panose="02020603050405020304" pitchFamily="18" charset="0"/>
              </a:rPr>
              <a:t>Flask==1.1.1</a:t>
            </a:r>
            <a:endParaRPr lang="en-IN" dirty="0">
              <a:effectLst/>
              <a:latin typeface="Calibri" panose="020F0502020204030204" pitchFamily="34" charset="0"/>
              <a:ea typeface="Calibri" panose="020F0502020204030204" pitchFamily="34" charset="0"/>
            </a:endParaRPr>
          </a:p>
          <a:p>
            <a:pPr marL="342900" lvl="0" indent="-342900">
              <a:lnSpc>
                <a:spcPct val="200000"/>
              </a:lnSpc>
              <a:buSzPts val="1600"/>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a:solidFill>
                  <a:srgbClr val="000000"/>
                </a:solidFill>
                <a:effectLst/>
                <a:latin typeface="Courier New" panose="02070309020205020404" pitchFamily="49" charset="0"/>
                <a:ea typeface="Times New Roman" panose="02020603050405020304" pitchFamily="18" charset="0"/>
              </a:rPr>
              <a:t>idna</a:t>
            </a:r>
            <a:r>
              <a:rPr lang="en-IN" dirty="0">
                <a:solidFill>
                  <a:srgbClr val="000000"/>
                </a:solidFill>
                <a:effectLst/>
                <a:latin typeface="Courier New" panose="02070309020205020404" pitchFamily="49" charset="0"/>
                <a:ea typeface="Times New Roman" panose="02020603050405020304" pitchFamily="18" charset="0"/>
              </a:rPr>
              <a:t>==2.8</a:t>
            </a:r>
            <a:endParaRPr lang="en-IN" dirty="0">
              <a:effectLst/>
              <a:latin typeface="Calibri" panose="020F0502020204030204" pitchFamily="34" charset="0"/>
              <a:ea typeface="Calibri" panose="020F0502020204030204" pitchFamily="34" charset="0"/>
            </a:endParaRPr>
          </a:p>
          <a:p>
            <a:pPr marL="342900" lvl="0" indent="-342900">
              <a:lnSpc>
                <a:spcPct val="200000"/>
              </a:lnSpc>
              <a:buSzPts val="1600"/>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a:solidFill>
                  <a:srgbClr val="000000"/>
                </a:solidFill>
                <a:effectLst/>
                <a:latin typeface="Courier New" panose="02070309020205020404" pitchFamily="49" charset="0"/>
                <a:ea typeface="Times New Roman" panose="02020603050405020304" pitchFamily="18" charset="0"/>
              </a:rPr>
              <a:t>itsdangerous</a:t>
            </a:r>
            <a:r>
              <a:rPr lang="en-IN" dirty="0">
                <a:solidFill>
                  <a:srgbClr val="000000"/>
                </a:solidFill>
                <a:effectLst/>
                <a:latin typeface="Courier New" panose="02070309020205020404" pitchFamily="49" charset="0"/>
                <a:ea typeface="Times New Roman" panose="02020603050405020304" pitchFamily="18" charset="0"/>
              </a:rPr>
              <a:t>==1.1.0</a:t>
            </a:r>
            <a:endParaRPr lang="en-IN"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545981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F1051-0BA6-EBB9-559B-131BD15C67EF}"/>
              </a:ext>
            </a:extLst>
          </p:cNvPr>
          <p:cNvSpPr>
            <a:spLocks noGrp="1"/>
          </p:cNvSpPr>
          <p:nvPr>
            <p:ph type="title"/>
          </p:nvPr>
        </p:nvSpPr>
        <p:spPr/>
        <p:txBody>
          <a:bodyPr/>
          <a:lstStyle/>
          <a:p>
            <a:pPr algn="ctr"/>
            <a:r>
              <a:rPr lang="en-US" dirty="0"/>
              <a:t>Library Requirements</a:t>
            </a:r>
            <a:endParaRPr lang="en-IN" dirty="0"/>
          </a:p>
        </p:txBody>
      </p:sp>
      <p:sp>
        <p:nvSpPr>
          <p:cNvPr id="3" name="Content Placeholder 2">
            <a:extLst>
              <a:ext uri="{FF2B5EF4-FFF2-40B4-BE49-F238E27FC236}">
                <a16:creationId xmlns:a16="http://schemas.microsoft.com/office/drawing/2014/main" id="{0945657E-BD29-25D1-5C07-03034EE78768}"/>
              </a:ext>
            </a:extLst>
          </p:cNvPr>
          <p:cNvSpPr>
            <a:spLocks noGrp="1"/>
          </p:cNvSpPr>
          <p:nvPr>
            <p:ph idx="1"/>
          </p:nvPr>
        </p:nvSpPr>
        <p:spPr>
          <a:xfrm>
            <a:off x="1154954" y="2603499"/>
            <a:ext cx="8761413" cy="4007507"/>
          </a:xfrm>
        </p:spPr>
        <p:txBody>
          <a:bodyPr>
            <a:normAutofit fontScale="70000" lnSpcReduction="20000"/>
          </a:bodyPr>
          <a:lstStyle/>
          <a:p>
            <a:pPr marL="342900" lvl="0" indent="-342900">
              <a:lnSpc>
                <a:spcPct val="200000"/>
              </a:lnSpc>
              <a:buSzPts val="1600"/>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Courier New" panose="02070309020205020404" pitchFamily="49" charset="0"/>
                <a:ea typeface="Times New Roman" panose="02020603050405020304" pitchFamily="18" charset="0"/>
              </a:rPr>
              <a:t>Jinja2==2.10.3</a:t>
            </a:r>
            <a:endParaRPr lang="en-IN" dirty="0">
              <a:effectLst/>
              <a:latin typeface="Calibri" panose="020F0502020204030204" pitchFamily="34" charset="0"/>
              <a:ea typeface="Calibri" panose="020F0502020204030204" pitchFamily="34" charset="0"/>
            </a:endParaRPr>
          </a:p>
          <a:p>
            <a:pPr marL="342900" lvl="0" indent="-342900">
              <a:lnSpc>
                <a:spcPct val="200000"/>
              </a:lnSpc>
              <a:buSzPts val="1600"/>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a:solidFill>
                  <a:srgbClr val="000000"/>
                </a:solidFill>
                <a:effectLst/>
                <a:latin typeface="Courier New" panose="02070309020205020404" pitchFamily="49" charset="0"/>
                <a:ea typeface="Times New Roman" panose="02020603050405020304" pitchFamily="18" charset="0"/>
              </a:rPr>
              <a:t>MarkupSafe</a:t>
            </a:r>
            <a:r>
              <a:rPr lang="en-IN" dirty="0">
                <a:solidFill>
                  <a:srgbClr val="000000"/>
                </a:solidFill>
                <a:effectLst/>
                <a:latin typeface="Courier New" panose="02070309020205020404" pitchFamily="49" charset="0"/>
                <a:ea typeface="Times New Roman" panose="02020603050405020304" pitchFamily="18" charset="0"/>
              </a:rPr>
              <a:t>==1.1.1</a:t>
            </a:r>
            <a:endParaRPr lang="en-IN" dirty="0">
              <a:effectLst/>
              <a:latin typeface="Calibri" panose="020F0502020204030204" pitchFamily="34" charset="0"/>
              <a:ea typeface="Calibri" panose="020F0502020204030204" pitchFamily="34" charset="0"/>
            </a:endParaRPr>
          </a:p>
          <a:p>
            <a:pPr marL="342900" lvl="0" indent="-342900">
              <a:lnSpc>
                <a:spcPct val="200000"/>
              </a:lnSpc>
              <a:buSzPts val="1600"/>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a:solidFill>
                  <a:srgbClr val="000000"/>
                </a:solidFill>
                <a:effectLst/>
                <a:latin typeface="Courier New" panose="02070309020205020404" pitchFamily="49" charset="0"/>
                <a:ea typeface="Times New Roman" panose="02020603050405020304" pitchFamily="18" charset="0"/>
              </a:rPr>
              <a:t>PyJWT</a:t>
            </a:r>
            <a:r>
              <a:rPr lang="en-IN" dirty="0">
                <a:solidFill>
                  <a:srgbClr val="000000"/>
                </a:solidFill>
                <a:effectLst/>
                <a:latin typeface="Courier New" panose="02070309020205020404" pitchFamily="49" charset="0"/>
                <a:ea typeface="Times New Roman" panose="02020603050405020304" pitchFamily="18" charset="0"/>
              </a:rPr>
              <a:t>==1.7.1</a:t>
            </a:r>
            <a:endParaRPr lang="en-IN" dirty="0">
              <a:effectLst/>
              <a:latin typeface="Calibri" panose="020F0502020204030204" pitchFamily="34" charset="0"/>
              <a:ea typeface="Calibri" panose="020F0502020204030204" pitchFamily="34" charset="0"/>
            </a:endParaRPr>
          </a:p>
          <a:p>
            <a:pPr marL="342900" lvl="0" indent="-342900">
              <a:lnSpc>
                <a:spcPct val="200000"/>
              </a:lnSpc>
              <a:buSzPts val="1600"/>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a:solidFill>
                  <a:srgbClr val="000000"/>
                </a:solidFill>
                <a:effectLst/>
                <a:latin typeface="Courier New" panose="02070309020205020404" pitchFamily="49" charset="0"/>
                <a:ea typeface="Times New Roman" panose="02020603050405020304" pitchFamily="18" charset="0"/>
              </a:rPr>
              <a:t>pytz</a:t>
            </a:r>
            <a:r>
              <a:rPr lang="en-IN" dirty="0">
                <a:solidFill>
                  <a:srgbClr val="000000"/>
                </a:solidFill>
                <a:effectLst/>
                <a:latin typeface="Courier New" panose="02070309020205020404" pitchFamily="49" charset="0"/>
                <a:ea typeface="Times New Roman" panose="02020603050405020304" pitchFamily="18" charset="0"/>
              </a:rPr>
              <a:t>==2019.3</a:t>
            </a:r>
            <a:endParaRPr lang="en-IN" dirty="0">
              <a:effectLst/>
              <a:latin typeface="Calibri" panose="020F0502020204030204" pitchFamily="34" charset="0"/>
              <a:ea typeface="Calibri" panose="020F0502020204030204" pitchFamily="34" charset="0"/>
            </a:endParaRPr>
          </a:p>
          <a:p>
            <a:pPr marL="342900" lvl="0" indent="-342900">
              <a:lnSpc>
                <a:spcPct val="200000"/>
              </a:lnSpc>
              <a:buSzPts val="1600"/>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Courier New" panose="02070309020205020404" pitchFamily="49" charset="0"/>
                <a:ea typeface="Times New Roman" panose="02020603050405020304" pitchFamily="18" charset="0"/>
              </a:rPr>
              <a:t>requests==2.22.0</a:t>
            </a:r>
            <a:endParaRPr lang="en-IN" dirty="0">
              <a:effectLst/>
              <a:latin typeface="Calibri" panose="020F0502020204030204" pitchFamily="34" charset="0"/>
              <a:ea typeface="Calibri" panose="020F0502020204030204" pitchFamily="34" charset="0"/>
            </a:endParaRPr>
          </a:p>
          <a:p>
            <a:pPr marL="342900" lvl="0" indent="-342900">
              <a:lnSpc>
                <a:spcPct val="200000"/>
              </a:lnSpc>
              <a:buSzPts val="1600"/>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Courier New" panose="02070309020205020404" pitchFamily="49" charset="0"/>
                <a:ea typeface="Times New Roman" panose="02020603050405020304" pitchFamily="18" charset="0"/>
              </a:rPr>
              <a:t>six==1.13.0</a:t>
            </a:r>
            <a:endParaRPr lang="en-IN" dirty="0">
              <a:effectLst/>
              <a:latin typeface="Calibri" panose="020F0502020204030204" pitchFamily="34" charset="0"/>
              <a:ea typeface="Calibri" panose="020F0502020204030204" pitchFamily="34" charset="0"/>
            </a:endParaRPr>
          </a:p>
          <a:p>
            <a:pPr marL="342900" lvl="0" indent="-342900">
              <a:lnSpc>
                <a:spcPct val="200000"/>
              </a:lnSpc>
              <a:buSzPts val="1600"/>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a:solidFill>
                  <a:srgbClr val="000000"/>
                </a:solidFill>
                <a:effectLst/>
                <a:latin typeface="Courier New" panose="02070309020205020404" pitchFamily="49" charset="0"/>
                <a:ea typeface="Times New Roman" panose="02020603050405020304" pitchFamily="18" charset="0"/>
              </a:rPr>
              <a:t>twilio</a:t>
            </a:r>
            <a:r>
              <a:rPr lang="en-IN" dirty="0">
                <a:solidFill>
                  <a:srgbClr val="000000"/>
                </a:solidFill>
                <a:effectLst/>
                <a:latin typeface="Courier New" panose="02070309020205020404" pitchFamily="49" charset="0"/>
                <a:ea typeface="Times New Roman" panose="02020603050405020304" pitchFamily="18" charset="0"/>
              </a:rPr>
              <a:t>==6.33.1</a:t>
            </a:r>
            <a:endParaRPr lang="en-IN" dirty="0">
              <a:effectLst/>
              <a:latin typeface="Calibri" panose="020F0502020204030204" pitchFamily="34" charset="0"/>
              <a:ea typeface="Calibri" panose="020F0502020204030204" pitchFamily="34" charset="0"/>
            </a:endParaRPr>
          </a:p>
          <a:p>
            <a:pPr marL="342900" lvl="0" indent="-342900">
              <a:lnSpc>
                <a:spcPct val="200000"/>
              </a:lnSpc>
              <a:buSzPts val="1600"/>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Courier New" panose="02070309020205020404" pitchFamily="49" charset="0"/>
                <a:ea typeface="Times New Roman" panose="02020603050405020304" pitchFamily="18" charset="0"/>
              </a:rPr>
              <a:t>urllib3==1.25.7</a:t>
            </a:r>
            <a:endParaRPr lang="en-IN"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400518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3793-1F05-4ACA-8CEE-6F423B11955B}"/>
              </a:ext>
            </a:extLst>
          </p:cNvPr>
          <p:cNvSpPr>
            <a:spLocks noGrp="1"/>
          </p:cNvSpPr>
          <p:nvPr>
            <p:ph type="title"/>
          </p:nvPr>
        </p:nvSpPr>
        <p:spPr/>
        <p:txBody>
          <a:bodyPr/>
          <a:lstStyle/>
          <a:p>
            <a:pPr algn="ctr"/>
            <a:r>
              <a:rPr lang="en-US" dirty="0"/>
              <a:t>DFD Diagram</a:t>
            </a:r>
            <a:endParaRPr lang="en-IN" dirty="0"/>
          </a:p>
        </p:txBody>
      </p:sp>
      <p:pic>
        <p:nvPicPr>
          <p:cNvPr id="5" name="Content Placeholder 4">
            <a:extLst>
              <a:ext uri="{FF2B5EF4-FFF2-40B4-BE49-F238E27FC236}">
                <a16:creationId xmlns:a16="http://schemas.microsoft.com/office/drawing/2014/main" id="{ACEA03DA-7A61-48C0-8898-75EAA3AFA2D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302000" y="2409245"/>
            <a:ext cx="4814073" cy="3610555"/>
          </a:xfrm>
        </p:spPr>
      </p:pic>
    </p:spTree>
    <p:extLst>
      <p:ext uri="{BB962C8B-B14F-4D97-AF65-F5344CB8AC3E}">
        <p14:creationId xmlns:p14="http://schemas.microsoft.com/office/powerpoint/2010/main" val="1065874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895AB-06A9-466C-AEFB-FDE03E06A8EB}"/>
              </a:ext>
            </a:extLst>
          </p:cNvPr>
          <p:cNvSpPr>
            <a:spLocks noGrp="1"/>
          </p:cNvSpPr>
          <p:nvPr>
            <p:ph type="title"/>
          </p:nvPr>
        </p:nvSpPr>
        <p:spPr/>
        <p:txBody>
          <a:bodyPr/>
          <a:lstStyle/>
          <a:p>
            <a:pPr algn="ctr"/>
            <a:r>
              <a:rPr lang="en-US" dirty="0"/>
              <a:t>ERP DIAGRAM</a:t>
            </a:r>
            <a:endParaRPr lang="en-IN" dirty="0"/>
          </a:p>
        </p:txBody>
      </p:sp>
      <p:pic>
        <p:nvPicPr>
          <p:cNvPr id="5" name="Content Placeholder 4">
            <a:extLst>
              <a:ext uri="{FF2B5EF4-FFF2-40B4-BE49-F238E27FC236}">
                <a16:creationId xmlns:a16="http://schemas.microsoft.com/office/drawing/2014/main" id="{98FC0F06-EC7F-4F44-A336-4FCED1D41B7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646912" y="2516035"/>
            <a:ext cx="4092442" cy="4035839"/>
          </a:xfrm>
        </p:spPr>
      </p:pic>
    </p:spTree>
    <p:extLst>
      <p:ext uri="{BB962C8B-B14F-4D97-AF65-F5344CB8AC3E}">
        <p14:creationId xmlns:p14="http://schemas.microsoft.com/office/powerpoint/2010/main" val="36488752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50</TotalTime>
  <Words>444</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Century Gothic</vt:lpstr>
      <vt:lpstr>Courier New</vt:lpstr>
      <vt:lpstr>Helvetica</vt:lpstr>
      <vt:lpstr>Times New Roman</vt:lpstr>
      <vt:lpstr>Wingdings</vt:lpstr>
      <vt:lpstr>Wingdings 3</vt:lpstr>
      <vt:lpstr>Ion Boardroom</vt:lpstr>
      <vt:lpstr>PowerPoint Presentation</vt:lpstr>
      <vt:lpstr>Introduction</vt:lpstr>
      <vt:lpstr>Scope of The Project</vt:lpstr>
      <vt:lpstr>Features</vt:lpstr>
      <vt:lpstr>Software Requirements</vt:lpstr>
      <vt:lpstr>Library Requirements</vt:lpstr>
      <vt:lpstr>Library Requirements</vt:lpstr>
      <vt:lpstr>DFD Diagram</vt:lpstr>
      <vt:lpstr>ERP DIAGRAM</vt:lpstr>
      <vt:lpstr>Output Screenshots</vt:lpstr>
      <vt:lpstr>Output Screenshots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Diya</dc:creator>
  <cp:lastModifiedBy>Diya</cp:lastModifiedBy>
  <cp:revision>2</cp:revision>
  <dcterms:created xsi:type="dcterms:W3CDTF">2022-04-07T02:43:05Z</dcterms:created>
  <dcterms:modified xsi:type="dcterms:W3CDTF">2022-06-13T05:51:49Z</dcterms:modified>
</cp:coreProperties>
</file>