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F34FBEB-210B-4BD7-B2CB-1A9697BA89A1}"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68D7-C715-49AF-BB80-049FBD29E5B1}" type="slidenum">
              <a:rPr lang="en-IN" smtClean="0"/>
              <a:t>‹#›</a:t>
            </a:fld>
            <a:endParaRPr lang="en-IN"/>
          </a:p>
        </p:txBody>
      </p:sp>
    </p:spTree>
    <p:extLst>
      <p:ext uri="{BB962C8B-B14F-4D97-AF65-F5344CB8AC3E}">
        <p14:creationId xmlns:p14="http://schemas.microsoft.com/office/powerpoint/2010/main" val="175198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34FBEB-210B-4BD7-B2CB-1A9697BA89A1}"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68D7-C715-49AF-BB80-049FBD29E5B1}" type="slidenum">
              <a:rPr lang="en-IN" smtClean="0"/>
              <a:t>‹#›</a:t>
            </a:fld>
            <a:endParaRPr lang="en-IN"/>
          </a:p>
        </p:txBody>
      </p:sp>
    </p:spTree>
    <p:extLst>
      <p:ext uri="{BB962C8B-B14F-4D97-AF65-F5344CB8AC3E}">
        <p14:creationId xmlns:p14="http://schemas.microsoft.com/office/powerpoint/2010/main" val="344634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34FBEB-210B-4BD7-B2CB-1A9697BA89A1}"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68D7-C715-49AF-BB80-049FBD29E5B1}" type="slidenum">
              <a:rPr lang="en-IN" smtClean="0"/>
              <a:t>‹#›</a:t>
            </a:fld>
            <a:endParaRPr lang="en-IN"/>
          </a:p>
        </p:txBody>
      </p:sp>
    </p:spTree>
    <p:extLst>
      <p:ext uri="{BB962C8B-B14F-4D97-AF65-F5344CB8AC3E}">
        <p14:creationId xmlns:p14="http://schemas.microsoft.com/office/powerpoint/2010/main" val="2747134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34FBEB-210B-4BD7-B2CB-1A9697BA89A1}"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68D7-C715-49AF-BB80-049FBD29E5B1}" type="slidenum">
              <a:rPr lang="en-IN" smtClean="0"/>
              <a:t>‹#›</a:t>
            </a:fld>
            <a:endParaRPr lang="en-IN"/>
          </a:p>
        </p:txBody>
      </p:sp>
    </p:spTree>
    <p:extLst>
      <p:ext uri="{BB962C8B-B14F-4D97-AF65-F5344CB8AC3E}">
        <p14:creationId xmlns:p14="http://schemas.microsoft.com/office/powerpoint/2010/main" val="159643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34FBEB-210B-4BD7-B2CB-1A9697BA89A1}" type="datetimeFigureOut">
              <a:rPr lang="en-IN" smtClean="0"/>
              <a:t>02-09-2020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4B68D7-C715-49AF-BB80-049FBD29E5B1}" type="slidenum">
              <a:rPr lang="en-IN" smtClean="0"/>
              <a:t>‹#›</a:t>
            </a:fld>
            <a:endParaRPr lang="en-IN"/>
          </a:p>
        </p:txBody>
      </p:sp>
    </p:spTree>
    <p:extLst>
      <p:ext uri="{BB962C8B-B14F-4D97-AF65-F5344CB8AC3E}">
        <p14:creationId xmlns:p14="http://schemas.microsoft.com/office/powerpoint/2010/main" val="70719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F34FBEB-210B-4BD7-B2CB-1A9697BA89A1}"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B68D7-C715-49AF-BB80-049FBD29E5B1}" type="slidenum">
              <a:rPr lang="en-IN" smtClean="0"/>
              <a:t>‹#›</a:t>
            </a:fld>
            <a:endParaRPr lang="en-IN"/>
          </a:p>
        </p:txBody>
      </p:sp>
    </p:spTree>
    <p:extLst>
      <p:ext uri="{BB962C8B-B14F-4D97-AF65-F5344CB8AC3E}">
        <p14:creationId xmlns:p14="http://schemas.microsoft.com/office/powerpoint/2010/main" val="325050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F34FBEB-210B-4BD7-B2CB-1A9697BA89A1}" type="datetimeFigureOut">
              <a:rPr lang="en-IN" smtClean="0"/>
              <a:t>02-09-2020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4B68D7-C715-49AF-BB80-049FBD29E5B1}" type="slidenum">
              <a:rPr lang="en-IN" smtClean="0"/>
              <a:t>‹#›</a:t>
            </a:fld>
            <a:endParaRPr lang="en-IN"/>
          </a:p>
        </p:txBody>
      </p:sp>
    </p:spTree>
    <p:extLst>
      <p:ext uri="{BB962C8B-B14F-4D97-AF65-F5344CB8AC3E}">
        <p14:creationId xmlns:p14="http://schemas.microsoft.com/office/powerpoint/2010/main" val="2097355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F34FBEB-210B-4BD7-B2CB-1A9697BA89A1}" type="datetimeFigureOut">
              <a:rPr lang="en-IN" smtClean="0"/>
              <a:t>02-09-2020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4B68D7-C715-49AF-BB80-049FBD29E5B1}" type="slidenum">
              <a:rPr lang="en-IN" smtClean="0"/>
              <a:t>‹#›</a:t>
            </a:fld>
            <a:endParaRPr lang="en-IN"/>
          </a:p>
        </p:txBody>
      </p:sp>
    </p:spTree>
    <p:extLst>
      <p:ext uri="{BB962C8B-B14F-4D97-AF65-F5344CB8AC3E}">
        <p14:creationId xmlns:p14="http://schemas.microsoft.com/office/powerpoint/2010/main" val="3688258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4FBEB-210B-4BD7-B2CB-1A9697BA89A1}" type="datetimeFigureOut">
              <a:rPr lang="en-IN" smtClean="0"/>
              <a:t>02-09-2020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4B68D7-C715-49AF-BB80-049FBD29E5B1}" type="slidenum">
              <a:rPr lang="en-IN" smtClean="0"/>
              <a:t>‹#›</a:t>
            </a:fld>
            <a:endParaRPr lang="en-IN"/>
          </a:p>
        </p:txBody>
      </p:sp>
    </p:spTree>
    <p:extLst>
      <p:ext uri="{BB962C8B-B14F-4D97-AF65-F5344CB8AC3E}">
        <p14:creationId xmlns:p14="http://schemas.microsoft.com/office/powerpoint/2010/main" val="2754136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4FBEB-210B-4BD7-B2CB-1A9697BA89A1}"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B68D7-C715-49AF-BB80-049FBD29E5B1}" type="slidenum">
              <a:rPr lang="en-IN" smtClean="0"/>
              <a:t>‹#›</a:t>
            </a:fld>
            <a:endParaRPr lang="en-IN"/>
          </a:p>
        </p:txBody>
      </p:sp>
    </p:spTree>
    <p:extLst>
      <p:ext uri="{BB962C8B-B14F-4D97-AF65-F5344CB8AC3E}">
        <p14:creationId xmlns:p14="http://schemas.microsoft.com/office/powerpoint/2010/main" val="271137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34FBEB-210B-4BD7-B2CB-1A9697BA89A1}" type="datetimeFigureOut">
              <a:rPr lang="en-IN" smtClean="0"/>
              <a:t>02-09-2020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4B68D7-C715-49AF-BB80-049FBD29E5B1}" type="slidenum">
              <a:rPr lang="en-IN" smtClean="0"/>
              <a:t>‹#›</a:t>
            </a:fld>
            <a:endParaRPr lang="en-IN"/>
          </a:p>
        </p:txBody>
      </p:sp>
    </p:spTree>
    <p:extLst>
      <p:ext uri="{BB962C8B-B14F-4D97-AF65-F5344CB8AC3E}">
        <p14:creationId xmlns:p14="http://schemas.microsoft.com/office/powerpoint/2010/main" val="3433623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4FBEB-210B-4BD7-B2CB-1A9697BA89A1}" type="datetimeFigureOut">
              <a:rPr lang="en-IN" smtClean="0"/>
              <a:t>02-09-2020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B68D7-C715-49AF-BB80-049FBD29E5B1}" type="slidenum">
              <a:rPr lang="en-IN" smtClean="0"/>
              <a:t>‹#›</a:t>
            </a:fld>
            <a:endParaRPr lang="en-IN"/>
          </a:p>
        </p:txBody>
      </p:sp>
    </p:spTree>
    <p:extLst>
      <p:ext uri="{BB962C8B-B14F-4D97-AF65-F5344CB8AC3E}">
        <p14:creationId xmlns:p14="http://schemas.microsoft.com/office/powerpoint/2010/main" val="1789716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2251881" y="1665027"/>
            <a:ext cx="7079415" cy="707886"/>
          </a:xfrm>
          <a:prstGeom prst="rect">
            <a:avLst/>
          </a:prstGeom>
          <a:noFill/>
        </p:spPr>
        <p:txBody>
          <a:bodyPr wrap="square" lIns="91440" tIns="45720" rIns="91440" bIns="45720">
            <a:spAutoFit/>
          </a:bodyPr>
          <a:lstStyle/>
          <a:p>
            <a:pPr algn="ctr"/>
            <a:r>
              <a:rPr lang="en-IN" sz="4000" b="1" cap="none" spc="0" dirty="0" smtClean="0">
                <a:ln w="22225">
                  <a:solidFill>
                    <a:schemeClr val="accent2"/>
                  </a:solidFill>
                  <a:prstDash val="solid"/>
                </a:ln>
                <a:solidFill>
                  <a:schemeClr val="accent2">
                    <a:lumMod val="40000"/>
                    <a:lumOff val="60000"/>
                  </a:schemeClr>
                </a:solidFill>
                <a:effectLst/>
              </a:rPr>
              <a:t>ASSOCIATION SKILLS TRAITS</a:t>
            </a:r>
            <a:endParaRPr lang="en-IN" sz="4000" b="1" cap="none" spc="0" dirty="0">
              <a:ln w="22225">
                <a:solidFill>
                  <a:schemeClr val="accent2"/>
                </a:solidFill>
                <a:prstDash val="solid"/>
              </a:ln>
              <a:solidFill>
                <a:schemeClr val="accent2">
                  <a:lumMod val="40000"/>
                  <a:lumOff val="60000"/>
                </a:schemeClr>
              </a:solidFill>
              <a:effectLst/>
            </a:endParaRPr>
          </a:p>
        </p:txBody>
      </p:sp>
      <p:sp>
        <p:nvSpPr>
          <p:cNvPr id="7" name="Rectangle 6"/>
          <p:cNvSpPr/>
          <p:nvPr/>
        </p:nvSpPr>
        <p:spPr>
          <a:xfrm>
            <a:off x="1774027" y="430875"/>
            <a:ext cx="8280600"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5400" b="1" dirty="0" smtClean="0">
                <a:ln/>
                <a:solidFill>
                  <a:schemeClr val="accent4"/>
                </a:solidFill>
              </a:rPr>
              <a:t>DATA MINING ASSIGNMENT</a:t>
            </a:r>
            <a:endParaRPr lang="en-IN" sz="5400" b="1" dirty="0">
              <a:ln/>
              <a:solidFill>
                <a:schemeClr val="accent4"/>
              </a:solidFill>
            </a:endParaRPr>
          </a:p>
        </p:txBody>
      </p:sp>
      <p:sp>
        <p:nvSpPr>
          <p:cNvPr id="8" name="TextBox 7"/>
          <p:cNvSpPr txBox="1"/>
          <p:nvPr/>
        </p:nvSpPr>
        <p:spPr>
          <a:xfrm>
            <a:off x="5622878" y="3234519"/>
            <a:ext cx="6045958" cy="2585323"/>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ASSIGNMENT NUMBER : 1</a:t>
            </a:r>
          </a:p>
          <a:p>
            <a:endParaRPr lang="en-IN"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GROUP NO : 111</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GROUP MEMBERS :</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Sharath Vaidyanath             – 2019HC04539</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Ramachandran N                 – 2019HC04537</a:t>
            </a:r>
          </a:p>
          <a:p>
            <a:pPr marL="285750" indent="-285750">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Pradeep Kumar Choudrey  – 2019HC04538</a:t>
            </a:r>
          </a:p>
          <a:p>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5486400" y="3057099"/>
            <a:ext cx="5895833" cy="2852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8516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050010" y="135811"/>
            <a:ext cx="7381875" cy="3076575"/>
          </a:xfrm>
          <a:prstGeom prst="rect">
            <a:avLst/>
          </a:prstGeom>
        </p:spPr>
      </p:pic>
      <p:pic>
        <p:nvPicPr>
          <p:cNvPr id="11" name="Picture 10"/>
          <p:cNvPicPr>
            <a:picLocks noChangeAspect="1"/>
          </p:cNvPicPr>
          <p:nvPr/>
        </p:nvPicPr>
        <p:blipFill>
          <a:blip r:embed="rId3"/>
          <a:stretch>
            <a:fillRect/>
          </a:stretch>
        </p:blipFill>
        <p:spPr>
          <a:xfrm>
            <a:off x="2050010" y="3335216"/>
            <a:ext cx="7381875" cy="3522784"/>
          </a:xfrm>
          <a:prstGeom prst="rect">
            <a:avLst/>
          </a:prstGeom>
        </p:spPr>
      </p:pic>
    </p:spTree>
    <p:extLst>
      <p:ext uri="{BB962C8B-B14F-4D97-AF65-F5344CB8AC3E}">
        <p14:creationId xmlns:p14="http://schemas.microsoft.com/office/powerpoint/2010/main" val="2121712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958999" y="309046"/>
            <a:ext cx="7458075" cy="2884530"/>
          </a:xfrm>
          <a:prstGeom prst="rect">
            <a:avLst/>
          </a:prstGeom>
        </p:spPr>
      </p:pic>
      <p:pic>
        <p:nvPicPr>
          <p:cNvPr id="14" name="Picture 13"/>
          <p:cNvPicPr>
            <a:picLocks noChangeAspect="1"/>
          </p:cNvPicPr>
          <p:nvPr/>
        </p:nvPicPr>
        <p:blipFill>
          <a:blip r:embed="rId3"/>
          <a:stretch>
            <a:fillRect/>
          </a:stretch>
        </p:blipFill>
        <p:spPr>
          <a:xfrm>
            <a:off x="1958999" y="3357349"/>
            <a:ext cx="7429500" cy="3268024"/>
          </a:xfrm>
          <a:prstGeom prst="rect">
            <a:avLst/>
          </a:prstGeom>
        </p:spPr>
      </p:pic>
    </p:spTree>
    <p:extLst>
      <p:ext uri="{BB962C8B-B14F-4D97-AF65-F5344CB8AC3E}">
        <p14:creationId xmlns:p14="http://schemas.microsoft.com/office/powerpoint/2010/main" val="1582447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7467600" cy="3629025"/>
          </a:xfrm>
          <a:prstGeom prst="rect">
            <a:avLst/>
          </a:prstGeom>
        </p:spPr>
      </p:pic>
      <p:pic>
        <p:nvPicPr>
          <p:cNvPr id="7" name="Picture 6"/>
          <p:cNvPicPr>
            <a:picLocks noChangeAspect="1"/>
          </p:cNvPicPr>
          <p:nvPr/>
        </p:nvPicPr>
        <p:blipFill>
          <a:blip r:embed="rId3"/>
          <a:stretch>
            <a:fillRect/>
          </a:stretch>
        </p:blipFill>
        <p:spPr>
          <a:xfrm>
            <a:off x="0" y="3629025"/>
            <a:ext cx="6654018" cy="3223047"/>
          </a:xfrm>
          <a:prstGeom prst="rect">
            <a:avLst/>
          </a:prstGeom>
        </p:spPr>
      </p:pic>
      <p:pic>
        <p:nvPicPr>
          <p:cNvPr id="8" name="Picture 7"/>
          <p:cNvPicPr>
            <a:picLocks noChangeAspect="1"/>
          </p:cNvPicPr>
          <p:nvPr/>
        </p:nvPicPr>
        <p:blipFill>
          <a:blip r:embed="rId4"/>
          <a:stretch>
            <a:fillRect/>
          </a:stretch>
        </p:blipFill>
        <p:spPr>
          <a:xfrm>
            <a:off x="6654018" y="1482310"/>
            <a:ext cx="5341034" cy="3133725"/>
          </a:xfrm>
          <a:prstGeom prst="rect">
            <a:avLst/>
          </a:prstGeom>
        </p:spPr>
      </p:pic>
    </p:spTree>
    <p:extLst>
      <p:ext uri="{BB962C8B-B14F-4D97-AF65-F5344CB8AC3E}">
        <p14:creationId xmlns:p14="http://schemas.microsoft.com/office/powerpoint/2010/main" val="4237751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6943725" cy="3819525"/>
          </a:xfrm>
          <a:prstGeom prst="rect">
            <a:avLst/>
          </a:prstGeom>
        </p:spPr>
      </p:pic>
      <p:pic>
        <p:nvPicPr>
          <p:cNvPr id="8" name="Picture 7"/>
          <p:cNvPicPr>
            <a:picLocks noChangeAspect="1"/>
          </p:cNvPicPr>
          <p:nvPr/>
        </p:nvPicPr>
        <p:blipFill>
          <a:blip r:embed="rId3"/>
          <a:stretch>
            <a:fillRect/>
          </a:stretch>
        </p:blipFill>
        <p:spPr>
          <a:xfrm>
            <a:off x="1" y="3819524"/>
            <a:ext cx="6511876" cy="3038476"/>
          </a:xfrm>
          <a:prstGeom prst="rect">
            <a:avLst/>
          </a:prstGeom>
        </p:spPr>
      </p:pic>
      <p:pic>
        <p:nvPicPr>
          <p:cNvPr id="9" name="Picture 8"/>
          <p:cNvPicPr>
            <a:picLocks noChangeAspect="1"/>
          </p:cNvPicPr>
          <p:nvPr/>
        </p:nvPicPr>
        <p:blipFill>
          <a:blip r:embed="rId4"/>
          <a:stretch>
            <a:fillRect/>
          </a:stretch>
        </p:blipFill>
        <p:spPr>
          <a:xfrm>
            <a:off x="7304282" y="126609"/>
            <a:ext cx="4442241" cy="3009900"/>
          </a:xfrm>
          <a:prstGeom prst="rect">
            <a:avLst/>
          </a:prstGeom>
        </p:spPr>
      </p:pic>
    </p:spTree>
    <p:extLst>
      <p:ext uri="{BB962C8B-B14F-4D97-AF65-F5344CB8AC3E}">
        <p14:creationId xmlns:p14="http://schemas.microsoft.com/office/powerpoint/2010/main" val="352137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680964"/>
            <a:ext cx="7067550" cy="4657725"/>
          </a:xfrm>
          <a:prstGeom prst="rect">
            <a:avLst/>
          </a:prstGeom>
        </p:spPr>
      </p:pic>
      <p:pic>
        <p:nvPicPr>
          <p:cNvPr id="5" name="Picture 4"/>
          <p:cNvPicPr>
            <a:picLocks noChangeAspect="1"/>
          </p:cNvPicPr>
          <p:nvPr/>
        </p:nvPicPr>
        <p:blipFill>
          <a:blip r:embed="rId3"/>
          <a:stretch>
            <a:fillRect/>
          </a:stretch>
        </p:blipFill>
        <p:spPr>
          <a:xfrm>
            <a:off x="0" y="207166"/>
            <a:ext cx="6476694" cy="247137"/>
          </a:xfrm>
          <a:prstGeom prst="rect">
            <a:avLst/>
          </a:prstGeom>
        </p:spPr>
      </p:pic>
      <p:pic>
        <p:nvPicPr>
          <p:cNvPr id="6" name="Picture 5"/>
          <p:cNvPicPr>
            <a:picLocks noChangeAspect="1"/>
          </p:cNvPicPr>
          <p:nvPr/>
        </p:nvPicPr>
        <p:blipFill>
          <a:blip r:embed="rId4"/>
          <a:stretch>
            <a:fillRect/>
          </a:stretch>
        </p:blipFill>
        <p:spPr>
          <a:xfrm>
            <a:off x="7000875" y="0"/>
            <a:ext cx="5191125" cy="4467225"/>
          </a:xfrm>
          <a:prstGeom prst="rect">
            <a:avLst/>
          </a:prstGeom>
        </p:spPr>
      </p:pic>
    </p:spTree>
    <p:extLst>
      <p:ext uri="{BB962C8B-B14F-4D97-AF65-F5344CB8AC3E}">
        <p14:creationId xmlns:p14="http://schemas.microsoft.com/office/powerpoint/2010/main" val="1338768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733" y="165575"/>
            <a:ext cx="11057206" cy="6473102"/>
          </a:xfrm>
          <a:prstGeom prst="rect">
            <a:avLst/>
          </a:prstGeom>
        </p:spPr>
      </p:pic>
    </p:spTree>
    <p:extLst>
      <p:ext uri="{BB962C8B-B14F-4D97-AF65-F5344CB8AC3E}">
        <p14:creationId xmlns:p14="http://schemas.microsoft.com/office/powerpoint/2010/main" val="1752432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3384" y="117901"/>
            <a:ext cx="10508566" cy="6543151"/>
          </a:xfrm>
          <a:prstGeom prst="rect">
            <a:avLst/>
          </a:prstGeom>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672152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p:cNvSpPr txBox="1"/>
          <p:nvPr/>
        </p:nvSpPr>
        <p:spPr>
          <a:xfrm>
            <a:off x="4543865" y="2700997"/>
            <a:ext cx="3249008" cy="707886"/>
          </a:xfrm>
          <a:prstGeom prst="rect">
            <a:avLst/>
          </a:prstGeom>
          <a:noFill/>
        </p:spPr>
        <p:txBody>
          <a:bodyPr wrap="square" rtlCol="0">
            <a:spAutoFit/>
          </a:bodyPr>
          <a:lstStyle/>
          <a:p>
            <a:r>
              <a:rPr lang="en-IN" sz="4000" dirty="0" smtClean="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200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3644468" y="812668"/>
            <a:ext cx="4903074"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000" b="1" cap="none" spc="0" dirty="0" smtClean="0">
                <a:ln/>
                <a:solidFill>
                  <a:srgbClr val="00B0F0"/>
                </a:solidFill>
                <a:effectLst/>
              </a:rPr>
              <a:t>CONTRIBUTION TABLE</a:t>
            </a:r>
            <a:endParaRPr lang="en-IN" sz="4000" b="1" cap="none" spc="0" dirty="0">
              <a:ln/>
              <a:solidFill>
                <a:srgbClr val="00B0F0"/>
              </a:solidFill>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3257536591"/>
              </p:ext>
            </p:extLst>
          </p:nvPr>
        </p:nvGraphicFramePr>
        <p:xfrm>
          <a:off x="2729553" y="2111736"/>
          <a:ext cx="7560859" cy="1483360"/>
        </p:xfrm>
        <a:graphic>
          <a:graphicData uri="http://schemas.openxmlformats.org/drawingml/2006/table">
            <a:tbl>
              <a:tblPr firstRow="1" bandRow="1">
                <a:tableStyleId>{5C22544A-7EE6-4342-B048-85BDC9FD1C3A}</a:tableStyleId>
              </a:tblPr>
              <a:tblGrid>
                <a:gridCol w="3507474"/>
                <a:gridCol w="1555845"/>
                <a:gridCol w="2497540"/>
              </a:tblGrid>
              <a:tr h="370840">
                <a:tc>
                  <a:txBody>
                    <a:bodyPr/>
                    <a:lstStyle/>
                    <a:p>
                      <a:pPr algn="ctr"/>
                      <a:r>
                        <a:rPr lang="en-IN" dirty="0" smtClean="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ID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CONTRIBUTION (%)</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marL="0" algn="ctr" defTabSz="914400" rtl="0" eaLnBrk="1" latinLnBrk="0" hangingPunct="1"/>
                      <a:r>
                        <a:rPr lang="en-IN" sz="1800" kern="1200" dirty="0" smtClean="0">
                          <a:solidFill>
                            <a:schemeClr val="dk1"/>
                          </a:solidFill>
                          <a:latin typeface="Times New Roman" panose="02020603050405020304" pitchFamily="18" charset="0"/>
                          <a:ea typeface="+mn-ea"/>
                          <a:cs typeface="Times New Roman" panose="02020603050405020304" pitchFamily="18" charset="0"/>
                        </a:rPr>
                        <a:t>SHARATH VAIDYANATH</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latin typeface="Times New Roman" panose="02020603050405020304" pitchFamily="18" charset="0"/>
                          <a:ea typeface="+mn-ea"/>
                          <a:cs typeface="Times New Roman" panose="02020603050405020304" pitchFamily="18" charset="0"/>
                        </a:rPr>
                        <a:t>2019HC04539</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100</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IN" dirty="0" smtClean="0">
                          <a:latin typeface="Times New Roman" panose="02020603050405020304" pitchFamily="18" charset="0"/>
                          <a:cs typeface="Times New Roman" panose="02020603050405020304" pitchFamily="18" charset="0"/>
                        </a:rPr>
                        <a:t>PRADEEP KUMAR CHOUDREY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2019HC04538</a:t>
                      </a:r>
                    </a:p>
                  </a:txBody>
                  <a:tcPr/>
                </a:tc>
                <a:tc>
                  <a:txBody>
                    <a:bodyPr/>
                    <a:lstStyle/>
                    <a:p>
                      <a:pPr algn="ctr"/>
                      <a:r>
                        <a:rPr lang="en-IN" dirty="0" smtClean="0">
                          <a:latin typeface="Times New Roman" panose="02020603050405020304" pitchFamily="18" charset="0"/>
                          <a:cs typeface="Times New Roman" panose="02020603050405020304" pitchFamily="18" charset="0"/>
                        </a:rPr>
                        <a:t>75</a:t>
                      </a:r>
                      <a:endParaRPr lang="en-IN" dirty="0">
                        <a:latin typeface="Times New Roman" panose="02020603050405020304" pitchFamily="18" charset="0"/>
                        <a:cs typeface="Times New Roman" panose="02020603050405020304" pitchFamily="18" charset="0"/>
                      </a:endParaRPr>
                    </a:p>
                  </a:txBody>
                  <a:tcPr/>
                </a:tc>
              </a:tr>
              <a:tr h="370840">
                <a:tc>
                  <a:txBody>
                    <a:bodyPr/>
                    <a:lstStyle/>
                    <a:p>
                      <a:pPr algn="ctr"/>
                      <a:r>
                        <a:rPr lang="en-IN" dirty="0" smtClean="0">
                          <a:latin typeface="Times New Roman" panose="02020603050405020304" pitchFamily="18" charset="0"/>
                          <a:cs typeface="Times New Roman" panose="02020603050405020304" pitchFamily="18" charset="0"/>
                        </a:rPr>
                        <a:t>RAMACHANDRAN N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2019HC04537</a:t>
                      </a:r>
                    </a:p>
                  </a:txBody>
                  <a:tcPr/>
                </a:tc>
                <a:tc>
                  <a:txBody>
                    <a:bodyPr/>
                    <a:lstStyle/>
                    <a:p>
                      <a:pPr algn="ctr"/>
                      <a:r>
                        <a:rPr lang="en-IN" dirty="0" smtClean="0">
                          <a:latin typeface="Times New Roman" panose="02020603050405020304" pitchFamily="18" charset="0"/>
                          <a:cs typeface="Times New Roman" panose="02020603050405020304" pitchFamily="18" charset="0"/>
                        </a:rPr>
                        <a:t>100</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13271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64809" y="1276985"/>
            <a:ext cx="10515600" cy="4351338"/>
          </a:xfrm>
        </p:spPr>
        <p:txBody>
          <a:bodyPr/>
          <a:lstStyle/>
          <a:p>
            <a:r>
              <a:rPr lang="en-IN" dirty="0" smtClean="0">
                <a:latin typeface="Times New Roman" panose="02020603050405020304" pitchFamily="18" charset="0"/>
                <a:cs typeface="Times New Roman" panose="02020603050405020304" pitchFamily="18" charset="0"/>
              </a:rPr>
              <a:t>To obtain insights about the employees skills through knowledge discovery process</a:t>
            </a:r>
          </a:p>
          <a:p>
            <a:r>
              <a:rPr lang="en-IN" dirty="0" smtClean="0">
                <a:latin typeface="Times New Roman" panose="02020603050405020304" pitchFamily="18" charset="0"/>
                <a:cs typeface="Times New Roman" panose="02020603050405020304" pitchFamily="18" charset="0"/>
              </a:rPr>
              <a:t>To recognise patterns present at the data</a:t>
            </a:r>
          </a:p>
          <a:p>
            <a:r>
              <a:rPr lang="en-IN" dirty="0" smtClean="0">
                <a:latin typeface="Times New Roman" panose="02020603050405020304" pitchFamily="18" charset="0"/>
                <a:cs typeface="Times New Roman" panose="02020603050405020304" pitchFamily="18" charset="0"/>
              </a:rPr>
              <a:t>To evaluate efficacy of the patterns obtained.</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4379825" y="280405"/>
            <a:ext cx="3432350"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000" b="1" cap="none" spc="0" dirty="0" smtClean="0">
                <a:ln/>
                <a:solidFill>
                  <a:srgbClr val="00B0F0"/>
                </a:solidFill>
                <a:effectLst/>
                <a:latin typeface="Times New Roman" panose="02020603050405020304" pitchFamily="18" charset="0"/>
                <a:cs typeface="Times New Roman" panose="02020603050405020304" pitchFamily="18" charset="0"/>
              </a:rPr>
              <a:t>OBJECTIVES</a:t>
            </a:r>
            <a:endParaRPr lang="en-IN" sz="4000" b="1" cap="none" spc="0" dirty="0">
              <a:ln/>
              <a:solidFill>
                <a:srgbClr val="00B0F0"/>
              </a:solidFill>
              <a:effectLst/>
            </a:endParaRPr>
          </a:p>
        </p:txBody>
      </p:sp>
    </p:spTree>
    <p:extLst>
      <p:ext uri="{BB962C8B-B14F-4D97-AF65-F5344CB8AC3E}">
        <p14:creationId xmlns:p14="http://schemas.microsoft.com/office/powerpoint/2010/main" val="618107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1579" y="1136309"/>
            <a:ext cx="9768840" cy="1803840"/>
          </a:xfrm>
        </p:spPr>
        <p:txBody>
          <a:bodyPr>
            <a:normAutofit/>
          </a:bodyPr>
          <a:lstStyle/>
          <a:p>
            <a:r>
              <a:rPr lang="en-IN" sz="2400" dirty="0" smtClean="0">
                <a:latin typeface="Times New Roman" panose="02020603050405020304" pitchFamily="18" charset="0"/>
                <a:cs typeface="Times New Roman" panose="02020603050405020304" pitchFamily="18" charset="0"/>
              </a:rPr>
              <a:t>An arbitrary assumption of the 3 columns was done</a:t>
            </a:r>
          </a:p>
          <a:p>
            <a:pPr lvl="1"/>
            <a:r>
              <a:rPr lang="en-IN" dirty="0" smtClean="0">
                <a:latin typeface="Times New Roman" panose="02020603050405020304" pitchFamily="18" charset="0"/>
                <a:cs typeface="Times New Roman" panose="02020603050405020304" pitchFamily="18" charset="0"/>
              </a:rPr>
              <a:t>AGE (in years) (&gt; 40 </a:t>
            </a:r>
            <a:r>
              <a:rPr lang="en-IN" dirty="0" smtClean="0">
                <a:latin typeface="Times New Roman" panose="02020603050405020304" pitchFamily="18" charset="0"/>
                <a:cs typeface="Times New Roman" panose="02020603050405020304" pitchFamily="18" charset="0"/>
                <a:sym typeface="Wingdings" panose="05000000000000000000" pitchFamily="2" charset="2"/>
              </a:rPr>
              <a:t></a:t>
            </a:r>
            <a:r>
              <a:rPr lang="en-IN" dirty="0" smtClean="0">
                <a:latin typeface="Times New Roman" panose="02020603050405020304" pitchFamily="18" charset="0"/>
                <a:cs typeface="Times New Roman" panose="02020603050405020304" pitchFamily="18" charset="0"/>
              </a:rPr>
              <a:t> 1 and &lt;=40 </a:t>
            </a:r>
            <a:r>
              <a:rPr lang="en-IN" dirty="0" smtClean="0">
                <a:latin typeface="Times New Roman" panose="02020603050405020304" pitchFamily="18" charset="0"/>
                <a:cs typeface="Times New Roman" panose="02020603050405020304" pitchFamily="18" charset="0"/>
                <a:sym typeface="Wingdings" panose="05000000000000000000" pitchFamily="2" charset="2"/>
              </a:rPr>
              <a:t></a:t>
            </a:r>
            <a:r>
              <a:rPr lang="en-IN" dirty="0" smtClean="0">
                <a:latin typeface="Times New Roman" panose="02020603050405020304" pitchFamily="18" charset="0"/>
                <a:cs typeface="Times New Roman" panose="02020603050405020304" pitchFamily="18" charset="0"/>
              </a:rPr>
              <a:t> 0 )</a:t>
            </a:r>
          </a:p>
          <a:p>
            <a:pPr lvl="1"/>
            <a:r>
              <a:rPr lang="en-IN" dirty="0" smtClean="0">
                <a:latin typeface="Times New Roman" panose="02020603050405020304" pitchFamily="18" charset="0"/>
                <a:cs typeface="Times New Roman" panose="02020603050405020304" pitchFamily="18" charset="0"/>
              </a:rPr>
              <a:t>EMPOLYMENT PERIOD (in years) (&gt; 10 </a:t>
            </a:r>
            <a:r>
              <a:rPr lang="en-IN" dirty="0" smtClean="0">
                <a:latin typeface="Times New Roman" panose="02020603050405020304" pitchFamily="18" charset="0"/>
                <a:cs typeface="Times New Roman" panose="02020603050405020304" pitchFamily="18" charset="0"/>
                <a:sym typeface="Wingdings" panose="05000000000000000000" pitchFamily="2" charset="2"/>
              </a:rPr>
              <a:t></a:t>
            </a:r>
            <a:r>
              <a:rPr lang="en-IN" dirty="0" smtClean="0">
                <a:latin typeface="Times New Roman" panose="02020603050405020304" pitchFamily="18" charset="0"/>
                <a:cs typeface="Times New Roman" panose="02020603050405020304" pitchFamily="18" charset="0"/>
              </a:rPr>
              <a:t> 1, &lt;=10 </a:t>
            </a:r>
            <a:r>
              <a:rPr lang="en-IN" dirty="0" smtClean="0">
                <a:latin typeface="Times New Roman" panose="02020603050405020304" pitchFamily="18" charset="0"/>
                <a:cs typeface="Times New Roman" panose="02020603050405020304" pitchFamily="18" charset="0"/>
                <a:sym typeface="Wingdings" panose="05000000000000000000" pitchFamily="2" charset="2"/>
              </a:rPr>
              <a:t> 0)</a:t>
            </a:r>
            <a:endParaRPr lang="en-IN" dirty="0" smtClean="0">
              <a:latin typeface="Times New Roman" panose="02020603050405020304" pitchFamily="18" charset="0"/>
              <a:cs typeface="Times New Roman" panose="02020603050405020304" pitchFamily="18" charset="0"/>
            </a:endParaRPr>
          </a:p>
          <a:p>
            <a:pPr lvl="1"/>
            <a:r>
              <a:rPr lang="en-IN" dirty="0" smtClean="0">
                <a:latin typeface="Times New Roman" panose="02020603050405020304" pitchFamily="18" charset="0"/>
                <a:cs typeface="Times New Roman" panose="02020603050405020304" pitchFamily="18" charset="0"/>
              </a:rPr>
              <a:t>TIME IN CURRENT DEPARTMENT (in years) (&gt;5 </a:t>
            </a:r>
            <a:r>
              <a:rPr lang="en-IN" dirty="0" smtClean="0">
                <a:latin typeface="Times New Roman" panose="02020603050405020304" pitchFamily="18" charset="0"/>
                <a:cs typeface="Times New Roman" panose="02020603050405020304" pitchFamily="18" charset="0"/>
                <a:sym typeface="Wingdings" panose="05000000000000000000" pitchFamily="2" charset="2"/>
              </a:rPr>
              <a:t> 1 , &lt;=5  0)</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4151396" y="153795"/>
            <a:ext cx="388920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000" b="1" cap="none" spc="0" dirty="0" smtClean="0">
                <a:ln/>
                <a:solidFill>
                  <a:srgbClr val="00B0F0"/>
                </a:solidFill>
                <a:effectLst/>
                <a:latin typeface="Times New Roman" panose="02020603050405020304" pitchFamily="18" charset="0"/>
                <a:cs typeface="Times New Roman" panose="02020603050405020304" pitchFamily="18" charset="0"/>
              </a:rPr>
              <a:t>ASSUMPTIONS</a:t>
            </a:r>
          </a:p>
        </p:txBody>
      </p:sp>
      <p:pic>
        <p:nvPicPr>
          <p:cNvPr id="7" name="Picture 6"/>
          <p:cNvPicPr>
            <a:picLocks noChangeAspect="1"/>
          </p:cNvPicPr>
          <p:nvPr/>
        </p:nvPicPr>
        <p:blipFill rotWithShape="1">
          <a:blip r:embed="rId2"/>
          <a:srcRect r="17154"/>
          <a:stretch/>
        </p:blipFill>
        <p:spPr>
          <a:xfrm>
            <a:off x="474293" y="2940149"/>
            <a:ext cx="11243412" cy="2546252"/>
          </a:xfrm>
          <a:prstGeom prst="rect">
            <a:avLst/>
          </a:prstGeom>
        </p:spPr>
      </p:pic>
      <p:sp>
        <p:nvSpPr>
          <p:cNvPr id="8" name="TextBox 7"/>
          <p:cNvSpPr txBox="1"/>
          <p:nvPr/>
        </p:nvSpPr>
        <p:spPr>
          <a:xfrm>
            <a:off x="474293" y="5655212"/>
            <a:ext cx="11243412" cy="646331"/>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REASON : To convert the values of these categorical variables for applying </a:t>
            </a:r>
            <a:r>
              <a:rPr lang="en-IN" b="1" dirty="0" err="1" smtClean="0">
                <a:latin typeface="Times New Roman" panose="02020603050405020304" pitchFamily="18" charset="0"/>
                <a:cs typeface="Times New Roman" panose="02020603050405020304" pitchFamily="18" charset="0"/>
              </a:rPr>
              <a:t>apriori</a:t>
            </a:r>
            <a:r>
              <a:rPr lang="en-IN" b="1" dirty="0" smtClean="0">
                <a:latin typeface="Times New Roman" panose="02020603050405020304" pitchFamily="18" charset="0"/>
                <a:cs typeface="Times New Roman" panose="02020603050405020304" pitchFamily="18" charset="0"/>
              </a:rPr>
              <a:t> and frequency pattern   determination.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835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a:xfrm>
            <a:off x="6003634" y="153795"/>
            <a:ext cx="184730"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IN" sz="4000" b="1" cap="none" spc="0" dirty="0" smtClean="0">
              <a:ln/>
              <a:solidFill>
                <a:srgbClr val="00B0F0"/>
              </a:solidFill>
              <a:effectLst/>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838199" y="1262917"/>
            <a:ext cx="10515600" cy="4351338"/>
          </a:xfrm>
        </p:spPr>
        <p:txBody>
          <a:bodyPr/>
          <a:lstStyle/>
          <a:p>
            <a:r>
              <a:rPr lang="en-IN" dirty="0" err="1" smtClean="0">
                <a:latin typeface="Times New Roman" panose="02020603050405020304" pitchFamily="18" charset="0"/>
                <a:cs typeface="Times New Roman" panose="02020603050405020304" pitchFamily="18" charset="0"/>
              </a:rPr>
              <a:t>Phyton</a:t>
            </a:r>
            <a:r>
              <a:rPr lang="en-IN" dirty="0" smtClean="0">
                <a:latin typeface="Times New Roman" panose="02020603050405020304" pitchFamily="18" charset="0"/>
                <a:cs typeface="Times New Roman" panose="02020603050405020304" pitchFamily="18" charset="0"/>
              </a:rPr>
              <a:t> programming in </a:t>
            </a:r>
            <a:r>
              <a:rPr lang="en-IN" dirty="0" err="1" smtClean="0">
                <a:latin typeface="Times New Roman" panose="02020603050405020304" pitchFamily="18" charset="0"/>
                <a:cs typeface="Times New Roman" panose="02020603050405020304" pitchFamily="18" charset="0"/>
              </a:rPr>
              <a:t>Jupyter</a:t>
            </a:r>
            <a:r>
              <a:rPr lang="en-IN" dirty="0" smtClean="0">
                <a:latin typeface="Times New Roman" panose="02020603050405020304" pitchFamily="18" charset="0"/>
                <a:cs typeface="Times New Roman" panose="02020603050405020304" pitchFamily="18" charset="0"/>
              </a:rPr>
              <a:t> Notebook was carried out on this KDD process.</a:t>
            </a:r>
          </a:p>
          <a:p>
            <a:pPr lvl="1"/>
            <a:r>
              <a:rPr lang="en-IN" dirty="0" smtClean="0">
                <a:latin typeface="Times New Roman" panose="02020603050405020304" pitchFamily="18" charset="0"/>
                <a:cs typeface="Times New Roman" panose="02020603050405020304" pitchFamily="18" charset="0"/>
              </a:rPr>
              <a:t>LIBRARIES USED:</a:t>
            </a:r>
          </a:p>
          <a:p>
            <a:pPr lvl="2"/>
            <a:r>
              <a:rPr lang="en-IN" dirty="0" smtClean="0">
                <a:latin typeface="Times New Roman" panose="02020603050405020304" pitchFamily="18" charset="0"/>
                <a:cs typeface="Times New Roman" panose="02020603050405020304" pitchFamily="18" charset="0"/>
              </a:rPr>
              <a:t>PANDAS</a:t>
            </a:r>
          </a:p>
          <a:p>
            <a:pPr lvl="2"/>
            <a:r>
              <a:rPr lang="en-IN" dirty="0" smtClean="0">
                <a:latin typeface="Times New Roman" panose="02020603050405020304" pitchFamily="18" charset="0"/>
                <a:cs typeface="Times New Roman" panose="02020603050405020304" pitchFamily="18" charset="0"/>
              </a:rPr>
              <a:t>NUMPY</a:t>
            </a:r>
          </a:p>
          <a:p>
            <a:pPr lvl="2"/>
            <a:r>
              <a:rPr lang="en-IN" dirty="0" smtClean="0">
                <a:latin typeface="Times New Roman" panose="02020603050405020304" pitchFamily="18" charset="0"/>
                <a:cs typeface="Times New Roman" panose="02020603050405020304" pitchFamily="18" charset="0"/>
              </a:rPr>
              <a:t>SEABORN</a:t>
            </a:r>
          </a:p>
          <a:p>
            <a:pPr lvl="2"/>
            <a:r>
              <a:rPr lang="en-IN" dirty="0" smtClean="0">
                <a:latin typeface="Times New Roman" panose="02020603050405020304" pitchFamily="18" charset="0"/>
                <a:cs typeface="Times New Roman" panose="02020603050405020304" pitchFamily="18" charset="0"/>
              </a:rPr>
              <a:t>MATPLOTLIB</a:t>
            </a:r>
          </a:p>
          <a:p>
            <a:pPr lvl="2"/>
            <a:r>
              <a:rPr lang="en-IN" dirty="0" smtClean="0">
                <a:latin typeface="Times New Roman" panose="02020603050405020304" pitchFamily="18" charset="0"/>
                <a:cs typeface="Times New Roman" panose="02020603050405020304" pitchFamily="18" charset="0"/>
              </a:rPr>
              <a:t>MLXTEND – contains </a:t>
            </a:r>
            <a:r>
              <a:rPr lang="en-IN" dirty="0" err="1" smtClean="0">
                <a:latin typeface="Times New Roman" panose="02020603050405020304" pitchFamily="18" charset="0"/>
                <a:cs typeface="Times New Roman" panose="02020603050405020304" pitchFamily="18" charset="0"/>
              </a:rPr>
              <a:t>apriori</a:t>
            </a:r>
            <a:r>
              <a:rPr lang="en-IN" dirty="0" smtClean="0">
                <a:latin typeface="Times New Roman" panose="02020603050405020304" pitchFamily="18" charset="0"/>
                <a:cs typeface="Times New Roman" panose="02020603050405020304" pitchFamily="18" charset="0"/>
              </a:rPr>
              <a:t> algorithm and frequent pattern association</a:t>
            </a:r>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2297074" y="354413"/>
            <a:ext cx="7597850"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000" b="1" cap="none" spc="0" dirty="0" smtClean="0">
                <a:ln/>
                <a:solidFill>
                  <a:srgbClr val="00B0F0"/>
                </a:solidFill>
                <a:effectLst/>
                <a:latin typeface="Times New Roman" panose="02020603050405020304" pitchFamily="18" charset="0"/>
                <a:cs typeface="Times New Roman" panose="02020603050405020304" pitchFamily="18" charset="0"/>
              </a:rPr>
              <a:t>TOOLS AND LIBRARIES USED</a:t>
            </a:r>
          </a:p>
        </p:txBody>
      </p:sp>
    </p:spTree>
    <p:extLst>
      <p:ext uri="{BB962C8B-B14F-4D97-AF65-F5344CB8AC3E}">
        <p14:creationId xmlns:p14="http://schemas.microsoft.com/office/powerpoint/2010/main" val="2218542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4018966" y="101195"/>
            <a:ext cx="4271298"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000" b="1" cap="none" spc="0" dirty="0" smtClean="0">
                <a:ln/>
                <a:solidFill>
                  <a:srgbClr val="00B0F0"/>
                </a:solidFill>
                <a:effectLst/>
                <a:latin typeface="Times New Roman" panose="02020603050405020304" pitchFamily="18" charset="0"/>
                <a:cs typeface="Times New Roman" panose="02020603050405020304" pitchFamily="18" charset="0"/>
              </a:rPr>
              <a:t>THE APPROACH</a:t>
            </a:r>
          </a:p>
        </p:txBody>
      </p:sp>
      <p:sp>
        <p:nvSpPr>
          <p:cNvPr id="5" name="TextBox 4"/>
          <p:cNvSpPr txBox="1"/>
          <p:nvPr/>
        </p:nvSpPr>
        <p:spPr>
          <a:xfrm>
            <a:off x="253218" y="809081"/>
            <a:ext cx="11802794" cy="5909310"/>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Step 1 : Import the necessary libraries for calculation and visualizations</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Step 2 : Import the data into a </a:t>
            </a:r>
            <a:r>
              <a:rPr lang="en-IN" b="1" dirty="0" err="1" smtClean="0">
                <a:latin typeface="Times New Roman" panose="02020603050405020304" pitchFamily="18" charset="0"/>
                <a:cs typeface="Times New Roman" panose="02020603050405020304" pitchFamily="18" charset="0"/>
              </a:rPr>
              <a:t>dataframe</a:t>
            </a:r>
            <a:endParaRPr lang="en-IN" b="1"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Step  3 : Perform basic </a:t>
            </a:r>
            <a:r>
              <a:rPr lang="en-IN" b="1" dirty="0" err="1" smtClean="0">
                <a:latin typeface="Times New Roman" panose="02020603050405020304" pitchFamily="18" charset="0"/>
                <a:cs typeface="Times New Roman" panose="02020603050405020304" pitchFamily="18" charset="0"/>
              </a:rPr>
              <a:t>numpy</a:t>
            </a:r>
            <a:r>
              <a:rPr lang="en-IN" dirty="0" smtClean="0">
                <a:latin typeface="Times New Roman" panose="02020603050405020304" pitchFamily="18" charset="0"/>
                <a:cs typeface="Times New Roman" panose="02020603050405020304" pitchFamily="18" charset="0"/>
              </a:rPr>
              <a:t> operations to view the data and its columns</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Step  4 : Data Cleaning</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sym typeface="Wingdings" panose="05000000000000000000" pitchFamily="2" charset="2"/>
              </a:rPr>
              <a:t> Check for any duplicates based on an unique ID and remove them</a:t>
            </a:r>
          </a:p>
          <a:p>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dirty="0" smtClean="0">
                <a:latin typeface="Times New Roman" panose="02020603050405020304" pitchFamily="18" charset="0"/>
                <a:cs typeface="Times New Roman" panose="02020603050405020304" pitchFamily="18" charset="0"/>
                <a:sym typeface="Wingdings" panose="05000000000000000000" pitchFamily="2" charset="2"/>
              </a:rPr>
              <a:t>                                Check for any </a:t>
            </a:r>
            <a:r>
              <a:rPr lang="en-IN" dirty="0" err="1" smtClean="0">
                <a:latin typeface="Times New Roman" panose="02020603050405020304" pitchFamily="18" charset="0"/>
                <a:cs typeface="Times New Roman" panose="02020603050405020304" pitchFamily="18" charset="0"/>
                <a:sym typeface="Wingdings" panose="05000000000000000000" pitchFamily="2" charset="2"/>
              </a:rPr>
              <a:t>NaN</a:t>
            </a:r>
            <a:r>
              <a:rPr lang="en-IN" dirty="0" smtClean="0">
                <a:latin typeface="Times New Roman" panose="02020603050405020304" pitchFamily="18" charset="0"/>
                <a:cs typeface="Times New Roman" panose="02020603050405020304" pitchFamily="18" charset="0"/>
                <a:sym typeface="Wingdings" panose="05000000000000000000" pitchFamily="2" charset="2"/>
              </a:rPr>
              <a:t> values  and remove them</a:t>
            </a:r>
          </a:p>
          <a:p>
            <a:r>
              <a:rPr lang="en-IN" dirty="0" smtClean="0">
                <a:latin typeface="Times New Roman" panose="02020603050405020304" pitchFamily="18" charset="0"/>
                <a:cs typeface="Times New Roman" panose="02020603050405020304" pitchFamily="18" charset="0"/>
                <a:sym typeface="Wingdings" panose="05000000000000000000" pitchFamily="2" charset="2"/>
              </a:rPr>
              <a:t>Step 5 : Perform EDA</a:t>
            </a:r>
          </a:p>
          <a:p>
            <a:pPr algn="just"/>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dirty="0" smtClean="0">
                <a:latin typeface="Times New Roman" panose="02020603050405020304" pitchFamily="18" charset="0"/>
                <a:cs typeface="Times New Roman" panose="02020603050405020304" pitchFamily="18" charset="0"/>
                <a:sym typeface="Wingdings" panose="05000000000000000000" pitchFamily="2" charset="2"/>
              </a:rPr>
              <a:t>                                Visualise the cleansed and correlated	 data by a </a:t>
            </a:r>
            <a:r>
              <a:rPr lang="en-IN" b="1" dirty="0" smtClean="0">
                <a:latin typeface="Times New Roman" panose="02020603050405020304" pitchFamily="18" charset="0"/>
                <a:cs typeface="Times New Roman" panose="02020603050405020304" pitchFamily="18" charset="0"/>
                <a:sym typeface="Wingdings" panose="05000000000000000000" pitchFamily="2" charset="2"/>
              </a:rPr>
              <a:t>pairplot</a:t>
            </a:r>
            <a:r>
              <a:rPr lang="en-IN" dirty="0" smtClean="0">
                <a:latin typeface="Times New Roman" panose="02020603050405020304" pitchFamily="18" charset="0"/>
                <a:cs typeface="Times New Roman" panose="02020603050405020304" pitchFamily="18" charset="0"/>
                <a:sym typeface="Wingdings" panose="05000000000000000000" pitchFamily="2" charset="2"/>
              </a:rPr>
              <a:t> and </a:t>
            </a:r>
            <a:r>
              <a:rPr lang="en-IN" b="1" dirty="0" smtClean="0">
                <a:latin typeface="Times New Roman" panose="02020603050405020304" pitchFamily="18" charset="0"/>
                <a:cs typeface="Times New Roman" panose="02020603050405020304" pitchFamily="18" charset="0"/>
                <a:sym typeface="Wingdings" panose="05000000000000000000" pitchFamily="2" charset="2"/>
              </a:rPr>
              <a:t>heatmap</a:t>
            </a:r>
            <a:r>
              <a:rPr lang="en-IN" dirty="0" smtClean="0">
                <a:latin typeface="Times New Roman" panose="02020603050405020304" pitchFamily="18" charset="0"/>
                <a:cs typeface="Times New Roman" panose="02020603050405020304" pitchFamily="18" charset="0"/>
                <a:sym typeface="Wingdings" panose="05000000000000000000" pitchFamily="2" charset="2"/>
              </a:rPr>
              <a:t> to identity columns with similar        		     characters</a:t>
            </a:r>
          </a:p>
          <a:p>
            <a:endParaRPr lang="en-IN" dirty="0" smtClean="0">
              <a:latin typeface="Times New Roman" panose="02020603050405020304" pitchFamily="18" charset="0"/>
              <a:cs typeface="Times New Roman" panose="02020603050405020304" pitchFamily="18" charset="0"/>
              <a:sym typeface="Wingdings" panose="05000000000000000000" pitchFamily="2" charset="2"/>
            </a:endParaRPr>
          </a:p>
          <a:p>
            <a:r>
              <a:rPr lang="en-IN" dirty="0" smtClean="0">
                <a:latin typeface="Times New Roman" panose="02020603050405020304" pitchFamily="18" charset="0"/>
                <a:cs typeface="Times New Roman" panose="02020603050405020304" pitchFamily="18" charset="0"/>
                <a:sym typeface="Wingdings" panose="05000000000000000000" pitchFamily="2" charset="2"/>
              </a:rPr>
              <a:t>Step 6 : Data Conversion </a:t>
            </a:r>
          </a:p>
          <a:p>
            <a:endParaRPr lang="en-IN" dirty="0">
              <a:latin typeface="Times New Roman" panose="02020603050405020304" pitchFamily="18" charset="0"/>
              <a:cs typeface="Times New Roman" panose="02020603050405020304" pitchFamily="18" charset="0"/>
              <a:sym typeface="Wingdings" panose="05000000000000000000" pitchFamily="2" charset="2"/>
            </a:endParaRPr>
          </a:p>
          <a:p>
            <a:r>
              <a:rPr lang="en-IN" dirty="0" smtClean="0">
                <a:latin typeface="Times New Roman" panose="02020603050405020304" pitchFamily="18" charset="0"/>
                <a:cs typeface="Times New Roman" panose="02020603050405020304" pitchFamily="18" charset="0"/>
                <a:sym typeface="Wingdings" panose="05000000000000000000" pitchFamily="2" charset="2"/>
              </a:rPr>
              <a:t>Step 7 : Applying </a:t>
            </a:r>
            <a:r>
              <a:rPr lang="en-IN" b="1" dirty="0" err="1" smtClean="0">
                <a:latin typeface="Times New Roman" panose="02020603050405020304" pitchFamily="18" charset="0"/>
                <a:cs typeface="Times New Roman" panose="02020603050405020304" pitchFamily="18" charset="0"/>
                <a:sym typeface="Wingdings" panose="05000000000000000000" pitchFamily="2" charset="2"/>
              </a:rPr>
              <a:t>Apirori</a:t>
            </a:r>
            <a:r>
              <a:rPr lang="en-IN" b="1" dirty="0" smtClean="0">
                <a:latin typeface="Times New Roman" panose="02020603050405020304" pitchFamily="18" charset="0"/>
                <a:cs typeface="Times New Roman" panose="02020603050405020304" pitchFamily="18" charset="0"/>
                <a:sym typeface="Wingdings" panose="05000000000000000000" pitchFamily="2" charset="2"/>
              </a:rPr>
              <a:t> and frequent pattern algorithm </a:t>
            </a:r>
            <a:r>
              <a:rPr lang="en-IN" dirty="0" smtClean="0">
                <a:latin typeface="Times New Roman" panose="02020603050405020304" pitchFamily="18" charset="0"/>
                <a:cs typeface="Times New Roman" panose="02020603050405020304" pitchFamily="18" charset="0"/>
                <a:sym typeface="Wingdings" panose="05000000000000000000" pitchFamily="2" charset="2"/>
              </a:rPr>
              <a:t>to the refined data and iterating them over by various levels of minimum confidence and minimum threshold to identify patterns</a:t>
            </a:r>
          </a:p>
          <a:p>
            <a:endParaRPr lang="en-IN" dirty="0">
              <a:latin typeface="Times New Roman" panose="02020603050405020304" pitchFamily="18" charset="0"/>
              <a:cs typeface="Times New Roman" panose="02020603050405020304" pitchFamily="18" charset="0"/>
              <a:sym typeface="Wingdings" panose="05000000000000000000" pitchFamily="2" charset="2"/>
            </a:endParaRPr>
          </a:p>
          <a:p>
            <a:r>
              <a:rPr lang="en-IN" dirty="0" smtClean="0">
                <a:latin typeface="Times New Roman" panose="02020603050405020304" pitchFamily="18" charset="0"/>
                <a:cs typeface="Times New Roman" panose="02020603050405020304" pitchFamily="18" charset="0"/>
                <a:sym typeface="Wingdings" panose="05000000000000000000" pitchFamily="2" charset="2"/>
              </a:rPr>
              <a:t>Step 8 : Making inferences based on metrics such as  </a:t>
            </a:r>
            <a:r>
              <a:rPr lang="en-IN" b="1" dirty="0" smtClean="0">
                <a:latin typeface="Times New Roman" panose="02020603050405020304" pitchFamily="18" charset="0"/>
                <a:cs typeface="Times New Roman" panose="02020603050405020304" pitchFamily="18" charset="0"/>
                <a:sym typeface="Wingdings" panose="05000000000000000000" pitchFamily="2" charset="2"/>
              </a:rPr>
              <a:t>support, confidence, lift and conviction. </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903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4362492" y="298143"/>
            <a:ext cx="3584251"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4000" b="1" cap="none" spc="0" dirty="0" smtClean="0">
                <a:ln/>
                <a:solidFill>
                  <a:srgbClr val="00B0F0"/>
                </a:solidFill>
                <a:effectLst/>
                <a:latin typeface="Times New Roman" panose="02020603050405020304" pitchFamily="18" charset="0"/>
                <a:cs typeface="Times New Roman" panose="02020603050405020304" pitchFamily="18" charset="0"/>
              </a:rPr>
              <a:t>FLOWCHART</a:t>
            </a:r>
          </a:p>
        </p:txBody>
      </p:sp>
      <p:sp>
        <p:nvSpPr>
          <p:cNvPr id="5" name="Rectangle 4"/>
          <p:cNvSpPr/>
          <p:nvPr/>
        </p:nvSpPr>
        <p:spPr>
          <a:xfrm>
            <a:off x="815926" y="1266092"/>
            <a:ext cx="2518117" cy="11535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639994" y="1266091"/>
            <a:ext cx="2518117" cy="11535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8464061" y="3349285"/>
            <a:ext cx="2518117" cy="11535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8464062" y="1266091"/>
            <a:ext cx="2518117" cy="11535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464062" y="5284763"/>
            <a:ext cx="2518117" cy="11535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4670474" y="5284762"/>
            <a:ext cx="2518117" cy="11535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3671668" y="1617785"/>
            <a:ext cx="690824" cy="351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7427407" y="1667020"/>
            <a:ext cx="690824" cy="3516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9548446" y="2580249"/>
            <a:ext cx="349348" cy="562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9548446" y="4641751"/>
            <a:ext cx="349348" cy="5627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Left Arrow 17"/>
          <p:cNvSpPr/>
          <p:nvPr/>
        </p:nvSpPr>
        <p:spPr>
          <a:xfrm>
            <a:off x="7509803" y="5643487"/>
            <a:ext cx="633046" cy="4360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956603" y="1434905"/>
            <a:ext cx="2236763" cy="923330"/>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IMPORT LIBRARIES AND DATA</a:t>
            </a:r>
            <a:endParaRPr lang="en-IN" b="1"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4780671" y="1608965"/>
            <a:ext cx="2236763" cy="369332"/>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DATA CLEANING</a:t>
            </a:r>
            <a:endParaRPr lang="en-IN" b="1"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8604737" y="1381201"/>
            <a:ext cx="2236763" cy="923330"/>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PERFORMING EXPLORATORY DATA ANLYSIS</a:t>
            </a:r>
            <a:endParaRPr lang="en-IN"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8604737" y="3569286"/>
            <a:ext cx="2236763" cy="646331"/>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DATA CONVERSION</a:t>
            </a:r>
            <a:endParaRPr lang="en-IN" b="1"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8604736" y="5446994"/>
            <a:ext cx="2236763" cy="923330"/>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APPLYING APIRORI ALGORITM </a:t>
            </a:r>
            <a:endParaRPr lang="en-IN" b="1"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4780670" y="5420449"/>
            <a:ext cx="2236763" cy="923330"/>
          </a:xfrm>
          <a:prstGeom prst="rect">
            <a:avLst/>
          </a:prstGeom>
          <a:noFill/>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DETERMING PATTERNS USING METRICS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962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2737967" y="157467"/>
            <a:ext cx="6888937" cy="677108"/>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3800" b="1" cap="none" spc="0" dirty="0" smtClean="0">
                <a:ln/>
                <a:solidFill>
                  <a:srgbClr val="00B0F0"/>
                </a:solidFill>
                <a:effectLst/>
                <a:latin typeface="Times New Roman" panose="02020603050405020304" pitchFamily="18" charset="0"/>
                <a:cs typeface="Times New Roman" panose="02020603050405020304" pitchFamily="18" charset="0"/>
              </a:rPr>
              <a:t>RESULTS AND DISCUSSIONS</a:t>
            </a:r>
          </a:p>
        </p:txBody>
      </p:sp>
      <p:sp>
        <p:nvSpPr>
          <p:cNvPr id="5" name="TextBox 4"/>
          <p:cNvSpPr txBox="1"/>
          <p:nvPr/>
        </p:nvSpPr>
        <p:spPr>
          <a:xfrm>
            <a:off x="450376" y="865353"/>
            <a:ext cx="11464120" cy="6463308"/>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Employment period and Time at the current department has highest support of </a:t>
            </a:r>
            <a:r>
              <a:rPr lang="en-US" b="1" dirty="0" smtClean="0">
                <a:latin typeface="Times New Roman" panose="02020603050405020304" pitchFamily="18" charset="0"/>
                <a:cs typeface="Times New Roman" panose="02020603050405020304" pitchFamily="18" charset="0"/>
              </a:rPr>
              <a:t>0.316633</a:t>
            </a:r>
            <a:r>
              <a:rPr lang="en-US" dirty="0" smtClean="0">
                <a:latin typeface="Times New Roman" panose="02020603050405020304" pitchFamily="18" charset="0"/>
                <a:cs typeface="Times New Roman" panose="02020603050405020304" pitchFamily="18" charset="0"/>
              </a:rPr>
              <a:t> and hence, the time that the employee spends in the company is mainly the time spent at current department. Hence, the company should take these parameters as the key, for refining their resources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Age and Time at the current department has least support of </a:t>
            </a:r>
            <a:r>
              <a:rPr lang="en-US" b="1" dirty="0" smtClean="0">
                <a:latin typeface="Times New Roman" panose="02020603050405020304" pitchFamily="18" charset="0"/>
                <a:cs typeface="Times New Roman" panose="02020603050405020304" pitchFamily="18" charset="0"/>
              </a:rPr>
              <a:t>0.219439</a:t>
            </a:r>
            <a:r>
              <a:rPr lang="en-US" dirty="0" smtClean="0">
                <a:latin typeface="Times New Roman" panose="02020603050405020304" pitchFamily="18" charset="0"/>
                <a:cs typeface="Times New Roman" panose="02020603050405020304" pitchFamily="18" charset="0"/>
              </a:rPr>
              <a:t> and hence, the time that the employee spends in the current department and age ,is least significant among the variables . Hence, the company can rule out this parameter for refining their resources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maximum lift ratio of the dataset is </a:t>
            </a:r>
            <a:r>
              <a:rPr lang="en-US" b="1" dirty="0" smtClean="0">
                <a:latin typeface="Times New Roman" panose="02020603050405020304" pitchFamily="18" charset="0"/>
                <a:cs typeface="Times New Roman" panose="02020603050405020304" pitchFamily="18" charset="0"/>
              </a:rPr>
              <a:t>1.38 </a:t>
            </a:r>
            <a:r>
              <a:rPr lang="en-US" dirty="0" smtClean="0">
                <a:latin typeface="Times New Roman" panose="02020603050405020304" pitchFamily="18" charset="0"/>
                <a:cs typeface="Times New Roman" panose="02020603050405020304" pitchFamily="18" charset="0"/>
              </a:rPr>
              <a:t>for the pair [Time in current department, Employment period]. Hence, 1.38 times the number of people staying at the current department also is the reason of employment period. This is needed to be studied in detail for further clarity.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minimum lift ratio of the dataset is </a:t>
            </a:r>
            <a:r>
              <a:rPr lang="en-US" b="1"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for the pair [SQL Server, Fast working]. Hence, the entities of this pair are independent to each other of support offered.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maximum conviction of X (Time in current department) ---&gt; Y (Employment period) is </a:t>
            </a:r>
            <a:r>
              <a:rPr lang="en-US" b="1" dirty="0" smtClean="0">
                <a:latin typeface="Times New Roman" panose="02020603050405020304" pitchFamily="18" charset="0"/>
                <a:cs typeface="Times New Roman" panose="02020603050405020304" pitchFamily="18" charset="0"/>
              </a:rPr>
              <a:t>1.6</a:t>
            </a:r>
            <a:r>
              <a:rPr lang="en-US" dirty="0" smtClean="0">
                <a:latin typeface="Times New Roman" panose="02020603050405020304" pitchFamily="18" charset="0"/>
                <a:cs typeface="Times New Roman" panose="02020603050405020304" pitchFamily="18" charset="0"/>
              </a:rPr>
              <a:t>, states that the probability of employees staying at current department is 1.6 times the ones present at employment period.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Hence, to conclude, the effect of time of an employee in current department and employment period, has a significant impact in various aspects of the company. Hence, We recommend the HR to encourage in work that can increase the time at current department, thereby to see an increase in overall performance and growth of the company</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765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4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p:cNvSpPr/>
          <p:nvPr/>
        </p:nvSpPr>
        <p:spPr>
          <a:xfrm>
            <a:off x="4190692" y="0"/>
            <a:ext cx="3986990" cy="707886"/>
          </a:xfrm>
          <a:prstGeom prst="rect">
            <a:avLst/>
          </a:prstGeom>
        </p:spPr>
        <p:txBody>
          <a:bodyPr wrap="none">
            <a:spAutoFit/>
          </a:bodyPr>
          <a:lstStyle/>
          <a:p>
            <a:pPr algn="ctr"/>
            <a:r>
              <a:rPr lang="en-IN" sz="4000" b="1" cap="none" spc="0" dirty="0" smtClean="0">
                <a:ln/>
                <a:solidFill>
                  <a:srgbClr val="00B0F0"/>
                </a:solidFill>
                <a:effectLst/>
                <a:latin typeface="Times New Roman" panose="02020603050405020304" pitchFamily="18" charset="0"/>
                <a:cs typeface="Times New Roman" panose="02020603050405020304" pitchFamily="18" charset="0"/>
              </a:rPr>
              <a:t>PYTHON CODE</a:t>
            </a:r>
          </a:p>
        </p:txBody>
      </p:sp>
      <p:pic>
        <p:nvPicPr>
          <p:cNvPr id="7" name="Picture 6"/>
          <p:cNvPicPr>
            <a:picLocks noChangeAspect="1"/>
          </p:cNvPicPr>
          <p:nvPr/>
        </p:nvPicPr>
        <p:blipFill>
          <a:blip r:embed="rId2"/>
          <a:stretch>
            <a:fillRect/>
          </a:stretch>
        </p:blipFill>
        <p:spPr>
          <a:xfrm>
            <a:off x="0" y="553141"/>
            <a:ext cx="7496175" cy="4267200"/>
          </a:xfrm>
          <a:prstGeom prst="rect">
            <a:avLst/>
          </a:prstGeom>
        </p:spPr>
      </p:pic>
      <p:pic>
        <p:nvPicPr>
          <p:cNvPr id="9" name="Picture 8"/>
          <p:cNvPicPr>
            <a:picLocks noChangeAspect="1"/>
          </p:cNvPicPr>
          <p:nvPr/>
        </p:nvPicPr>
        <p:blipFill>
          <a:blip r:embed="rId3"/>
          <a:stretch>
            <a:fillRect/>
          </a:stretch>
        </p:blipFill>
        <p:spPr>
          <a:xfrm>
            <a:off x="0" y="4820342"/>
            <a:ext cx="7496175" cy="1918084"/>
          </a:xfrm>
          <a:prstGeom prst="rect">
            <a:avLst/>
          </a:prstGeom>
        </p:spPr>
      </p:pic>
      <p:pic>
        <p:nvPicPr>
          <p:cNvPr id="10" name="Picture 9"/>
          <p:cNvPicPr>
            <a:picLocks noChangeAspect="1"/>
          </p:cNvPicPr>
          <p:nvPr/>
        </p:nvPicPr>
        <p:blipFill>
          <a:blip r:embed="rId4"/>
          <a:stretch>
            <a:fillRect/>
          </a:stretch>
        </p:blipFill>
        <p:spPr>
          <a:xfrm>
            <a:off x="7496175" y="553140"/>
            <a:ext cx="4695824" cy="4325523"/>
          </a:xfrm>
          <a:prstGeom prst="rect">
            <a:avLst/>
          </a:prstGeom>
        </p:spPr>
      </p:pic>
    </p:spTree>
    <p:extLst>
      <p:ext uri="{BB962C8B-B14F-4D97-AF65-F5344CB8AC3E}">
        <p14:creationId xmlns:p14="http://schemas.microsoft.com/office/powerpoint/2010/main" val="1046292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581</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Sharath Vaidyanath</dc:creator>
  <cp:lastModifiedBy>Sharath Vaidyanath</cp:lastModifiedBy>
  <cp:revision>31</cp:revision>
  <dcterms:created xsi:type="dcterms:W3CDTF">2020-08-30T11:23:26Z</dcterms:created>
  <dcterms:modified xsi:type="dcterms:W3CDTF">2020-09-02T14:23:47Z</dcterms:modified>
</cp:coreProperties>
</file>