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ppt/theme/themeOverride8.xml" ContentType="application/vnd.openxmlformats-officedocument.themeOverride+xml"/>
  <Override PartName="/ppt/ink/ink8.xml" ContentType="application/inkml+xml"/>
  <Override PartName="/ppt/theme/themeOverride9.xml" ContentType="application/vnd.openxmlformats-officedocument.themeOverride+xml"/>
  <Override PartName="/ppt/ink/ink9.xml" ContentType="application/inkml+xml"/>
  <Override PartName="/ppt/theme/themeOverride10.xml" ContentType="application/vnd.openxmlformats-officedocument.themeOverride+xml"/>
  <Override PartName="/ppt/ink/ink10.xml" ContentType="application/inkml+xml"/>
  <Override PartName="/ppt/theme/themeOverride11.xml" ContentType="application/vnd.openxmlformats-officedocument.themeOverride+xml"/>
  <Override PartName="/ppt/ink/ink11.xml" ContentType="application/inkml+xml"/>
  <Override PartName="/ppt/theme/themeOverride12.xml" ContentType="application/vnd.openxmlformats-officedocument.themeOverride+xml"/>
  <Override PartName="/ppt/ink/ink12.xml" ContentType="application/inkml+xml"/>
  <Override PartName="/ppt/theme/themeOverride13.xml" ContentType="application/vnd.openxmlformats-officedocument.themeOverride+xml"/>
  <Override PartName="/ppt/ink/ink13.xml" ContentType="application/inkml+xml"/>
  <Override PartName="/ppt/theme/themeOverride14.xml" ContentType="application/vnd.openxmlformats-officedocument.themeOverride+xml"/>
  <Override PartName="/ppt/ink/ink14.xml" ContentType="application/inkml+xml"/>
  <Override PartName="/ppt/theme/themeOverride15.xml" ContentType="application/vnd.openxmlformats-officedocument.themeOverride+xml"/>
  <Override PartName="/ppt/ink/ink15.xml" ContentType="application/inkml+xml"/>
  <Override PartName="/ppt/theme/themeOverride16.xml" ContentType="application/vnd.openxmlformats-officedocument.themeOverride+xml"/>
  <Override PartName="/ppt/ink/ink16.xml" ContentType="application/inkml+xml"/>
  <Override PartName="/ppt/theme/themeOverride17.xml" ContentType="application/vnd.openxmlformats-officedocument.themeOverride+xml"/>
  <Override PartName="/ppt/ink/ink17.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3"/>
  </p:notesMasterIdLst>
  <p:handoutMasterIdLst>
    <p:handoutMasterId r:id="rId24"/>
  </p:handoutMasterIdLst>
  <p:sldIdLst>
    <p:sldId id="256" r:id="rId2"/>
    <p:sldId id="273" r:id="rId3"/>
    <p:sldId id="284" r:id="rId4"/>
    <p:sldId id="286" r:id="rId5"/>
    <p:sldId id="301" r:id="rId6"/>
    <p:sldId id="311" r:id="rId7"/>
    <p:sldId id="302" r:id="rId8"/>
    <p:sldId id="303" r:id="rId9"/>
    <p:sldId id="288" r:id="rId10"/>
    <p:sldId id="304" r:id="rId11"/>
    <p:sldId id="289" r:id="rId12"/>
    <p:sldId id="312" r:id="rId13"/>
    <p:sldId id="287" r:id="rId14"/>
    <p:sldId id="305" r:id="rId15"/>
    <p:sldId id="298" r:id="rId16"/>
    <p:sldId id="257" r:id="rId17"/>
    <p:sldId id="310" r:id="rId18"/>
    <p:sldId id="290" r:id="rId19"/>
    <p:sldId id="308" r:id="rId20"/>
    <p:sldId id="278"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5833"/>
  </p:normalViewPr>
  <p:slideViewPr>
    <p:cSldViewPr snapToGrid="0">
      <p:cViewPr varScale="1">
        <p:scale>
          <a:sx n="66" d="100"/>
          <a:sy n="66" d="100"/>
        </p:scale>
        <p:origin x="668"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anya sharan" userId="bff05e3dbadb14df" providerId="LiveId" clId="{4EF9B700-AF8D-4D52-8B57-02ED17E3DA88}"/>
    <pc:docChg chg="modSld">
      <pc:chgData name="chaitanya sharan" userId="bff05e3dbadb14df" providerId="LiveId" clId="{4EF9B700-AF8D-4D52-8B57-02ED17E3DA88}" dt="2024-09-28T08:33:32.573" v="4" actId="14100"/>
      <pc:docMkLst>
        <pc:docMk/>
      </pc:docMkLst>
      <pc:sldChg chg="addSp modSp mod">
        <pc:chgData name="chaitanya sharan" userId="bff05e3dbadb14df" providerId="LiveId" clId="{4EF9B700-AF8D-4D52-8B57-02ED17E3DA88}" dt="2024-09-28T08:33:32.573" v="4" actId="14100"/>
        <pc:sldMkLst>
          <pc:docMk/>
          <pc:sldMk cId="2549359254" sldId="308"/>
        </pc:sldMkLst>
        <pc:picChg chg="add mod">
          <ac:chgData name="chaitanya sharan" userId="bff05e3dbadb14df" providerId="LiveId" clId="{4EF9B700-AF8D-4D52-8B57-02ED17E3DA88}" dt="2024-09-28T08:33:32.573" v="4" actId="14100"/>
          <ac:picMkLst>
            <pc:docMk/>
            <pc:sldMk cId="2549359254" sldId="308"/>
            <ac:picMk id="7" creationId="{FE2349E0-83D2-2C37-BA07-D0B800971AF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28-09-2024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9.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9.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10.png"/></Relationships>
</file>

<file path=ppt/slides/_rels/slide15.xml.rels><?xml version="1.0" encoding="UTF-8" standalone="yes"?>
<Relationships xmlns="http://schemas.openxmlformats.org/package/2006/relationships"><Relationship Id="rId3" Type="http://schemas.openxmlformats.org/officeDocument/2006/relationships/customXml" Target="../ink/ink14.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customXml" Target="../ink/ink15.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github.com/SharuLucky21" TargetMode="Externa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5.png"/><Relationship Id="rId5" Type="http://schemas.openxmlformats.org/officeDocument/2006/relationships/image" Target="../media/image200.png"/><Relationship Id="rId4" Type="http://schemas.openxmlformats.org/officeDocument/2006/relationships/customXml" Target="../ink/ink17.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customXml" Target="../ink/ink1.xml"/><Relationship Id="rId4" Type="http://schemas.openxmlformats.org/officeDocument/2006/relationships/image" Target="../media/image4.sv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altexsoft.com/blog/electronic-health-record-systems/" TargetMode="Externa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customXml" Target="../ink/ink3.xml"/><Relationship Id="rId4" Type="http://schemas.openxmlformats.org/officeDocument/2006/relationships/hyperlink" Target="https://www.altexsoft.com/whitepapers/machine-learning-bridging-between-business-and-data-science/" TargetMode="Externa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topics/artificial-intelligence" TargetMode="Externa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3861684" y="1789405"/>
            <a:ext cx="4314831"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S.N. SHARANYA LAKSHMI</a:t>
            </a:r>
          </a:p>
          <a:p>
            <a:pPr>
              <a:spcBef>
                <a:spcPts val="300"/>
              </a:spcBef>
            </a:pPr>
            <a:r>
              <a:rPr lang="en-US" sz="1600" b="0" dirty="0"/>
              <a:t>Roll No. 224G1A3288</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8"/>
            <a:ext cx="12192000" cy="714892"/>
          </a:xfrm>
        </p:spPr>
        <p:txBody>
          <a:bodyPr/>
          <a:lstStyle/>
          <a:p>
            <a:r>
              <a:rPr lang="en-US" dirty="0"/>
              <a:t>Process </a:t>
            </a:r>
            <a:r>
              <a:rPr lang="en-US" dirty="0" err="1"/>
              <a:t>Visualisation</a:t>
            </a:r>
            <a:r>
              <a:rPr lang="en-US" dirty="0"/>
              <a:t> and Analytics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Content Placeholder 5">
            <a:extLst>
              <a:ext uri="{FF2B5EF4-FFF2-40B4-BE49-F238E27FC236}">
                <a16:creationId xmlns:a16="http://schemas.microsoft.com/office/drawing/2014/main" id="{78998B49-CEA8-AB6A-4FE6-CE9EEDE6471F}"/>
              </a:ext>
            </a:extLst>
          </p:cNvPr>
          <p:cNvPicPr>
            <a:picLocks noGrp="1" noChangeAspect="1"/>
          </p:cNvPicPr>
          <p:nvPr>
            <p:ph idx="1"/>
          </p:nvPr>
        </p:nvPicPr>
        <p:blipFill>
          <a:blip r:embed="rId9">
            <a:extLst>
              <a:ext uri="{28A0092B-C50C-407E-A947-70E740481C1C}">
                <a14:useLocalDpi xmlns:a14="http://schemas.microsoft.com/office/drawing/2010/main" val="0"/>
              </a:ext>
            </a:extLst>
          </a:blip>
          <a:stretch>
            <a:fillRect/>
          </a:stretch>
        </p:blipFill>
        <p:spPr>
          <a:xfrm>
            <a:off x="1799923" y="1257853"/>
            <a:ext cx="8151079" cy="4257423"/>
          </a:xfrm>
          <a:prstGeom prst="rect">
            <a:avLst/>
          </a:prstGeom>
        </p:spPr>
      </p:pic>
    </p:spTree>
    <p:extLst>
      <p:ext uri="{BB962C8B-B14F-4D97-AF65-F5344CB8AC3E}">
        <p14:creationId xmlns:p14="http://schemas.microsoft.com/office/powerpoint/2010/main" val="9171854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     How to Start a Project in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54659" marR="24130" indent="-441959">
              <a:lnSpc>
                <a:spcPct val="100000"/>
              </a:lnSpc>
              <a:spcBef>
                <a:spcPts val="500"/>
              </a:spcBef>
              <a:spcAft>
                <a:spcPts val="500"/>
              </a:spcAft>
              <a:buFont typeface="Lucida Sans Unicode"/>
              <a:buChar char="□"/>
              <a:tabLst>
                <a:tab pos="454025" algn="l"/>
                <a:tab pos="454659" algn="l"/>
              </a:tabLst>
            </a:pPr>
            <a:r>
              <a:rPr lang="en-IN" sz="2400" spc="-100" dirty="0">
                <a:latin typeface="Times New Roman"/>
                <a:cs typeface="Times New Roman"/>
              </a:rPr>
              <a:t>To</a:t>
            </a:r>
            <a:r>
              <a:rPr lang="en-IN" sz="2400" spc="320" dirty="0">
                <a:latin typeface="Times New Roman"/>
                <a:cs typeface="Times New Roman"/>
              </a:rPr>
              <a:t> </a:t>
            </a:r>
            <a:r>
              <a:rPr lang="en-IN" sz="2400" spc="-5" dirty="0">
                <a:latin typeface="Times New Roman"/>
                <a:cs typeface="Times New Roman"/>
              </a:rPr>
              <a:t>start</a:t>
            </a:r>
            <a:r>
              <a:rPr lang="en-IN" sz="2400" spc="320" dirty="0">
                <a:latin typeface="Times New Roman"/>
                <a:cs typeface="Times New Roman"/>
              </a:rPr>
              <a:t> </a:t>
            </a:r>
            <a:r>
              <a:rPr lang="en-IN" sz="2400" dirty="0">
                <a:latin typeface="Times New Roman"/>
                <a:cs typeface="Times New Roman"/>
              </a:rPr>
              <a:t>a</a:t>
            </a:r>
            <a:r>
              <a:rPr lang="en-IN" sz="2400" spc="315" dirty="0">
                <a:latin typeface="Times New Roman"/>
                <a:cs typeface="Times New Roman"/>
              </a:rPr>
              <a:t> </a:t>
            </a:r>
            <a:r>
              <a:rPr lang="en-IN" sz="2400" dirty="0">
                <a:latin typeface="Times New Roman"/>
                <a:cs typeface="Times New Roman"/>
              </a:rPr>
              <a:t>project</a:t>
            </a:r>
            <a:r>
              <a:rPr lang="en-IN" sz="2400" spc="320" dirty="0">
                <a:latin typeface="Times New Roman"/>
                <a:cs typeface="Times New Roman"/>
              </a:rPr>
              <a:t> </a:t>
            </a:r>
            <a:r>
              <a:rPr lang="en-IN" sz="2400" spc="-5" dirty="0">
                <a:latin typeface="Times New Roman"/>
                <a:cs typeface="Times New Roman"/>
              </a:rPr>
              <a:t>in</a:t>
            </a:r>
            <a:r>
              <a:rPr lang="en-IN" sz="2400" spc="315" dirty="0">
                <a:latin typeface="Times New Roman"/>
                <a:cs typeface="Times New Roman"/>
              </a:rPr>
              <a:t> </a:t>
            </a:r>
            <a:r>
              <a:rPr lang="en-IN" sz="2400" spc="-5" dirty="0">
                <a:latin typeface="Times New Roman"/>
                <a:cs typeface="Times New Roman"/>
              </a:rPr>
              <a:t>the</a:t>
            </a:r>
            <a:r>
              <a:rPr lang="en-IN" sz="2400" spc="315" dirty="0">
                <a:latin typeface="Times New Roman"/>
                <a:cs typeface="Times New Roman"/>
              </a:rPr>
              <a:t> </a:t>
            </a:r>
            <a:r>
              <a:rPr lang="en-IN" sz="2400" spc="-5" dirty="0">
                <a:latin typeface="Times New Roman"/>
                <a:cs typeface="Times New Roman"/>
              </a:rPr>
              <a:t>stream</a:t>
            </a:r>
            <a:r>
              <a:rPr lang="en-IN" sz="2400" spc="320" dirty="0">
                <a:latin typeface="Times New Roman"/>
                <a:cs typeface="Times New Roman"/>
              </a:rPr>
              <a:t> </a:t>
            </a:r>
            <a:r>
              <a:rPr lang="en-IN" sz="2400" dirty="0">
                <a:latin typeface="Times New Roman"/>
                <a:cs typeface="Times New Roman"/>
              </a:rPr>
              <a:t>of</a:t>
            </a:r>
            <a:r>
              <a:rPr lang="en-IN" sz="2400" spc="320" dirty="0">
                <a:latin typeface="Times New Roman"/>
                <a:cs typeface="Times New Roman"/>
              </a:rPr>
              <a:t> </a:t>
            </a:r>
            <a:r>
              <a:rPr lang="en-IN" sz="2400" dirty="0">
                <a:latin typeface="Times New Roman"/>
                <a:cs typeface="Times New Roman"/>
              </a:rPr>
              <a:t>process</a:t>
            </a:r>
            <a:r>
              <a:rPr lang="en-IN" sz="2400" spc="320" dirty="0">
                <a:latin typeface="Times New Roman"/>
                <a:cs typeface="Times New Roman"/>
              </a:rPr>
              <a:t> </a:t>
            </a:r>
            <a:r>
              <a:rPr lang="en-IN" sz="2400" spc="-5" dirty="0">
                <a:latin typeface="Times New Roman"/>
                <a:cs typeface="Times New Roman"/>
              </a:rPr>
              <a:t>mining</a:t>
            </a:r>
            <a:r>
              <a:rPr lang="en-IN" sz="2400" spc="315" dirty="0">
                <a:latin typeface="Times New Roman"/>
                <a:cs typeface="Times New Roman"/>
              </a:rPr>
              <a:t> </a:t>
            </a:r>
            <a:r>
              <a:rPr lang="en-IN" sz="2400" dirty="0">
                <a:latin typeface="Times New Roman"/>
                <a:cs typeface="Times New Roman"/>
              </a:rPr>
              <a:t>one</a:t>
            </a:r>
            <a:r>
              <a:rPr lang="en-IN" sz="2400" spc="320" dirty="0">
                <a:latin typeface="Times New Roman"/>
                <a:cs typeface="Times New Roman"/>
              </a:rPr>
              <a:t> </a:t>
            </a:r>
            <a:r>
              <a:rPr lang="en-IN" sz="2400" dirty="0">
                <a:latin typeface="Times New Roman"/>
                <a:cs typeface="Times New Roman"/>
              </a:rPr>
              <a:t>need</a:t>
            </a:r>
            <a:r>
              <a:rPr lang="en-IN" sz="2400" spc="320" dirty="0">
                <a:latin typeface="Times New Roman"/>
                <a:cs typeface="Times New Roman"/>
              </a:rPr>
              <a:t> </a:t>
            </a:r>
            <a:r>
              <a:rPr lang="en-IN" sz="2400" spc="-5" dirty="0">
                <a:latin typeface="Times New Roman"/>
                <a:cs typeface="Times New Roman"/>
              </a:rPr>
              <a:t>to</a:t>
            </a:r>
            <a:r>
              <a:rPr lang="en-IN" sz="2400" spc="315" dirty="0">
                <a:latin typeface="Times New Roman"/>
                <a:cs typeface="Times New Roman"/>
              </a:rPr>
              <a:t> </a:t>
            </a:r>
            <a:r>
              <a:rPr lang="en-IN" sz="2400" dirty="0">
                <a:latin typeface="Times New Roman"/>
                <a:cs typeface="Times New Roman"/>
              </a:rPr>
              <a:t>follow</a:t>
            </a:r>
            <a:r>
              <a:rPr lang="en-IN" sz="2400" spc="320" dirty="0">
                <a:latin typeface="Times New Roman"/>
                <a:cs typeface="Times New Roman"/>
              </a:rPr>
              <a:t> </a:t>
            </a:r>
            <a:r>
              <a:rPr lang="en-IN" sz="2400" spc="-5" dirty="0">
                <a:latin typeface="Times New Roman"/>
                <a:cs typeface="Times New Roman"/>
              </a:rPr>
              <a:t>some </a:t>
            </a:r>
            <a:r>
              <a:rPr lang="en-IN" sz="2400" spc="-685" dirty="0">
                <a:latin typeface="Times New Roman"/>
                <a:cs typeface="Times New Roman"/>
              </a:rPr>
              <a:t> </a:t>
            </a:r>
            <a:r>
              <a:rPr lang="en-IN" sz="2400" dirty="0">
                <a:latin typeface="Times New Roman"/>
                <a:cs typeface="Times New Roman"/>
              </a:rPr>
              <a:t>basic</a:t>
            </a:r>
            <a:r>
              <a:rPr lang="en-IN" sz="2400" spc="-5" dirty="0">
                <a:latin typeface="Times New Roman"/>
                <a:cs typeface="Times New Roman"/>
              </a:rPr>
              <a:t> </a:t>
            </a:r>
            <a:r>
              <a:rPr lang="en-IN" sz="2400" dirty="0">
                <a:latin typeface="Times New Roman"/>
                <a:cs typeface="Times New Roman"/>
              </a:rPr>
              <a:t>requirements</a:t>
            </a:r>
            <a:r>
              <a:rPr lang="en-IN" sz="2400" spc="-5" dirty="0">
                <a:latin typeface="Times New Roman"/>
                <a:cs typeface="Times New Roman"/>
              </a:rPr>
              <a:t> they are</a:t>
            </a:r>
            <a:r>
              <a:rPr lang="en-IN" sz="2400" spc="-10" dirty="0">
                <a:latin typeface="Times New Roman"/>
                <a:cs typeface="Times New Roman"/>
              </a:rPr>
              <a:t> </a:t>
            </a:r>
            <a:r>
              <a:rPr lang="en-IN" sz="2400" spc="-5" dirty="0">
                <a:latin typeface="Times New Roman"/>
                <a:cs typeface="Times New Roman"/>
              </a:rPr>
              <a:t>classified as </a:t>
            </a:r>
            <a:r>
              <a:rPr lang="en-IN" sz="2400" dirty="0">
                <a:latin typeface="Times New Roman"/>
                <a:cs typeface="Times New Roman"/>
              </a:rPr>
              <a:t>follows.</a:t>
            </a:r>
          </a:p>
          <a:p>
            <a:pPr marL="454659" marR="17145"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Determine</a:t>
            </a:r>
            <a:r>
              <a:rPr lang="en-IN" sz="2400" b="1" spc="120" dirty="0">
                <a:latin typeface="Times New Roman"/>
                <a:cs typeface="Times New Roman"/>
              </a:rPr>
              <a:t> </a:t>
            </a:r>
            <a:r>
              <a:rPr lang="en-IN" sz="2400" b="1" spc="-10" dirty="0">
                <a:latin typeface="Times New Roman"/>
                <a:cs typeface="Times New Roman"/>
              </a:rPr>
              <a:t>Problem</a:t>
            </a:r>
            <a:r>
              <a:rPr lang="en-IN" sz="2400" spc="-10" dirty="0">
                <a:latin typeface="Times New Roman"/>
                <a:cs typeface="Times New Roman"/>
              </a:rPr>
              <a:t>:</a:t>
            </a:r>
            <a:r>
              <a:rPr lang="en-IN" sz="2400" spc="114" dirty="0">
                <a:latin typeface="Times New Roman"/>
                <a:cs typeface="Times New Roman"/>
              </a:rPr>
              <a:t> </a:t>
            </a:r>
            <a:r>
              <a:rPr lang="en-IN" sz="2400" dirty="0">
                <a:latin typeface="Times New Roman"/>
                <a:cs typeface="Times New Roman"/>
              </a:rPr>
              <a:t>Identify</a:t>
            </a:r>
            <a:r>
              <a:rPr lang="en-IN" sz="2400" spc="120"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problem</a:t>
            </a:r>
            <a:r>
              <a:rPr lang="en-IN" sz="2400" spc="120" dirty="0">
                <a:latin typeface="Times New Roman"/>
                <a:cs typeface="Times New Roman"/>
              </a:rPr>
              <a:t> </a:t>
            </a:r>
            <a:r>
              <a:rPr lang="en-IN" sz="2400" dirty="0">
                <a:latin typeface="Times New Roman"/>
                <a:cs typeface="Times New Roman"/>
              </a:rPr>
              <a:t>of</a:t>
            </a:r>
            <a:r>
              <a:rPr lang="en-IN" sz="2400" spc="120" dirty="0">
                <a:latin typeface="Times New Roman"/>
                <a:cs typeface="Times New Roman"/>
              </a:rPr>
              <a:t> </a:t>
            </a:r>
            <a:r>
              <a:rPr lang="en-IN" sz="2400" spc="-5" dirty="0">
                <a:latin typeface="Times New Roman"/>
                <a:cs typeface="Times New Roman"/>
              </a:rPr>
              <a:t>importance</a:t>
            </a:r>
            <a:r>
              <a:rPr lang="en-IN" sz="2400" spc="114" dirty="0">
                <a:latin typeface="Times New Roman"/>
                <a:cs typeface="Times New Roman"/>
              </a:rPr>
              <a:t> </a:t>
            </a:r>
            <a:r>
              <a:rPr lang="en-IN" sz="2400" spc="-5" dirty="0">
                <a:latin typeface="Times New Roman"/>
                <a:cs typeface="Times New Roman"/>
              </a:rPr>
              <a:t>to</a:t>
            </a:r>
            <a:r>
              <a:rPr lang="en-IN" sz="2400" spc="114"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business</a:t>
            </a:r>
            <a:r>
              <a:rPr lang="en-IN" sz="2400" spc="125" dirty="0">
                <a:latin typeface="Times New Roman"/>
                <a:cs typeface="Times New Roman"/>
              </a:rPr>
              <a:t> </a:t>
            </a:r>
            <a:r>
              <a:rPr lang="en-IN" sz="2400" spc="-5" dirty="0">
                <a:latin typeface="Times New Roman"/>
                <a:cs typeface="Times New Roman"/>
              </a:rPr>
              <a:t>that </a:t>
            </a:r>
            <a:r>
              <a:rPr lang="en-IN" sz="2400" spc="-685" dirty="0">
                <a:latin typeface="Times New Roman"/>
                <a:cs typeface="Times New Roman"/>
              </a:rPr>
              <a:t> </a:t>
            </a:r>
            <a:r>
              <a:rPr lang="en-IN" sz="2400" spc="-5" dirty="0">
                <a:latin typeface="Times New Roman"/>
                <a:cs typeface="Times New Roman"/>
              </a:rPr>
              <a:t>can</a:t>
            </a:r>
            <a:r>
              <a:rPr lang="en-IN" sz="2400" spc="-10" dirty="0">
                <a:latin typeface="Times New Roman"/>
                <a:cs typeface="Times New Roman"/>
              </a:rPr>
              <a:t> </a:t>
            </a:r>
            <a:r>
              <a:rPr lang="en-IN" sz="2400" dirty="0">
                <a:latin typeface="Times New Roman"/>
                <a:cs typeface="Times New Roman"/>
              </a:rPr>
              <a:t>realistically</a:t>
            </a:r>
            <a:r>
              <a:rPr lang="en-IN" sz="2400" spc="-5" dirty="0">
                <a:latin typeface="Times New Roman"/>
                <a:cs typeface="Times New Roman"/>
              </a:rPr>
              <a:t> </a:t>
            </a:r>
            <a:r>
              <a:rPr lang="en-IN" sz="2400" dirty="0">
                <a:latin typeface="Times New Roman"/>
                <a:cs typeface="Times New Roman"/>
              </a:rPr>
              <a:t>be</a:t>
            </a:r>
            <a:r>
              <a:rPr lang="en-IN" sz="2400" spc="-5" dirty="0">
                <a:latin typeface="Times New Roman"/>
                <a:cs typeface="Times New Roman"/>
              </a:rPr>
              <a:t> addressed with </a:t>
            </a:r>
            <a:r>
              <a:rPr lang="en-IN" sz="2400" dirty="0">
                <a:latin typeface="Times New Roman"/>
                <a:cs typeface="Times New Roman"/>
              </a:rPr>
              <a:t>process</a:t>
            </a:r>
            <a:r>
              <a:rPr lang="en-IN" sz="2400" spc="-5" dirty="0">
                <a:latin typeface="Times New Roman"/>
                <a:cs typeface="Times New Roman"/>
              </a:rPr>
              <a:t> mining.</a:t>
            </a:r>
            <a:endParaRPr lang="en-IN" sz="2400" dirty="0">
              <a:latin typeface="Times New Roman"/>
              <a:cs typeface="Times New Roman"/>
            </a:endParaRPr>
          </a:p>
          <a:p>
            <a:pPr marL="454659" marR="5080"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Identify</a:t>
            </a:r>
            <a:r>
              <a:rPr lang="en-IN" sz="2400" b="1" spc="175" dirty="0">
                <a:latin typeface="Times New Roman"/>
                <a:cs typeface="Times New Roman"/>
              </a:rPr>
              <a:t> </a:t>
            </a:r>
            <a:r>
              <a:rPr lang="en-IN" sz="2400" b="1" dirty="0">
                <a:latin typeface="Times New Roman"/>
                <a:cs typeface="Times New Roman"/>
              </a:rPr>
              <a:t>the</a:t>
            </a:r>
            <a:r>
              <a:rPr lang="en-IN" sz="2400" b="1" spc="175" dirty="0">
                <a:latin typeface="Times New Roman"/>
                <a:cs typeface="Times New Roman"/>
              </a:rPr>
              <a:t> </a:t>
            </a:r>
            <a:r>
              <a:rPr lang="en-IN" sz="2400" b="1" spc="-5" dirty="0">
                <a:latin typeface="Times New Roman"/>
                <a:cs typeface="Times New Roman"/>
              </a:rPr>
              <a:t>Data</a:t>
            </a:r>
            <a:r>
              <a:rPr lang="en-IN" sz="2400" spc="-5" dirty="0">
                <a:latin typeface="Times New Roman"/>
                <a:cs typeface="Times New Roman"/>
              </a:rPr>
              <a:t>:</a:t>
            </a:r>
            <a:r>
              <a:rPr lang="en-IN" sz="2400" spc="170" dirty="0">
                <a:latin typeface="Times New Roman"/>
                <a:cs typeface="Times New Roman"/>
              </a:rPr>
              <a:t> </a:t>
            </a:r>
            <a:r>
              <a:rPr lang="en-IN" sz="2400" dirty="0">
                <a:latin typeface="Times New Roman"/>
                <a:cs typeface="Times New Roman"/>
              </a:rPr>
              <a:t>Identify</a:t>
            </a:r>
            <a:r>
              <a:rPr lang="en-IN" sz="2400" spc="175" dirty="0">
                <a:latin typeface="Times New Roman"/>
                <a:cs typeface="Times New Roman"/>
              </a:rPr>
              <a:t> </a:t>
            </a:r>
            <a:r>
              <a:rPr lang="en-IN" sz="2400" spc="-5" dirty="0">
                <a:latin typeface="Times New Roman"/>
                <a:cs typeface="Times New Roman"/>
              </a:rPr>
              <a:t>the</a:t>
            </a:r>
            <a:r>
              <a:rPr lang="en-IN" sz="2400" spc="170" dirty="0">
                <a:latin typeface="Times New Roman"/>
                <a:cs typeface="Times New Roman"/>
              </a:rPr>
              <a:t> </a:t>
            </a:r>
            <a:r>
              <a:rPr lang="en-IN" sz="2400" dirty="0">
                <a:latin typeface="Times New Roman"/>
                <a:cs typeface="Times New Roman"/>
              </a:rPr>
              <a:t>data</a:t>
            </a:r>
            <a:r>
              <a:rPr lang="en-IN" sz="2400" spc="175" dirty="0">
                <a:latin typeface="Times New Roman"/>
                <a:cs typeface="Times New Roman"/>
              </a:rPr>
              <a:t> </a:t>
            </a:r>
            <a:r>
              <a:rPr lang="en-IN" sz="2400" spc="-5" dirty="0">
                <a:latin typeface="Times New Roman"/>
                <a:cs typeface="Times New Roman"/>
              </a:rPr>
              <a:t>sources</a:t>
            </a:r>
            <a:r>
              <a:rPr lang="en-IN" sz="2400" spc="175" dirty="0">
                <a:latin typeface="Times New Roman"/>
                <a:cs typeface="Times New Roman"/>
              </a:rPr>
              <a:t> </a:t>
            </a:r>
            <a:r>
              <a:rPr lang="en-IN" sz="2400" spc="-5" dirty="0">
                <a:latin typeface="Times New Roman"/>
                <a:cs typeface="Times New Roman"/>
              </a:rPr>
              <a:t>that</a:t>
            </a:r>
            <a:r>
              <a:rPr lang="en-IN" sz="2400" spc="170" dirty="0">
                <a:latin typeface="Times New Roman"/>
                <a:cs typeface="Times New Roman"/>
              </a:rPr>
              <a:t> </a:t>
            </a:r>
            <a:r>
              <a:rPr lang="en-IN" sz="2400" dirty="0">
                <a:latin typeface="Times New Roman"/>
                <a:cs typeface="Times New Roman"/>
              </a:rPr>
              <a:t>need</a:t>
            </a:r>
            <a:r>
              <a:rPr lang="en-IN" sz="2400" spc="175" dirty="0">
                <a:latin typeface="Times New Roman"/>
                <a:cs typeface="Times New Roman"/>
              </a:rPr>
              <a:t> </a:t>
            </a:r>
            <a:r>
              <a:rPr lang="en-IN" sz="2400" spc="-5" dirty="0">
                <a:latin typeface="Times New Roman"/>
                <a:cs typeface="Times New Roman"/>
              </a:rPr>
              <a:t>to</a:t>
            </a:r>
            <a:r>
              <a:rPr lang="en-IN" sz="2400" spc="170" dirty="0">
                <a:latin typeface="Times New Roman"/>
                <a:cs typeface="Times New Roman"/>
              </a:rPr>
              <a:t> </a:t>
            </a:r>
            <a:r>
              <a:rPr lang="en-IN" sz="2400" dirty="0">
                <a:latin typeface="Times New Roman"/>
                <a:cs typeface="Times New Roman"/>
              </a:rPr>
              <a:t>be</a:t>
            </a:r>
            <a:r>
              <a:rPr lang="en-IN" sz="2400" spc="175" dirty="0">
                <a:latin typeface="Times New Roman"/>
                <a:cs typeface="Times New Roman"/>
              </a:rPr>
              <a:t> </a:t>
            </a:r>
            <a:r>
              <a:rPr lang="en-IN" sz="2400" dirty="0">
                <a:latin typeface="Times New Roman"/>
                <a:cs typeface="Times New Roman"/>
              </a:rPr>
              <a:t>fully</a:t>
            </a:r>
            <a:r>
              <a:rPr lang="en-IN" sz="2400" spc="175" dirty="0">
                <a:latin typeface="Times New Roman"/>
                <a:cs typeface="Times New Roman"/>
              </a:rPr>
              <a:t> </a:t>
            </a:r>
            <a:r>
              <a:rPr lang="en-IN" sz="2400" dirty="0">
                <a:latin typeface="Times New Roman"/>
                <a:cs typeface="Times New Roman"/>
              </a:rPr>
              <a:t>understood </a:t>
            </a:r>
            <a:r>
              <a:rPr lang="en-IN" sz="2400" spc="-685" dirty="0">
                <a:latin typeface="Times New Roman"/>
                <a:cs typeface="Times New Roman"/>
              </a:rPr>
              <a:t> </a:t>
            </a:r>
            <a:r>
              <a:rPr lang="en-IN" sz="2400" spc="-5" dirty="0">
                <a:latin typeface="Times New Roman"/>
                <a:cs typeface="Times New Roman"/>
              </a:rPr>
              <a:t>to</a:t>
            </a:r>
            <a:r>
              <a:rPr lang="en-IN" sz="2400" spc="-10" dirty="0">
                <a:latin typeface="Times New Roman"/>
                <a:cs typeface="Times New Roman"/>
              </a:rPr>
              <a:t> </a:t>
            </a:r>
            <a:r>
              <a:rPr lang="en-IN" sz="2400" spc="-5" dirty="0">
                <a:latin typeface="Times New Roman"/>
                <a:cs typeface="Times New Roman"/>
              </a:rPr>
              <a:t>address the</a:t>
            </a:r>
            <a:r>
              <a:rPr lang="en-IN" sz="2400" spc="-10" dirty="0">
                <a:latin typeface="Times New Roman"/>
                <a:cs typeface="Times New Roman"/>
              </a:rPr>
              <a:t> </a:t>
            </a:r>
            <a:r>
              <a:rPr lang="en-IN" sz="2400" dirty="0">
                <a:latin typeface="Times New Roman"/>
                <a:cs typeface="Times New Roman"/>
              </a:rPr>
              <a:t>business process</a:t>
            </a:r>
            <a:r>
              <a:rPr lang="en-IN" sz="2400" spc="-5" dirty="0">
                <a:latin typeface="Times New Roman"/>
                <a:cs typeface="Times New Roman"/>
              </a:rPr>
              <a:t> issues </a:t>
            </a:r>
            <a:r>
              <a:rPr lang="en-IN" sz="2400" dirty="0">
                <a:latin typeface="Times New Roman"/>
                <a:cs typeface="Times New Roman"/>
              </a:rPr>
              <a:t>under </a:t>
            </a:r>
            <a:r>
              <a:rPr lang="en-IN" sz="2400" spc="-5" dirty="0">
                <a:latin typeface="Times New Roman"/>
                <a:cs typeface="Times New Roman"/>
              </a:rPr>
              <a:t>consideration.</a:t>
            </a:r>
            <a:endParaRPr lang="en-IN" sz="2400" dirty="0">
              <a:latin typeface="Times New Roman"/>
              <a:cs typeface="Times New Roman"/>
            </a:endParaRPr>
          </a:p>
          <a:p>
            <a:pPr marL="454659" marR="107314" indent="-441959">
              <a:lnSpc>
                <a:spcPct val="100000"/>
              </a:lnSpc>
              <a:spcBef>
                <a:spcPts val="500"/>
              </a:spcBef>
              <a:spcAft>
                <a:spcPts val="500"/>
              </a:spcAft>
              <a:buFont typeface="Lucida Sans Unicode"/>
              <a:buChar char="□"/>
              <a:tabLst>
                <a:tab pos="454025" algn="l"/>
                <a:tab pos="454659" algn="l"/>
                <a:tab pos="1682114" algn="l"/>
                <a:tab pos="2832735" algn="l"/>
                <a:tab pos="4481195" algn="l"/>
                <a:tab pos="5102225" algn="l"/>
                <a:tab pos="6219190" algn="l"/>
                <a:tab pos="6703695" algn="l"/>
                <a:tab pos="7324725" algn="l"/>
                <a:tab pos="8742045" algn="l"/>
                <a:tab pos="9225280" algn="l"/>
                <a:tab pos="10480040" algn="l"/>
              </a:tabLst>
            </a:pPr>
            <a:r>
              <a:rPr lang="en-IN" sz="2400" b="1" spc="-5" dirty="0">
                <a:latin typeface="Times New Roman"/>
                <a:cs typeface="Times New Roman"/>
              </a:rPr>
              <a:t>Accep</a:t>
            </a:r>
            <a:r>
              <a:rPr lang="en-IN" sz="2400" b="1" dirty="0">
                <a:latin typeface="Times New Roman"/>
                <a:cs typeface="Times New Roman"/>
              </a:rPr>
              <a:t>t	</a:t>
            </a:r>
            <a:r>
              <a:rPr lang="en-IN" sz="2400" b="1" spc="-210" dirty="0">
                <a:latin typeface="Times New Roman"/>
                <a:cs typeface="Times New Roman"/>
              </a:rPr>
              <a:t>T</a:t>
            </a:r>
            <a:r>
              <a:rPr lang="en-IN" sz="2400" b="1" spc="-5" dirty="0">
                <a:latin typeface="Times New Roman"/>
                <a:cs typeface="Times New Roman"/>
              </a:rPr>
              <a:t>rut</a:t>
            </a:r>
            <a:r>
              <a:rPr lang="en-IN" sz="2400" b="1" spc="15" dirty="0">
                <a:latin typeface="Times New Roman"/>
                <a:cs typeface="Times New Roman"/>
              </a:rPr>
              <a:t>h</a:t>
            </a:r>
            <a:r>
              <a:rPr lang="en-IN" sz="2400" dirty="0">
                <a:latin typeface="Times New Roman"/>
                <a:cs typeface="Times New Roman"/>
              </a:rPr>
              <a:t>:	</a:t>
            </a:r>
            <a:r>
              <a:rPr lang="en-IN" sz="2400" spc="-5" dirty="0">
                <a:latin typeface="Times New Roman"/>
                <a:cs typeface="Times New Roman"/>
              </a:rPr>
              <a:t>Acceptin</a:t>
            </a:r>
            <a:r>
              <a:rPr lang="en-IN" sz="2400" dirty="0">
                <a:latin typeface="Times New Roman"/>
                <a:cs typeface="Times New Roman"/>
              </a:rPr>
              <a:t>g	</a:t>
            </a:r>
            <a:r>
              <a:rPr lang="en-IN" sz="2400" spc="-5" dirty="0">
                <a:latin typeface="Times New Roman"/>
                <a:cs typeface="Times New Roman"/>
              </a:rPr>
              <a:t>th</a:t>
            </a:r>
            <a:r>
              <a:rPr lang="en-IN" sz="2400" dirty="0">
                <a:latin typeface="Times New Roman"/>
                <a:cs typeface="Times New Roman"/>
              </a:rPr>
              <a:t>e	results	of	</a:t>
            </a:r>
            <a:r>
              <a:rPr lang="en-IN" sz="2400" spc="-5" dirty="0">
                <a:latin typeface="Times New Roman"/>
                <a:cs typeface="Times New Roman"/>
              </a:rPr>
              <a:t>th</a:t>
            </a:r>
            <a:r>
              <a:rPr lang="en-IN" sz="2400" dirty="0">
                <a:latin typeface="Times New Roman"/>
                <a:cs typeface="Times New Roman"/>
              </a:rPr>
              <a:t>e	</a:t>
            </a:r>
            <a:r>
              <a:rPr lang="en-IN" sz="2400" spc="-5" dirty="0">
                <a:latin typeface="Times New Roman"/>
                <a:cs typeface="Times New Roman"/>
              </a:rPr>
              <a:t>analysis</a:t>
            </a:r>
            <a:r>
              <a:rPr lang="en-IN" sz="2400" dirty="0">
                <a:latin typeface="Times New Roman"/>
                <a:cs typeface="Times New Roman"/>
              </a:rPr>
              <a:t>,	</a:t>
            </a:r>
            <a:r>
              <a:rPr lang="en-IN" sz="2400" spc="-5" dirty="0">
                <a:latin typeface="Times New Roman"/>
                <a:cs typeface="Times New Roman"/>
              </a:rPr>
              <a:t>a</a:t>
            </a:r>
            <a:r>
              <a:rPr lang="en-IN" sz="2400" dirty="0">
                <a:latin typeface="Times New Roman"/>
                <a:cs typeface="Times New Roman"/>
              </a:rPr>
              <a:t>s	process	</a:t>
            </a:r>
            <a:r>
              <a:rPr lang="en-IN" sz="2400" spc="-5" dirty="0">
                <a:latin typeface="Times New Roman"/>
                <a:cs typeface="Times New Roman"/>
              </a:rPr>
              <a:t>mining  </a:t>
            </a:r>
            <a:r>
              <a:rPr lang="en-IN" sz="2400" dirty="0">
                <a:latin typeface="Times New Roman"/>
                <a:cs typeface="Times New Roman"/>
              </a:rPr>
              <a:t>provides,</a:t>
            </a:r>
            <a:r>
              <a:rPr lang="en-IN" sz="2400" spc="-5" dirty="0">
                <a:latin typeface="Times New Roman"/>
                <a:cs typeface="Times New Roman"/>
              </a:rPr>
              <a:t> among </a:t>
            </a:r>
            <a:r>
              <a:rPr lang="en-IN" sz="2400" dirty="0">
                <a:latin typeface="Times New Roman"/>
                <a:cs typeface="Times New Roman"/>
              </a:rPr>
              <a:t>other</a:t>
            </a:r>
            <a:r>
              <a:rPr lang="en-IN" sz="2400" spc="-5" dirty="0">
                <a:latin typeface="Times New Roman"/>
                <a:cs typeface="Times New Roman"/>
              </a:rPr>
              <a:t> things, </a:t>
            </a:r>
            <a:r>
              <a:rPr lang="en-IN" sz="2400" dirty="0">
                <a:latin typeface="Times New Roman"/>
                <a:cs typeface="Times New Roman"/>
              </a:rPr>
              <a:t>a</a:t>
            </a:r>
            <a:r>
              <a:rPr lang="en-IN" sz="2400" spc="-10" dirty="0">
                <a:latin typeface="Times New Roman"/>
                <a:cs typeface="Times New Roman"/>
              </a:rPr>
              <a:t> </a:t>
            </a:r>
            <a:r>
              <a:rPr lang="en-IN" sz="2400" spc="-5" dirty="0">
                <a:latin typeface="Times New Roman"/>
                <a:cs typeface="Times New Roman"/>
              </a:rPr>
              <a:t>clear </a:t>
            </a:r>
            <a:r>
              <a:rPr lang="en-IN" sz="2400" dirty="0">
                <a:latin typeface="Times New Roman"/>
                <a:cs typeface="Times New Roman"/>
              </a:rPr>
              <a:t>picture</a:t>
            </a:r>
            <a:r>
              <a:rPr lang="en-IN" sz="2400" spc="-5" dirty="0">
                <a:latin typeface="Times New Roman"/>
                <a:cs typeface="Times New Roman"/>
              </a:rPr>
              <a:t> </a:t>
            </a:r>
            <a:r>
              <a:rPr lang="en-IN" sz="2400" dirty="0">
                <a:latin typeface="Times New Roman"/>
                <a:cs typeface="Times New Roman"/>
              </a:rPr>
              <a:t>based on</a:t>
            </a:r>
            <a:r>
              <a:rPr lang="en-IN" sz="2400" spc="-5" dirty="0">
                <a:latin typeface="Times New Roman"/>
                <a:cs typeface="Times New Roman"/>
              </a:rPr>
              <a:t> </a:t>
            </a:r>
            <a:r>
              <a:rPr lang="en-IN" sz="2400" dirty="0">
                <a:latin typeface="Times New Roman"/>
                <a:cs typeface="Times New Roman"/>
              </a:rPr>
              <a:t>facts.</a:t>
            </a:r>
          </a:p>
          <a:p>
            <a:pPr algn="l">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20651610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     How to Start a Project in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54659" marR="24130" indent="-441959">
              <a:lnSpc>
                <a:spcPct val="100000"/>
              </a:lnSpc>
              <a:spcBef>
                <a:spcPts val="500"/>
              </a:spcBef>
              <a:spcAft>
                <a:spcPts val="500"/>
              </a:spcAft>
              <a:buFont typeface="Lucida Sans Unicode"/>
              <a:buChar char="□"/>
              <a:tabLst>
                <a:tab pos="454025" algn="l"/>
                <a:tab pos="454659" algn="l"/>
              </a:tabLst>
            </a:pPr>
            <a:r>
              <a:rPr lang="en-IN" sz="2400" spc="-100" dirty="0">
                <a:latin typeface="Times New Roman"/>
                <a:cs typeface="Times New Roman"/>
              </a:rPr>
              <a:t>To</a:t>
            </a:r>
            <a:r>
              <a:rPr lang="en-IN" sz="2400" spc="320" dirty="0">
                <a:latin typeface="Times New Roman"/>
                <a:cs typeface="Times New Roman"/>
              </a:rPr>
              <a:t> </a:t>
            </a:r>
            <a:r>
              <a:rPr lang="en-IN" sz="2400" spc="-5" dirty="0">
                <a:latin typeface="Times New Roman"/>
                <a:cs typeface="Times New Roman"/>
              </a:rPr>
              <a:t>start</a:t>
            </a:r>
            <a:r>
              <a:rPr lang="en-IN" sz="2400" spc="320" dirty="0">
                <a:latin typeface="Times New Roman"/>
                <a:cs typeface="Times New Roman"/>
              </a:rPr>
              <a:t> </a:t>
            </a:r>
            <a:r>
              <a:rPr lang="en-IN" sz="2400" dirty="0">
                <a:latin typeface="Times New Roman"/>
                <a:cs typeface="Times New Roman"/>
              </a:rPr>
              <a:t>a</a:t>
            </a:r>
            <a:r>
              <a:rPr lang="en-IN" sz="2400" spc="315" dirty="0">
                <a:latin typeface="Times New Roman"/>
                <a:cs typeface="Times New Roman"/>
              </a:rPr>
              <a:t> </a:t>
            </a:r>
            <a:r>
              <a:rPr lang="en-IN" sz="2400" dirty="0">
                <a:latin typeface="Times New Roman"/>
                <a:cs typeface="Times New Roman"/>
              </a:rPr>
              <a:t>project</a:t>
            </a:r>
            <a:r>
              <a:rPr lang="en-IN" sz="2400" spc="320" dirty="0">
                <a:latin typeface="Times New Roman"/>
                <a:cs typeface="Times New Roman"/>
              </a:rPr>
              <a:t> </a:t>
            </a:r>
            <a:r>
              <a:rPr lang="en-IN" sz="2400" spc="-5" dirty="0">
                <a:latin typeface="Times New Roman"/>
                <a:cs typeface="Times New Roman"/>
              </a:rPr>
              <a:t>in</a:t>
            </a:r>
            <a:r>
              <a:rPr lang="en-IN" sz="2400" spc="315" dirty="0">
                <a:latin typeface="Times New Roman"/>
                <a:cs typeface="Times New Roman"/>
              </a:rPr>
              <a:t> </a:t>
            </a:r>
            <a:r>
              <a:rPr lang="en-IN" sz="2400" spc="-5" dirty="0">
                <a:latin typeface="Times New Roman"/>
                <a:cs typeface="Times New Roman"/>
              </a:rPr>
              <a:t>the</a:t>
            </a:r>
            <a:r>
              <a:rPr lang="en-IN" sz="2400" spc="315" dirty="0">
                <a:latin typeface="Times New Roman"/>
                <a:cs typeface="Times New Roman"/>
              </a:rPr>
              <a:t> </a:t>
            </a:r>
            <a:r>
              <a:rPr lang="en-IN" sz="2400" spc="-5" dirty="0">
                <a:latin typeface="Times New Roman"/>
                <a:cs typeface="Times New Roman"/>
              </a:rPr>
              <a:t>stream</a:t>
            </a:r>
            <a:r>
              <a:rPr lang="en-IN" sz="2400" spc="320" dirty="0">
                <a:latin typeface="Times New Roman"/>
                <a:cs typeface="Times New Roman"/>
              </a:rPr>
              <a:t> </a:t>
            </a:r>
            <a:r>
              <a:rPr lang="en-IN" sz="2400" dirty="0">
                <a:latin typeface="Times New Roman"/>
                <a:cs typeface="Times New Roman"/>
              </a:rPr>
              <a:t>of</a:t>
            </a:r>
            <a:r>
              <a:rPr lang="en-IN" sz="2400" spc="320" dirty="0">
                <a:latin typeface="Times New Roman"/>
                <a:cs typeface="Times New Roman"/>
              </a:rPr>
              <a:t> </a:t>
            </a:r>
            <a:r>
              <a:rPr lang="en-IN" sz="2400" dirty="0">
                <a:latin typeface="Times New Roman"/>
                <a:cs typeface="Times New Roman"/>
              </a:rPr>
              <a:t>process</a:t>
            </a:r>
            <a:r>
              <a:rPr lang="en-IN" sz="2400" spc="320" dirty="0">
                <a:latin typeface="Times New Roman"/>
                <a:cs typeface="Times New Roman"/>
              </a:rPr>
              <a:t> </a:t>
            </a:r>
            <a:r>
              <a:rPr lang="en-IN" sz="2400" spc="-5" dirty="0">
                <a:latin typeface="Times New Roman"/>
                <a:cs typeface="Times New Roman"/>
              </a:rPr>
              <a:t>mining</a:t>
            </a:r>
            <a:r>
              <a:rPr lang="en-IN" sz="2400" spc="315" dirty="0">
                <a:latin typeface="Times New Roman"/>
                <a:cs typeface="Times New Roman"/>
              </a:rPr>
              <a:t> </a:t>
            </a:r>
            <a:r>
              <a:rPr lang="en-IN" sz="2400" dirty="0">
                <a:latin typeface="Times New Roman"/>
                <a:cs typeface="Times New Roman"/>
              </a:rPr>
              <a:t>one</a:t>
            </a:r>
            <a:r>
              <a:rPr lang="en-IN" sz="2400" spc="320" dirty="0">
                <a:latin typeface="Times New Roman"/>
                <a:cs typeface="Times New Roman"/>
              </a:rPr>
              <a:t> </a:t>
            </a:r>
            <a:r>
              <a:rPr lang="en-IN" sz="2400" dirty="0">
                <a:latin typeface="Times New Roman"/>
                <a:cs typeface="Times New Roman"/>
              </a:rPr>
              <a:t>need</a:t>
            </a:r>
            <a:r>
              <a:rPr lang="en-IN" sz="2400" spc="320" dirty="0">
                <a:latin typeface="Times New Roman"/>
                <a:cs typeface="Times New Roman"/>
              </a:rPr>
              <a:t> </a:t>
            </a:r>
            <a:r>
              <a:rPr lang="en-IN" sz="2400" spc="-5" dirty="0">
                <a:latin typeface="Times New Roman"/>
                <a:cs typeface="Times New Roman"/>
              </a:rPr>
              <a:t>to</a:t>
            </a:r>
            <a:r>
              <a:rPr lang="en-IN" sz="2400" spc="315" dirty="0">
                <a:latin typeface="Times New Roman"/>
                <a:cs typeface="Times New Roman"/>
              </a:rPr>
              <a:t> </a:t>
            </a:r>
            <a:r>
              <a:rPr lang="en-IN" sz="2400" dirty="0">
                <a:latin typeface="Times New Roman"/>
                <a:cs typeface="Times New Roman"/>
              </a:rPr>
              <a:t>follow</a:t>
            </a:r>
            <a:r>
              <a:rPr lang="en-IN" sz="2400" spc="320" dirty="0">
                <a:latin typeface="Times New Roman"/>
                <a:cs typeface="Times New Roman"/>
              </a:rPr>
              <a:t> </a:t>
            </a:r>
            <a:r>
              <a:rPr lang="en-IN" sz="2400" spc="-5" dirty="0">
                <a:latin typeface="Times New Roman"/>
                <a:cs typeface="Times New Roman"/>
              </a:rPr>
              <a:t>some </a:t>
            </a:r>
            <a:r>
              <a:rPr lang="en-IN" sz="2400" spc="-685" dirty="0">
                <a:latin typeface="Times New Roman"/>
                <a:cs typeface="Times New Roman"/>
              </a:rPr>
              <a:t> </a:t>
            </a:r>
            <a:r>
              <a:rPr lang="en-IN" sz="2400" dirty="0">
                <a:latin typeface="Times New Roman"/>
                <a:cs typeface="Times New Roman"/>
              </a:rPr>
              <a:t>basic</a:t>
            </a:r>
            <a:r>
              <a:rPr lang="en-IN" sz="2400" spc="-5" dirty="0">
                <a:latin typeface="Times New Roman"/>
                <a:cs typeface="Times New Roman"/>
              </a:rPr>
              <a:t> </a:t>
            </a:r>
            <a:r>
              <a:rPr lang="en-IN" sz="2400" dirty="0">
                <a:latin typeface="Times New Roman"/>
                <a:cs typeface="Times New Roman"/>
              </a:rPr>
              <a:t>requirements</a:t>
            </a:r>
            <a:r>
              <a:rPr lang="en-IN" sz="2400" spc="-5" dirty="0">
                <a:latin typeface="Times New Roman"/>
                <a:cs typeface="Times New Roman"/>
              </a:rPr>
              <a:t> they are</a:t>
            </a:r>
            <a:r>
              <a:rPr lang="en-IN" sz="2400" spc="-10" dirty="0">
                <a:latin typeface="Times New Roman"/>
                <a:cs typeface="Times New Roman"/>
              </a:rPr>
              <a:t> </a:t>
            </a:r>
            <a:r>
              <a:rPr lang="en-IN" sz="2400" spc="-5" dirty="0">
                <a:latin typeface="Times New Roman"/>
                <a:cs typeface="Times New Roman"/>
              </a:rPr>
              <a:t>classified as </a:t>
            </a:r>
            <a:r>
              <a:rPr lang="en-IN" sz="2400" dirty="0">
                <a:latin typeface="Times New Roman"/>
                <a:cs typeface="Times New Roman"/>
              </a:rPr>
              <a:t>follows.</a:t>
            </a:r>
          </a:p>
          <a:p>
            <a:pPr marL="454659" marR="17145"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Determine</a:t>
            </a:r>
            <a:r>
              <a:rPr lang="en-IN" sz="2400" b="1" spc="120" dirty="0">
                <a:latin typeface="Times New Roman"/>
                <a:cs typeface="Times New Roman"/>
              </a:rPr>
              <a:t> </a:t>
            </a:r>
            <a:r>
              <a:rPr lang="en-IN" sz="2400" b="1" spc="-10" dirty="0">
                <a:latin typeface="Times New Roman"/>
                <a:cs typeface="Times New Roman"/>
              </a:rPr>
              <a:t>Problem</a:t>
            </a:r>
            <a:r>
              <a:rPr lang="en-IN" sz="2400" spc="-10" dirty="0">
                <a:latin typeface="Times New Roman"/>
                <a:cs typeface="Times New Roman"/>
              </a:rPr>
              <a:t>:</a:t>
            </a:r>
            <a:r>
              <a:rPr lang="en-IN" sz="2400" spc="114" dirty="0">
                <a:latin typeface="Times New Roman"/>
                <a:cs typeface="Times New Roman"/>
              </a:rPr>
              <a:t> </a:t>
            </a:r>
            <a:r>
              <a:rPr lang="en-IN" sz="2400" dirty="0">
                <a:latin typeface="Times New Roman"/>
                <a:cs typeface="Times New Roman"/>
              </a:rPr>
              <a:t>Identify</a:t>
            </a:r>
            <a:r>
              <a:rPr lang="en-IN" sz="2400" spc="120"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problem</a:t>
            </a:r>
            <a:r>
              <a:rPr lang="en-IN" sz="2400" spc="120" dirty="0">
                <a:latin typeface="Times New Roman"/>
                <a:cs typeface="Times New Roman"/>
              </a:rPr>
              <a:t> </a:t>
            </a:r>
            <a:r>
              <a:rPr lang="en-IN" sz="2400" dirty="0">
                <a:latin typeface="Times New Roman"/>
                <a:cs typeface="Times New Roman"/>
              </a:rPr>
              <a:t>of</a:t>
            </a:r>
            <a:r>
              <a:rPr lang="en-IN" sz="2400" spc="120" dirty="0">
                <a:latin typeface="Times New Roman"/>
                <a:cs typeface="Times New Roman"/>
              </a:rPr>
              <a:t> </a:t>
            </a:r>
            <a:r>
              <a:rPr lang="en-IN" sz="2400" spc="-5" dirty="0">
                <a:latin typeface="Times New Roman"/>
                <a:cs typeface="Times New Roman"/>
              </a:rPr>
              <a:t>importance</a:t>
            </a:r>
            <a:r>
              <a:rPr lang="en-IN" sz="2400" spc="114" dirty="0">
                <a:latin typeface="Times New Roman"/>
                <a:cs typeface="Times New Roman"/>
              </a:rPr>
              <a:t> </a:t>
            </a:r>
            <a:r>
              <a:rPr lang="en-IN" sz="2400" spc="-5" dirty="0">
                <a:latin typeface="Times New Roman"/>
                <a:cs typeface="Times New Roman"/>
              </a:rPr>
              <a:t>to</a:t>
            </a:r>
            <a:r>
              <a:rPr lang="en-IN" sz="2400" spc="114" dirty="0">
                <a:latin typeface="Times New Roman"/>
                <a:cs typeface="Times New Roman"/>
              </a:rPr>
              <a:t> </a:t>
            </a:r>
            <a:r>
              <a:rPr lang="en-IN" sz="2400" spc="-5" dirty="0">
                <a:latin typeface="Times New Roman"/>
                <a:cs typeface="Times New Roman"/>
              </a:rPr>
              <a:t>the</a:t>
            </a:r>
            <a:r>
              <a:rPr lang="en-IN" sz="2400" spc="114" dirty="0">
                <a:latin typeface="Times New Roman"/>
                <a:cs typeface="Times New Roman"/>
              </a:rPr>
              <a:t> </a:t>
            </a:r>
            <a:r>
              <a:rPr lang="en-IN" sz="2400" dirty="0">
                <a:latin typeface="Times New Roman"/>
                <a:cs typeface="Times New Roman"/>
              </a:rPr>
              <a:t>business</a:t>
            </a:r>
            <a:r>
              <a:rPr lang="en-IN" sz="2400" spc="125" dirty="0">
                <a:latin typeface="Times New Roman"/>
                <a:cs typeface="Times New Roman"/>
              </a:rPr>
              <a:t> </a:t>
            </a:r>
            <a:r>
              <a:rPr lang="en-IN" sz="2400" spc="-5" dirty="0">
                <a:latin typeface="Times New Roman"/>
                <a:cs typeface="Times New Roman"/>
              </a:rPr>
              <a:t>that </a:t>
            </a:r>
            <a:r>
              <a:rPr lang="en-IN" sz="2400" spc="-685" dirty="0">
                <a:latin typeface="Times New Roman"/>
                <a:cs typeface="Times New Roman"/>
              </a:rPr>
              <a:t> </a:t>
            </a:r>
            <a:r>
              <a:rPr lang="en-IN" sz="2400" spc="-5" dirty="0">
                <a:latin typeface="Times New Roman"/>
                <a:cs typeface="Times New Roman"/>
              </a:rPr>
              <a:t>can</a:t>
            </a:r>
            <a:r>
              <a:rPr lang="en-IN" sz="2400" spc="-10" dirty="0">
                <a:latin typeface="Times New Roman"/>
                <a:cs typeface="Times New Roman"/>
              </a:rPr>
              <a:t> </a:t>
            </a:r>
            <a:r>
              <a:rPr lang="en-IN" sz="2400" dirty="0">
                <a:latin typeface="Times New Roman"/>
                <a:cs typeface="Times New Roman"/>
              </a:rPr>
              <a:t>realistically</a:t>
            </a:r>
            <a:r>
              <a:rPr lang="en-IN" sz="2400" spc="-5" dirty="0">
                <a:latin typeface="Times New Roman"/>
                <a:cs typeface="Times New Roman"/>
              </a:rPr>
              <a:t> </a:t>
            </a:r>
            <a:r>
              <a:rPr lang="en-IN" sz="2400" dirty="0">
                <a:latin typeface="Times New Roman"/>
                <a:cs typeface="Times New Roman"/>
              </a:rPr>
              <a:t>be</a:t>
            </a:r>
            <a:r>
              <a:rPr lang="en-IN" sz="2400" spc="-5" dirty="0">
                <a:latin typeface="Times New Roman"/>
                <a:cs typeface="Times New Roman"/>
              </a:rPr>
              <a:t> addressed with </a:t>
            </a:r>
            <a:r>
              <a:rPr lang="en-IN" sz="2400" dirty="0">
                <a:latin typeface="Times New Roman"/>
                <a:cs typeface="Times New Roman"/>
              </a:rPr>
              <a:t>process</a:t>
            </a:r>
            <a:r>
              <a:rPr lang="en-IN" sz="2400" spc="-5" dirty="0">
                <a:latin typeface="Times New Roman"/>
                <a:cs typeface="Times New Roman"/>
              </a:rPr>
              <a:t> mining.</a:t>
            </a:r>
            <a:endParaRPr lang="en-IN" sz="2400" dirty="0">
              <a:latin typeface="Times New Roman"/>
              <a:cs typeface="Times New Roman"/>
            </a:endParaRPr>
          </a:p>
          <a:p>
            <a:pPr marL="454659" marR="5080" indent="-441959">
              <a:lnSpc>
                <a:spcPct val="100000"/>
              </a:lnSpc>
              <a:spcBef>
                <a:spcPts val="500"/>
              </a:spcBef>
              <a:spcAft>
                <a:spcPts val="500"/>
              </a:spcAft>
              <a:buFont typeface="Lucida Sans Unicode"/>
              <a:buChar char="□"/>
              <a:tabLst>
                <a:tab pos="454025" algn="l"/>
                <a:tab pos="454659" algn="l"/>
              </a:tabLst>
            </a:pPr>
            <a:r>
              <a:rPr lang="en-IN" sz="2400" b="1" spc="-5" dirty="0">
                <a:latin typeface="Times New Roman"/>
                <a:cs typeface="Times New Roman"/>
              </a:rPr>
              <a:t>Identify</a:t>
            </a:r>
            <a:r>
              <a:rPr lang="en-IN" sz="2400" b="1" spc="175" dirty="0">
                <a:latin typeface="Times New Roman"/>
                <a:cs typeface="Times New Roman"/>
              </a:rPr>
              <a:t> </a:t>
            </a:r>
            <a:r>
              <a:rPr lang="en-IN" sz="2400" b="1" dirty="0">
                <a:latin typeface="Times New Roman"/>
                <a:cs typeface="Times New Roman"/>
              </a:rPr>
              <a:t>the</a:t>
            </a:r>
            <a:r>
              <a:rPr lang="en-IN" sz="2400" b="1" spc="175" dirty="0">
                <a:latin typeface="Times New Roman"/>
                <a:cs typeface="Times New Roman"/>
              </a:rPr>
              <a:t> </a:t>
            </a:r>
            <a:r>
              <a:rPr lang="en-IN" sz="2400" b="1" spc="-5" dirty="0">
                <a:latin typeface="Times New Roman"/>
                <a:cs typeface="Times New Roman"/>
              </a:rPr>
              <a:t>Data</a:t>
            </a:r>
            <a:r>
              <a:rPr lang="en-IN" sz="2400" spc="-5" dirty="0">
                <a:latin typeface="Times New Roman"/>
                <a:cs typeface="Times New Roman"/>
              </a:rPr>
              <a:t>:</a:t>
            </a:r>
            <a:r>
              <a:rPr lang="en-IN" sz="2400" spc="170" dirty="0">
                <a:latin typeface="Times New Roman"/>
                <a:cs typeface="Times New Roman"/>
              </a:rPr>
              <a:t> </a:t>
            </a:r>
            <a:r>
              <a:rPr lang="en-IN" sz="2400" dirty="0">
                <a:latin typeface="Times New Roman"/>
                <a:cs typeface="Times New Roman"/>
              </a:rPr>
              <a:t>Identify</a:t>
            </a:r>
            <a:r>
              <a:rPr lang="en-IN" sz="2400" spc="175" dirty="0">
                <a:latin typeface="Times New Roman"/>
                <a:cs typeface="Times New Roman"/>
              </a:rPr>
              <a:t> </a:t>
            </a:r>
            <a:r>
              <a:rPr lang="en-IN" sz="2400" spc="-5" dirty="0">
                <a:latin typeface="Times New Roman"/>
                <a:cs typeface="Times New Roman"/>
              </a:rPr>
              <a:t>the</a:t>
            </a:r>
            <a:r>
              <a:rPr lang="en-IN" sz="2400" spc="170" dirty="0">
                <a:latin typeface="Times New Roman"/>
                <a:cs typeface="Times New Roman"/>
              </a:rPr>
              <a:t> </a:t>
            </a:r>
            <a:r>
              <a:rPr lang="en-IN" sz="2400" dirty="0">
                <a:latin typeface="Times New Roman"/>
                <a:cs typeface="Times New Roman"/>
              </a:rPr>
              <a:t>data</a:t>
            </a:r>
            <a:r>
              <a:rPr lang="en-IN" sz="2400" spc="175" dirty="0">
                <a:latin typeface="Times New Roman"/>
                <a:cs typeface="Times New Roman"/>
              </a:rPr>
              <a:t> </a:t>
            </a:r>
            <a:r>
              <a:rPr lang="en-IN" sz="2400" spc="-5" dirty="0">
                <a:latin typeface="Times New Roman"/>
                <a:cs typeface="Times New Roman"/>
              </a:rPr>
              <a:t>sources</a:t>
            </a:r>
            <a:r>
              <a:rPr lang="en-IN" sz="2400" spc="175" dirty="0">
                <a:latin typeface="Times New Roman"/>
                <a:cs typeface="Times New Roman"/>
              </a:rPr>
              <a:t> </a:t>
            </a:r>
            <a:r>
              <a:rPr lang="en-IN" sz="2400" spc="-5" dirty="0">
                <a:latin typeface="Times New Roman"/>
                <a:cs typeface="Times New Roman"/>
              </a:rPr>
              <a:t>that</a:t>
            </a:r>
            <a:r>
              <a:rPr lang="en-IN" sz="2400" spc="170" dirty="0">
                <a:latin typeface="Times New Roman"/>
                <a:cs typeface="Times New Roman"/>
              </a:rPr>
              <a:t> </a:t>
            </a:r>
            <a:r>
              <a:rPr lang="en-IN" sz="2400" dirty="0">
                <a:latin typeface="Times New Roman"/>
                <a:cs typeface="Times New Roman"/>
              </a:rPr>
              <a:t>need</a:t>
            </a:r>
            <a:r>
              <a:rPr lang="en-IN" sz="2400" spc="175" dirty="0">
                <a:latin typeface="Times New Roman"/>
                <a:cs typeface="Times New Roman"/>
              </a:rPr>
              <a:t> </a:t>
            </a:r>
            <a:r>
              <a:rPr lang="en-IN" sz="2400" spc="-5" dirty="0">
                <a:latin typeface="Times New Roman"/>
                <a:cs typeface="Times New Roman"/>
              </a:rPr>
              <a:t>to</a:t>
            </a:r>
            <a:r>
              <a:rPr lang="en-IN" sz="2400" spc="170" dirty="0">
                <a:latin typeface="Times New Roman"/>
                <a:cs typeface="Times New Roman"/>
              </a:rPr>
              <a:t> </a:t>
            </a:r>
            <a:r>
              <a:rPr lang="en-IN" sz="2400" dirty="0">
                <a:latin typeface="Times New Roman"/>
                <a:cs typeface="Times New Roman"/>
              </a:rPr>
              <a:t>be</a:t>
            </a:r>
            <a:r>
              <a:rPr lang="en-IN" sz="2400" spc="175" dirty="0">
                <a:latin typeface="Times New Roman"/>
                <a:cs typeface="Times New Roman"/>
              </a:rPr>
              <a:t> </a:t>
            </a:r>
            <a:r>
              <a:rPr lang="en-IN" sz="2400" dirty="0">
                <a:latin typeface="Times New Roman"/>
                <a:cs typeface="Times New Roman"/>
              </a:rPr>
              <a:t>fully</a:t>
            </a:r>
            <a:r>
              <a:rPr lang="en-IN" sz="2400" spc="175" dirty="0">
                <a:latin typeface="Times New Roman"/>
                <a:cs typeface="Times New Roman"/>
              </a:rPr>
              <a:t> </a:t>
            </a:r>
            <a:r>
              <a:rPr lang="en-IN" sz="2400" dirty="0">
                <a:latin typeface="Times New Roman"/>
                <a:cs typeface="Times New Roman"/>
              </a:rPr>
              <a:t>understood </a:t>
            </a:r>
            <a:r>
              <a:rPr lang="en-IN" sz="2400" spc="-685" dirty="0">
                <a:latin typeface="Times New Roman"/>
                <a:cs typeface="Times New Roman"/>
              </a:rPr>
              <a:t> </a:t>
            </a:r>
            <a:r>
              <a:rPr lang="en-IN" sz="2400" spc="-5" dirty="0">
                <a:latin typeface="Times New Roman"/>
                <a:cs typeface="Times New Roman"/>
              </a:rPr>
              <a:t>to</a:t>
            </a:r>
            <a:r>
              <a:rPr lang="en-IN" sz="2400" spc="-10" dirty="0">
                <a:latin typeface="Times New Roman"/>
                <a:cs typeface="Times New Roman"/>
              </a:rPr>
              <a:t> </a:t>
            </a:r>
            <a:r>
              <a:rPr lang="en-IN" sz="2400" spc="-5" dirty="0">
                <a:latin typeface="Times New Roman"/>
                <a:cs typeface="Times New Roman"/>
              </a:rPr>
              <a:t>address the</a:t>
            </a:r>
            <a:r>
              <a:rPr lang="en-IN" sz="2400" spc="-10" dirty="0">
                <a:latin typeface="Times New Roman"/>
                <a:cs typeface="Times New Roman"/>
              </a:rPr>
              <a:t> </a:t>
            </a:r>
            <a:r>
              <a:rPr lang="en-IN" sz="2400" dirty="0">
                <a:latin typeface="Times New Roman"/>
                <a:cs typeface="Times New Roman"/>
              </a:rPr>
              <a:t>business process</a:t>
            </a:r>
            <a:r>
              <a:rPr lang="en-IN" sz="2400" spc="-5" dirty="0">
                <a:latin typeface="Times New Roman"/>
                <a:cs typeface="Times New Roman"/>
              </a:rPr>
              <a:t> issues </a:t>
            </a:r>
            <a:r>
              <a:rPr lang="en-IN" sz="2400" dirty="0">
                <a:latin typeface="Times New Roman"/>
                <a:cs typeface="Times New Roman"/>
              </a:rPr>
              <a:t>under </a:t>
            </a:r>
            <a:r>
              <a:rPr lang="en-IN" sz="2400" spc="-5" dirty="0">
                <a:latin typeface="Times New Roman"/>
                <a:cs typeface="Times New Roman"/>
              </a:rPr>
              <a:t>consideration.</a:t>
            </a:r>
            <a:endParaRPr lang="en-IN" sz="2400" dirty="0">
              <a:latin typeface="Times New Roman"/>
              <a:cs typeface="Times New Roman"/>
            </a:endParaRPr>
          </a:p>
          <a:p>
            <a:pPr marL="454659" marR="107314" indent="-441959">
              <a:lnSpc>
                <a:spcPct val="100000"/>
              </a:lnSpc>
              <a:spcBef>
                <a:spcPts val="500"/>
              </a:spcBef>
              <a:spcAft>
                <a:spcPts val="500"/>
              </a:spcAft>
              <a:buFont typeface="Lucida Sans Unicode"/>
              <a:buChar char="□"/>
              <a:tabLst>
                <a:tab pos="454025" algn="l"/>
                <a:tab pos="454659" algn="l"/>
                <a:tab pos="1682114" algn="l"/>
                <a:tab pos="2832735" algn="l"/>
                <a:tab pos="4481195" algn="l"/>
                <a:tab pos="5102225" algn="l"/>
                <a:tab pos="6219190" algn="l"/>
                <a:tab pos="6703695" algn="l"/>
                <a:tab pos="7324725" algn="l"/>
                <a:tab pos="8742045" algn="l"/>
                <a:tab pos="9225280" algn="l"/>
                <a:tab pos="10480040" algn="l"/>
              </a:tabLst>
            </a:pPr>
            <a:r>
              <a:rPr lang="en-IN" sz="2400" b="1" spc="-5" dirty="0">
                <a:latin typeface="Times New Roman"/>
                <a:cs typeface="Times New Roman"/>
              </a:rPr>
              <a:t>Accep</a:t>
            </a:r>
            <a:r>
              <a:rPr lang="en-IN" sz="2400" b="1" dirty="0">
                <a:latin typeface="Times New Roman"/>
                <a:cs typeface="Times New Roman"/>
              </a:rPr>
              <a:t>t	</a:t>
            </a:r>
            <a:r>
              <a:rPr lang="en-IN" sz="2400" b="1" spc="-210" dirty="0">
                <a:latin typeface="Times New Roman"/>
                <a:cs typeface="Times New Roman"/>
              </a:rPr>
              <a:t>T</a:t>
            </a:r>
            <a:r>
              <a:rPr lang="en-IN" sz="2400" b="1" spc="-5" dirty="0">
                <a:latin typeface="Times New Roman"/>
                <a:cs typeface="Times New Roman"/>
              </a:rPr>
              <a:t>rut</a:t>
            </a:r>
            <a:r>
              <a:rPr lang="en-IN" sz="2400" b="1" spc="15" dirty="0">
                <a:latin typeface="Times New Roman"/>
                <a:cs typeface="Times New Roman"/>
              </a:rPr>
              <a:t>h</a:t>
            </a:r>
            <a:r>
              <a:rPr lang="en-IN" sz="2400" dirty="0">
                <a:latin typeface="Times New Roman"/>
                <a:cs typeface="Times New Roman"/>
              </a:rPr>
              <a:t>:	</a:t>
            </a:r>
            <a:r>
              <a:rPr lang="en-IN" sz="2400" spc="-5" dirty="0">
                <a:latin typeface="Times New Roman"/>
                <a:cs typeface="Times New Roman"/>
              </a:rPr>
              <a:t>Acceptin</a:t>
            </a:r>
            <a:r>
              <a:rPr lang="en-IN" sz="2400" dirty="0">
                <a:latin typeface="Times New Roman"/>
                <a:cs typeface="Times New Roman"/>
              </a:rPr>
              <a:t>g	</a:t>
            </a:r>
            <a:r>
              <a:rPr lang="en-IN" sz="2400" spc="-5" dirty="0">
                <a:latin typeface="Times New Roman"/>
                <a:cs typeface="Times New Roman"/>
              </a:rPr>
              <a:t>th</a:t>
            </a:r>
            <a:r>
              <a:rPr lang="en-IN" sz="2400" dirty="0">
                <a:latin typeface="Times New Roman"/>
                <a:cs typeface="Times New Roman"/>
              </a:rPr>
              <a:t>e	results	of	</a:t>
            </a:r>
            <a:r>
              <a:rPr lang="en-IN" sz="2400" spc="-5" dirty="0">
                <a:latin typeface="Times New Roman"/>
                <a:cs typeface="Times New Roman"/>
              </a:rPr>
              <a:t>th</a:t>
            </a:r>
            <a:r>
              <a:rPr lang="en-IN" sz="2400" dirty="0">
                <a:latin typeface="Times New Roman"/>
                <a:cs typeface="Times New Roman"/>
              </a:rPr>
              <a:t>e	</a:t>
            </a:r>
            <a:r>
              <a:rPr lang="en-IN" sz="2400" spc="-5" dirty="0">
                <a:latin typeface="Times New Roman"/>
                <a:cs typeface="Times New Roman"/>
              </a:rPr>
              <a:t>analysis</a:t>
            </a:r>
            <a:r>
              <a:rPr lang="en-IN" sz="2400" dirty="0">
                <a:latin typeface="Times New Roman"/>
                <a:cs typeface="Times New Roman"/>
              </a:rPr>
              <a:t>,	</a:t>
            </a:r>
            <a:r>
              <a:rPr lang="en-IN" sz="2400" spc="-5" dirty="0">
                <a:latin typeface="Times New Roman"/>
                <a:cs typeface="Times New Roman"/>
              </a:rPr>
              <a:t>a</a:t>
            </a:r>
            <a:r>
              <a:rPr lang="en-IN" sz="2400" dirty="0">
                <a:latin typeface="Times New Roman"/>
                <a:cs typeface="Times New Roman"/>
              </a:rPr>
              <a:t>s	process	</a:t>
            </a:r>
            <a:r>
              <a:rPr lang="en-IN" sz="2400" spc="-5" dirty="0">
                <a:latin typeface="Times New Roman"/>
                <a:cs typeface="Times New Roman"/>
              </a:rPr>
              <a:t>mining  </a:t>
            </a:r>
            <a:r>
              <a:rPr lang="en-IN" sz="2400" dirty="0">
                <a:latin typeface="Times New Roman"/>
                <a:cs typeface="Times New Roman"/>
              </a:rPr>
              <a:t>provides,</a:t>
            </a:r>
            <a:r>
              <a:rPr lang="en-IN" sz="2400" spc="-5" dirty="0">
                <a:latin typeface="Times New Roman"/>
                <a:cs typeface="Times New Roman"/>
              </a:rPr>
              <a:t> among </a:t>
            </a:r>
            <a:r>
              <a:rPr lang="en-IN" sz="2400" dirty="0">
                <a:latin typeface="Times New Roman"/>
                <a:cs typeface="Times New Roman"/>
              </a:rPr>
              <a:t>other</a:t>
            </a:r>
            <a:r>
              <a:rPr lang="en-IN" sz="2400" spc="-5" dirty="0">
                <a:latin typeface="Times New Roman"/>
                <a:cs typeface="Times New Roman"/>
              </a:rPr>
              <a:t> things, </a:t>
            </a:r>
            <a:r>
              <a:rPr lang="en-IN" sz="2400" dirty="0">
                <a:latin typeface="Times New Roman"/>
                <a:cs typeface="Times New Roman"/>
              </a:rPr>
              <a:t>a</a:t>
            </a:r>
            <a:r>
              <a:rPr lang="en-IN" sz="2400" spc="-10" dirty="0">
                <a:latin typeface="Times New Roman"/>
                <a:cs typeface="Times New Roman"/>
              </a:rPr>
              <a:t> </a:t>
            </a:r>
            <a:r>
              <a:rPr lang="en-IN" sz="2400" spc="-5" dirty="0">
                <a:latin typeface="Times New Roman"/>
                <a:cs typeface="Times New Roman"/>
              </a:rPr>
              <a:t>clear </a:t>
            </a:r>
            <a:r>
              <a:rPr lang="en-IN" sz="2400" dirty="0">
                <a:latin typeface="Times New Roman"/>
                <a:cs typeface="Times New Roman"/>
              </a:rPr>
              <a:t>picture</a:t>
            </a:r>
            <a:r>
              <a:rPr lang="en-IN" sz="2400" spc="-5" dirty="0">
                <a:latin typeface="Times New Roman"/>
                <a:cs typeface="Times New Roman"/>
              </a:rPr>
              <a:t> </a:t>
            </a:r>
            <a:r>
              <a:rPr lang="en-IN" sz="2400" dirty="0">
                <a:latin typeface="Times New Roman"/>
                <a:cs typeface="Times New Roman"/>
              </a:rPr>
              <a:t>based on</a:t>
            </a:r>
            <a:r>
              <a:rPr lang="en-IN" sz="2400" spc="-5" dirty="0">
                <a:latin typeface="Times New Roman"/>
                <a:cs typeface="Times New Roman"/>
              </a:rPr>
              <a:t> </a:t>
            </a:r>
            <a:r>
              <a:rPr lang="en-IN" sz="2400" dirty="0">
                <a:latin typeface="Times New Roman"/>
                <a:cs typeface="Times New Roman"/>
              </a:rPr>
              <a:t>facts.</a:t>
            </a:r>
          </a:p>
          <a:p>
            <a:pPr algn="l">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endParaRPr lang="en-US" sz="2400" b="1"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320741600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Why Companies need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mj-lt"/>
              <a:buAutoNum type="arabicPeriod"/>
            </a:pPr>
            <a:r>
              <a:rPr lang="en-IN" sz="2400" b="1" dirty="0"/>
              <a:t>Make Data-Driven Decisions</a:t>
            </a:r>
          </a:p>
          <a:p>
            <a:pPr marL="0" indent="0">
              <a:buNone/>
            </a:pPr>
            <a:r>
              <a:rPr lang="en-US" sz="2400" dirty="0"/>
              <a:t>2.</a:t>
            </a:r>
            <a:r>
              <a:rPr lang="en-US" sz="2400" b="1" dirty="0"/>
              <a:t>Gain a Comprehensive Understanding of Your Processes As-Is:</a:t>
            </a:r>
          </a:p>
          <a:p>
            <a:pPr marL="0" indent="0">
              <a:buNone/>
            </a:pPr>
            <a:r>
              <a:rPr lang="en-US" dirty="0"/>
              <a:t>To make a wise technology investment, you need to have a clear vision of your goals and a solid grasp of your current state. Process mining can help you understand the ins and outs of your current processes .</a:t>
            </a:r>
          </a:p>
          <a:p>
            <a:pPr marL="0" indent="0">
              <a:buNone/>
            </a:pPr>
            <a:r>
              <a:rPr lang="en-US" sz="2400" b="1" dirty="0"/>
              <a:t>3. Improve Process Performance Management</a:t>
            </a:r>
          </a:p>
          <a:p>
            <a:pPr marL="0" indent="0">
              <a:buNone/>
            </a:pPr>
            <a:r>
              <a:rPr lang="en-US" dirty="0"/>
              <a:t>Process mining tools can automate the data collection of process and employee performance management, ensuring that these jobs get done without bias or human error. </a:t>
            </a:r>
          </a:p>
          <a:p>
            <a:pPr marL="0" indent="0">
              <a:buNone/>
            </a:pPr>
            <a:endParaRPr lang="en-US" dirty="0"/>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8906994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Benefits of Process Mining?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Reduced costs: </a:t>
            </a:r>
            <a:r>
              <a:rPr lang="en-IN" sz="2400" b="0" i="0" u="none" strike="noStrike" dirty="0">
                <a:solidFill>
                  <a:srgbClr val="1F1F1F"/>
                </a:solidFill>
                <a:effectLst/>
              </a:rPr>
              <a:t>Process mining can help organizations to identify and eliminate waste in their processes. This can lead to significant cost savings.</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Improved customer satisfaction: </a:t>
            </a:r>
            <a:r>
              <a:rPr lang="en-IN" sz="2400" b="0" i="0" u="none" strike="noStrike" dirty="0">
                <a:solidFill>
                  <a:srgbClr val="1F1F1F"/>
                </a:solidFill>
                <a:effectLst/>
              </a:rPr>
              <a:t>Process mining can help organizations to improve the customer experience by identifying and addressing issues in their processes.</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Real-time monitoring: </a:t>
            </a:r>
            <a:r>
              <a:rPr lang="en-IN" sz="2400" b="0" i="0" u="none" strike="noStrike" dirty="0">
                <a:solidFill>
                  <a:srgbClr val="1F1F1F"/>
                </a:solidFill>
                <a:effectLst/>
              </a:rPr>
              <a:t>Process mining can be used to monitor processes in real time, which can help organizations to identify and address issues as they occur.</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Enhanced decision-making: </a:t>
            </a:r>
            <a:r>
              <a:rPr lang="en-IN" sz="2400" b="0" i="0" u="none" strike="noStrike" dirty="0">
                <a:solidFill>
                  <a:srgbClr val="1F1F1F"/>
                </a:solidFill>
                <a:effectLst/>
              </a:rPr>
              <a:t>Process mining can help organizations to make better decisions about their processes by providing insights into the actual process flow.</a:t>
            </a:r>
          </a:p>
          <a:p>
            <a:pPr>
              <a:lnSpc>
                <a:spcPct val="100000"/>
              </a:lnSpc>
              <a:spcBef>
                <a:spcPts val="500"/>
              </a:spcBef>
              <a:spcAft>
                <a:spcPts val="500"/>
              </a:spcAft>
              <a:buFont typeface="Arial" panose="020B0604020202020204" pitchFamily="34" charset="0"/>
              <a:buChar char="•"/>
            </a:pPr>
            <a:r>
              <a:rPr lang="en-IN" sz="2400" b="1" i="0" u="none" strike="noStrike" dirty="0">
                <a:solidFill>
                  <a:srgbClr val="1F1F1F"/>
                </a:solidFill>
                <a:effectLst/>
              </a:rPr>
              <a:t>Reduced risk: </a:t>
            </a:r>
            <a:r>
              <a:rPr lang="en-IN" sz="2400" b="0" i="0" u="none" strike="noStrike" dirty="0">
                <a:solidFill>
                  <a:srgbClr val="1F1F1F"/>
                </a:solidFill>
                <a:effectLst/>
              </a:rPr>
              <a:t>Process mining can help organizations to reduce the risk of errors and fraud by identifying and addressing deviations from the standard process.</a:t>
            </a: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a:lnSpc>
                <a:spcPct val="100000"/>
              </a:lnSpc>
              <a:spcBef>
                <a:spcPts val="500"/>
              </a:spcBef>
              <a:spcAft>
                <a:spcPts val="500"/>
              </a:spcAft>
              <a:buFont typeface="Arial" panose="020B0604020202020204" pitchFamily="34" charset="0"/>
              <a:buChar char="•"/>
            </a:pPr>
            <a:endParaRPr lang="en-IN" sz="2400" b="0" i="0" u="none" strike="noStrike" dirty="0">
              <a:solidFill>
                <a:srgbClr val="1F1F1F"/>
              </a:solidFill>
              <a:effectLst/>
            </a:endParaRPr>
          </a:p>
          <a:p>
            <a:pPr marL="0" indent="0">
              <a:buNone/>
            </a:pPr>
            <a:br>
              <a:rPr lang="en-IN" sz="1600" dirty="0"/>
            </a:b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00000"/>
              </a:lnSpc>
              <a:spcBef>
                <a:spcPts val="500"/>
              </a:spcBef>
              <a:spcAft>
                <a:spcPts val="500"/>
              </a:spcAft>
              <a:buNone/>
            </a:pPr>
            <a:endParaRPr lang="en-IN" sz="2200" b="0" i="0" u="none" strike="noStrike" dirty="0">
              <a:solidFill>
                <a:srgbClr val="374151"/>
              </a:solidFill>
              <a:effectLst/>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4974740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Examples of Process </a:t>
            </a:r>
            <a:r>
              <a:rPr lang="en-US" dirty="0" err="1"/>
              <a:t>Mininng</a:t>
            </a:r>
            <a:endParaRPr lang="en-US"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1027830"/>
            <a:ext cx="5790477" cy="5464409"/>
          </a:xfrm>
        </p:spPr>
        <p:txBody>
          <a:bodyPr>
            <a:noAutofit/>
          </a:bodyPr>
          <a:lstStyle/>
          <a:p>
            <a:pPr marL="0" indent="0" algn="l">
              <a:buNone/>
            </a:pPr>
            <a:endParaRPr lang="en-IN" sz="2200" b="0" i="0" u="none" strike="noStrike" dirty="0">
              <a:solidFill>
                <a:srgbClr val="374151"/>
              </a:solidFill>
              <a:effectLst/>
            </a:endParaRPr>
          </a:p>
          <a:p>
            <a:pPr marL="0" marR="135890" indent="0" algn="just">
              <a:lnSpc>
                <a:spcPct val="100000"/>
              </a:lnSpc>
              <a:spcBef>
                <a:spcPts val="500"/>
              </a:spcBef>
              <a:spcAft>
                <a:spcPts val="500"/>
              </a:spcAft>
              <a:buNone/>
            </a:pPr>
            <a:r>
              <a:rPr lang="en-IN" sz="2400" b="1" kern="100" dirty="0">
                <a:solidFill>
                  <a:srgbClr val="000000"/>
                </a:solidFill>
                <a:effectLst/>
                <a:latin typeface="Times New Roman" panose="02020603050405020304" pitchFamily="18" charset="0"/>
                <a:ea typeface="Times New Roman" panose="02020603050405020304" pitchFamily="18" charset="0"/>
              </a:rPr>
              <a:t>Education:</a:t>
            </a:r>
          </a:p>
          <a:p>
            <a:pPr marL="0" indent="0" algn="l">
              <a:buNone/>
            </a:pPr>
            <a:r>
              <a:rPr lang="en-US" sz="2400" dirty="0"/>
              <a:t>Educational process mining (EPM) is the practice of leveraging tools to discover insights in educational data which comes from various sources and is stored in different formats. Today, with the increasing use of information communication technology (ICT) in education, online learning solutions have gained popularity, generating large data volumes</a:t>
            </a:r>
            <a:r>
              <a:rPr lang="en-US" dirty="0"/>
              <a:t>.</a:t>
            </a: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7" name="Picture 6">
            <a:extLst>
              <a:ext uri="{FF2B5EF4-FFF2-40B4-BE49-F238E27FC236}">
                <a16:creationId xmlns:a16="http://schemas.microsoft.com/office/drawing/2014/main" id="{CD3F1CC6-DC99-4969-B093-B31AC284BD56}"/>
              </a:ext>
            </a:extLst>
          </p:cNvPr>
          <p:cNvPicPr>
            <a:picLocks noChangeAspect="1"/>
          </p:cNvPicPr>
          <p:nvPr/>
        </p:nvPicPr>
        <p:blipFill>
          <a:blip r:embed="rId7"/>
          <a:stretch>
            <a:fillRect/>
          </a:stretch>
        </p:blipFill>
        <p:spPr>
          <a:xfrm>
            <a:off x="6446719" y="1365898"/>
            <a:ext cx="5335175" cy="4126203"/>
          </a:xfrm>
          <a:prstGeom prst="rect">
            <a:avLst/>
          </a:prstGeom>
        </p:spPr>
      </p:pic>
    </p:spTree>
    <p:extLst>
      <p:ext uri="{BB962C8B-B14F-4D97-AF65-F5344CB8AC3E}">
        <p14:creationId xmlns:p14="http://schemas.microsoft.com/office/powerpoint/2010/main" val="380692977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118460"/>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657D5B9-E198-80B6-A2DA-0F22C18F98C3}"/>
              </a:ext>
            </a:extLst>
          </p:cNvPr>
          <p:cNvSpPr>
            <a:spLocks noGrp="1"/>
          </p:cNvSpPr>
          <p:nvPr>
            <p:ph idx="1"/>
          </p:nvPr>
        </p:nvSpPr>
        <p:spPr>
          <a:xfrm>
            <a:off x="199505" y="1015831"/>
            <a:ext cx="11880878" cy="5476408"/>
          </a:xfrm>
        </p:spPr>
        <p:txBody>
          <a:bodyPr>
            <a:normAutofit/>
          </a:bodyPr>
          <a:lstStyle/>
          <a:p>
            <a:r>
              <a:rPr lang="en-US" sz="2400" b="1" dirty="0"/>
              <a:t>Fraud Detection and Prevention:</a:t>
            </a:r>
            <a:r>
              <a:rPr lang="en-US" sz="2400" dirty="0"/>
              <a:t> Process mining can uncover unusual patterns and deviations in financial transactions or operational processes, which could be indicative of fraudulent activities. By analyzing event logs, organizations can detect and prevent fraudulent behaviors in real-time.</a:t>
            </a:r>
          </a:p>
          <a:p>
            <a:endParaRPr lang="en-IN" sz="2400" b="1" kern="100" dirty="0">
              <a:solidFill>
                <a:srgbClr val="000000"/>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2D071439-1A49-4165-8C44-FA17738039AC}"/>
              </a:ext>
            </a:extLst>
          </p:cNvPr>
          <p:cNvPicPr>
            <a:picLocks noChangeAspect="1"/>
          </p:cNvPicPr>
          <p:nvPr/>
        </p:nvPicPr>
        <p:blipFill>
          <a:blip r:embed="rId4"/>
          <a:stretch>
            <a:fillRect/>
          </a:stretch>
        </p:blipFill>
        <p:spPr>
          <a:xfrm>
            <a:off x="3808487" y="2608285"/>
            <a:ext cx="4044808" cy="3491462"/>
          </a:xfrm>
          <a:prstGeom prst="rect">
            <a:avLst/>
          </a:prstGeom>
        </p:spPr>
      </p:pic>
    </p:spTree>
    <p:extLst>
      <p:ext uri="{BB962C8B-B14F-4D97-AF65-F5344CB8AC3E}">
        <p14:creationId xmlns:p14="http://schemas.microsoft.com/office/powerpoint/2010/main" val="1751120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a:t>Real Time Applications</a:t>
            </a:r>
            <a:endParaRPr lang="en-US"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b="1" dirty="0"/>
              <a:t>Business Process Optimization:</a:t>
            </a:r>
            <a:r>
              <a:rPr lang="en-US" sz="2400" dirty="0"/>
              <a:t> Process mining helps organizations identify inefficiencies, bottlenecks, and deviations in their processes. By visualizing process flows and analyzing event data, companies can optimize their processes for better resource utilization, reduced costs, and improved efficiency.</a:t>
            </a:r>
          </a:p>
          <a:p>
            <a:pPr>
              <a:lnSpc>
                <a:spcPct val="100000"/>
              </a:lnSpc>
              <a:spcBef>
                <a:spcPts val="500"/>
              </a:spcBef>
              <a:spcAft>
                <a:spcPts val="500"/>
              </a:spcAft>
              <a:buFont typeface="+mj-lt"/>
              <a:buAutoNum type="arabicPeriod"/>
            </a:pPr>
            <a:endParaRPr lang="en-IN" sz="24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a:lnSpc>
                <a:spcPct val="100000"/>
              </a:lnSpc>
              <a:spcBef>
                <a:spcPts val="500"/>
              </a:spcBef>
              <a:spcAft>
                <a:spcPts val="500"/>
              </a:spcAft>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587F8160-20BC-1E10-48A1-696963D5EE79}"/>
              </a:ext>
            </a:extLst>
          </p:cNvPr>
          <p:cNvPicPr>
            <a:picLocks noChangeAspect="1"/>
          </p:cNvPicPr>
          <p:nvPr/>
        </p:nvPicPr>
        <p:blipFill>
          <a:blip r:embed="rId7"/>
          <a:stretch>
            <a:fillRect/>
          </a:stretch>
        </p:blipFill>
        <p:spPr>
          <a:xfrm>
            <a:off x="4373163" y="2802240"/>
            <a:ext cx="3659747" cy="3348508"/>
          </a:xfrm>
          <a:prstGeom prst="rect">
            <a:avLst/>
          </a:prstGeom>
        </p:spPr>
      </p:pic>
    </p:spTree>
    <p:extLst>
      <p:ext uri="{BB962C8B-B14F-4D97-AF65-F5344CB8AC3E}">
        <p14:creationId xmlns:p14="http://schemas.microsoft.com/office/powerpoint/2010/main" val="133200176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a:lnSpc>
                <a:spcPct val="100000"/>
              </a:lnSpc>
              <a:buFont typeface="Courier New" panose="02070309020205020404" pitchFamily="49" charset="0"/>
              <a:buChar char="o"/>
            </a:pPr>
            <a:r>
              <a:rPr lang="en-IN" sz="2400" dirty="0">
                <a:solidFill>
                  <a:srgbClr val="000000"/>
                </a:solidFill>
                <a:ea typeface="Times New Roman" panose="02020603050405020304" pitchFamily="18" charset="0"/>
              </a:rPr>
              <a:t>Process Mining</a:t>
            </a:r>
            <a:r>
              <a:rPr lang="en-IN" sz="2400" dirty="0">
                <a:solidFill>
                  <a:srgbClr val="000000"/>
                </a:solidFill>
                <a:effectLst/>
                <a:latin typeface="Times New Roman" panose="02020603050405020304" pitchFamily="18" charset="0"/>
                <a:ea typeface="Times New Roman" panose="02020603050405020304" pitchFamily="18" charset="0"/>
              </a:rPr>
              <a:t> aims to discover, monitor, and improve processes based on the actual data rather than relying solely on models or assumptions.</a:t>
            </a:r>
          </a:p>
          <a:p>
            <a:pPr>
              <a:lnSpc>
                <a:spcPct val="100000"/>
              </a:lnSpc>
              <a:buFont typeface="Courier New" panose="02070309020205020404" pitchFamily="49" charset="0"/>
              <a:buChar char="o"/>
            </a:pPr>
            <a:r>
              <a:rPr lang="en-US" sz="2400" b="0" i="0" dirty="0">
                <a:effectLst/>
              </a:rPr>
              <a:t>process mining can be a powerful tool for improving the efficiency and effectiveness of business processes, and is increasingly used by organizations to drive process improvement efforts.</a:t>
            </a:r>
            <a:endParaRPr lang="en-IN" sz="2400" kern="100" dirty="0">
              <a:effectLst/>
              <a:ea typeface="Times New Roman" panose="02020603050405020304" pitchFamily="18" charset="0"/>
            </a:endParaRPr>
          </a:p>
          <a:p>
            <a:pPr>
              <a:lnSpc>
                <a:spcPct val="100000"/>
              </a:lnSpc>
              <a:buFont typeface="Courier New" panose="02070309020205020404" pitchFamily="49" charset="0"/>
              <a:buChar char="o"/>
            </a:pPr>
            <a:r>
              <a:rPr lang="en-IN" sz="2400" dirty="0">
                <a:solidFill>
                  <a:srgbClr val="000000"/>
                </a:solidFill>
                <a:effectLst/>
                <a:latin typeface="Times New Roman" panose="02020603050405020304" pitchFamily="18" charset="0"/>
                <a:ea typeface="Times New Roman" panose="02020603050405020304" pitchFamily="18" charset="0"/>
              </a:rPr>
              <a:t>Gain a comprehensive view of end-to-end process flows through visual representations</a:t>
            </a:r>
            <a:r>
              <a:rPr lang="en-IN" sz="2400" dirty="0">
                <a:effectLst/>
              </a:rPr>
              <a:t> </a:t>
            </a: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buFont typeface="Courier New" panose="02070309020205020404" pitchFamily="49" charset="0"/>
              <a:buChar char="o"/>
            </a:pPr>
            <a:r>
              <a:rPr lang="en-US" sz="2400" dirty="0"/>
              <a:t>I</a:t>
            </a:r>
            <a:r>
              <a:rPr lang="en-US" sz="2400" b="0" i="0" dirty="0">
                <a:effectLst/>
              </a:rPr>
              <a:t>dentify what kinds of technologies are used for different application.</a:t>
            </a:r>
          </a:p>
          <a:p>
            <a:pPr marL="0" indent="0">
              <a:lnSpc>
                <a:spcPct val="100000"/>
              </a:lnSpc>
              <a:buNone/>
            </a:pPr>
            <a:endParaRPr lang="en-US" sz="2400" dirty="0"/>
          </a:p>
          <a:p>
            <a:pPr>
              <a:lnSpc>
                <a:spcPct val="100000"/>
              </a:lnSpc>
              <a:buFont typeface="Courier New" panose="02070309020205020404" pitchFamily="49" charset="0"/>
              <a:buChar char="o"/>
            </a:pPr>
            <a:endParaRPr lang="en-US" sz="2400" b="0" i="0" dirty="0">
              <a:effectLst/>
            </a:endParaRPr>
          </a:p>
          <a:p>
            <a:pPr marL="0" indent="0">
              <a:buNone/>
            </a:pPr>
            <a:endParaRPr lang="en-US" sz="2400" dirty="0"/>
          </a:p>
          <a:p>
            <a:pPr>
              <a:lnSpc>
                <a:spcPct val="100000"/>
              </a:lnSpc>
              <a:buFont typeface="Courier New" panose="02070309020205020404" pitchFamily="49" charset="0"/>
              <a:buChar char="o"/>
            </a:pPr>
            <a:endParaRPr lang="en-US" sz="2400" b="0" i="0" dirty="0">
              <a:effectLst/>
            </a:endParaRPr>
          </a:p>
          <a:p>
            <a:pPr>
              <a:lnSpc>
                <a:spcPct val="100000"/>
              </a:lnSpc>
              <a:buFont typeface="Courier New" panose="02070309020205020404" pitchFamily="49" charset="0"/>
              <a:buChar char="o"/>
            </a:pPr>
            <a:endParaRPr lang="en-IN" sz="2400" kern="100" dirty="0">
              <a:solidFill>
                <a:srgbClr val="000000"/>
              </a:solidFill>
              <a:effectLst/>
              <a:latin typeface="Times New Roman" panose="02020603050405020304" pitchFamily="18" charset="0"/>
              <a:ea typeface="Times New Roman" panose="02020603050405020304" pitchFamily="18" charset="0"/>
            </a:endParaRPr>
          </a:p>
          <a:p>
            <a:pPr>
              <a:lnSpc>
                <a:spcPct val="100000"/>
              </a:lnSpc>
              <a:buFont typeface="Courier New" panose="02070309020205020404" pitchFamily="49" charset="0"/>
              <a:buChar char="o"/>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nSpc>
                <a:spcPct val="150000"/>
              </a:lnSpc>
              <a:spcBef>
                <a:spcPts val="500"/>
              </a:spcBef>
              <a:spcAft>
                <a:spcPts val="500"/>
              </a:spcAft>
              <a:buNone/>
            </a:pPr>
            <a:endParaRPr lang="en-IN" sz="2600" b="1" dirty="0">
              <a:solidFill>
                <a:srgbClr val="374151"/>
              </a:solidFill>
            </a:endParaRPr>
          </a:p>
          <a:p>
            <a:pPr marL="0" indent="0">
              <a:lnSpc>
                <a:spcPct val="150000"/>
              </a:lnSpc>
              <a:spcBef>
                <a:spcPts val="500"/>
              </a:spcBef>
              <a:spcAft>
                <a:spcPts val="500"/>
              </a:spcAft>
              <a:buNone/>
            </a:pPr>
            <a:r>
              <a:rPr lang="en-IN" sz="1600" b="0" i="0" u="none" strike="noStrike" dirty="0">
                <a:solidFill>
                  <a:srgbClr val="FFFFFF"/>
                </a:solidFill>
                <a:effectLst/>
                <a:latin typeface="Poppins" pitchFamily="2" charset="77"/>
              </a:rPr>
              <a:t>Business processes are the lifeblood of your company. There’s a process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06853549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Git Hub Dashboard</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marL="0" indent="0">
              <a:lnSpc>
                <a:spcPct val="100000"/>
              </a:lnSpc>
              <a:spcBef>
                <a:spcPts val="500"/>
              </a:spcBef>
              <a:spcAft>
                <a:spcPts val="500"/>
              </a:spcAft>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algn="l">
              <a:buFont typeface="+mj-lt"/>
              <a:buAutoNum type="arabicPeriod"/>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gn="l">
              <a:buNone/>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457200" indent="-457200">
              <a:lnSpc>
                <a:spcPct val="100000"/>
              </a:lnSpc>
              <a:spcBef>
                <a:spcPts val="500"/>
              </a:spcBef>
              <a:spcAft>
                <a:spcPts val="500"/>
              </a:spcAft>
            </a:pPr>
            <a:r>
              <a:rPr lang="en-US" dirty="0"/>
              <a:t>Repository Name : Summer Internship - I</a:t>
            </a:r>
          </a:p>
          <a:p>
            <a:pPr marL="457200" indent="-457200">
              <a:lnSpc>
                <a:spcPct val="100000"/>
              </a:lnSpc>
              <a:spcBef>
                <a:spcPts val="500"/>
              </a:spcBef>
              <a:spcAft>
                <a:spcPts val="500"/>
              </a:spcAft>
            </a:pPr>
            <a:r>
              <a:rPr lang="en-US" dirty="0"/>
              <a:t>Git Hub Link: </a:t>
            </a:r>
            <a:r>
              <a:rPr lang="en-US" dirty="0">
                <a:hlinkClick r:id="rId3"/>
              </a:rPr>
              <a:t>https://github.com/SharuLucky21</a:t>
            </a:r>
            <a:endParaRPr lang="en-US" dirty="0"/>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7" name="Picture 6">
            <a:extLst>
              <a:ext uri="{FF2B5EF4-FFF2-40B4-BE49-F238E27FC236}">
                <a16:creationId xmlns:a16="http://schemas.microsoft.com/office/drawing/2014/main" id="{FE2349E0-83D2-2C37-BA07-D0B800971A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01670" y="1257853"/>
            <a:ext cx="8024389" cy="3795410"/>
          </a:xfrm>
          <a:prstGeom prst="rect">
            <a:avLst/>
          </a:prstGeom>
        </p:spPr>
      </p:pic>
    </p:spTree>
    <p:extLst>
      <p:ext uri="{BB962C8B-B14F-4D97-AF65-F5344CB8AC3E}">
        <p14:creationId xmlns:p14="http://schemas.microsoft.com/office/powerpoint/2010/main" val="254935925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Course Objective</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Introduction</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Technology</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Modules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Real Time 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Learning outcomes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GitHub Link</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Queries</a:t>
            </a:r>
            <a:endParaRPr lang="en-IN"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7"/>
              <a:stretch>
                <a:fillRect/>
              </a:stretch>
            </p:blipFill>
            <p:spPr>
              <a:xfrm>
                <a:off x="598134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53209461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53513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646331"/>
          </a:xfrm>
          <a:prstGeom prst="rect">
            <a:avLst/>
          </a:prstGeom>
          <a:noFill/>
        </p:spPr>
        <p:txBody>
          <a:bodyPr wrap="square" rtlCol="0">
            <a:spAutoFit/>
          </a:bodyPr>
          <a:lstStyle/>
          <a:p>
            <a:pPr algn="ctr"/>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233517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ctr"/>
            <a:r>
              <a:rPr lang="en-US" dirty="0"/>
              <a:t>Course Objective</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dirty="0"/>
              <a:t>It offers objective , fact based insights, derived from actual data, to help you audit, analyze, and improve your existing business processes.</a:t>
            </a:r>
          </a:p>
          <a:p>
            <a:pPr>
              <a:lnSpc>
                <a:spcPct val="100000"/>
              </a:lnSpc>
              <a:spcBef>
                <a:spcPts val="500"/>
              </a:spcBef>
              <a:spcAft>
                <a:spcPts val="500"/>
              </a:spcAft>
            </a:pPr>
            <a:r>
              <a:rPr lang="en-US" sz="2400" dirty="0"/>
              <a:t>It is faster, cheaper and accurate than the lengthy and often subjective process mapping workshops.</a:t>
            </a:r>
          </a:p>
          <a:p>
            <a:pPr>
              <a:lnSpc>
                <a:spcPct val="100000"/>
              </a:lnSpc>
              <a:spcBef>
                <a:spcPts val="500"/>
              </a:spcBef>
              <a:spcAft>
                <a:spcPts val="500"/>
              </a:spcAft>
            </a:pPr>
            <a:r>
              <a:rPr lang="en-US" sz="2400" dirty="0"/>
              <a:t>Process mining works on top of your existing systems, helping you to leverage your existing technology investments. There is no rip-and-replace involved. </a:t>
            </a:r>
          </a:p>
          <a:p>
            <a:pPr marL="0" indent="0">
              <a:lnSpc>
                <a:spcPct val="100000"/>
              </a:lnSpc>
              <a:spcBef>
                <a:spcPts val="500"/>
              </a:spcBef>
              <a:spcAft>
                <a:spcPts val="500"/>
              </a:spcAft>
              <a:buNone/>
            </a:pPr>
            <a:r>
              <a:rPr lang="en-US" sz="2400" dirty="0"/>
              <a:t>Real-World Applications</a:t>
            </a:r>
          </a:p>
          <a:p>
            <a:pPr>
              <a:lnSpc>
                <a:spcPct val="100000"/>
              </a:lnSpc>
              <a:spcBef>
                <a:spcPts val="500"/>
              </a:spcBef>
              <a:spcAft>
                <a:spcPts val="500"/>
              </a:spcAft>
            </a:pPr>
            <a:r>
              <a:rPr lang="en-US" sz="2400" dirty="0"/>
              <a:t> S</a:t>
            </a:r>
            <a:r>
              <a:rPr lang="en-IN" sz="2400" dirty="0" err="1"/>
              <a:t>ystem</a:t>
            </a:r>
            <a:r>
              <a:rPr lang="en-IN" sz="2400" dirty="0"/>
              <a:t> Transformation</a:t>
            </a:r>
          </a:p>
          <a:p>
            <a:pPr>
              <a:lnSpc>
                <a:spcPct val="100000"/>
              </a:lnSpc>
              <a:spcBef>
                <a:spcPts val="500"/>
              </a:spcBef>
              <a:spcAft>
                <a:spcPts val="500"/>
              </a:spcAft>
            </a:pPr>
            <a:r>
              <a:rPr lang="en-US" sz="2400" dirty="0"/>
              <a:t> Sustainability</a:t>
            </a:r>
          </a:p>
          <a:p>
            <a:pPr>
              <a:lnSpc>
                <a:spcPct val="100000"/>
              </a:lnSpc>
              <a:spcBef>
                <a:spcPts val="500"/>
              </a:spcBef>
              <a:spcAft>
                <a:spcPts val="500"/>
              </a:spcAft>
            </a:pPr>
            <a:r>
              <a:rPr lang="en-US" sz="2400" dirty="0"/>
              <a:t> Finance</a:t>
            </a:r>
          </a:p>
          <a:p>
            <a:pPr marL="0" indent="0">
              <a:lnSpc>
                <a:spcPct val="150000"/>
              </a:lnSpc>
              <a:spcBef>
                <a:spcPts val="500"/>
              </a:spcBef>
              <a:spcAft>
                <a:spcPts val="500"/>
              </a:spcAft>
              <a:buNone/>
            </a:pPr>
            <a:endParaRPr lang="en-US" sz="26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8382651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just"/>
            <a:r>
              <a:rPr lang="en-US" dirty="0"/>
              <a:t>                               Introduction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81623"/>
            <a:ext cx="11779135" cy="5383571"/>
          </a:xfrm>
        </p:spPr>
        <p:txBody>
          <a:bodyPr>
            <a:noAutofit/>
          </a:bodyPr>
          <a:lstStyle/>
          <a:p>
            <a:pPr marL="0" indent="0">
              <a:lnSpc>
                <a:spcPct val="150000"/>
              </a:lnSpc>
              <a:spcBef>
                <a:spcPts val="500"/>
              </a:spcBef>
              <a:spcAft>
                <a:spcPts val="500"/>
              </a:spcAft>
              <a:buNone/>
            </a:pPr>
            <a:r>
              <a:rPr lang="en-US" sz="2800" b="1" dirty="0"/>
              <a:t>What is process Mining?</a:t>
            </a:r>
          </a:p>
          <a:p>
            <a:pPr marL="342900" marR="135890" lvl="0" indent="-342900">
              <a:lnSpc>
                <a:spcPct val="100000"/>
              </a:lnSpc>
              <a:spcBef>
                <a:spcPts val="500"/>
              </a:spcBef>
              <a:spcAft>
                <a:spcPts val="500"/>
              </a:spcAft>
              <a:tabLst>
                <a:tab pos="457200" algn="l"/>
              </a:tabLst>
            </a:pPr>
            <a:r>
              <a:rPr lang="en-US" sz="2400" dirty="0"/>
              <a:t>Process mining is a set of techniques for the analysis of operational processes based on event logs extracted from company’s databases, information systems, or business management software such as enterprise resource planning (ERP), customer relationship management (CRM), </a:t>
            </a:r>
            <a:r>
              <a:rPr lang="en-US" sz="2400" dirty="0">
                <a:hlinkClick r:id="rId3"/>
              </a:rPr>
              <a:t>electronic health records</a:t>
            </a:r>
            <a:r>
              <a:rPr lang="en-US" sz="2400" dirty="0"/>
              <a:t> (EHR), etc.</a:t>
            </a:r>
          </a:p>
          <a:p>
            <a:pPr marL="342900" marR="135890" lvl="0" indent="-342900">
              <a:lnSpc>
                <a:spcPct val="100000"/>
              </a:lnSpc>
              <a:spcBef>
                <a:spcPts val="500"/>
              </a:spcBef>
              <a:spcAft>
                <a:spcPts val="500"/>
              </a:spcAft>
              <a:tabLst>
                <a:tab pos="457200" algn="l"/>
              </a:tabLst>
            </a:pPr>
            <a:r>
              <a:rPr lang="en-US" sz="2400" dirty="0"/>
              <a:t>In simple words, it’s about finding out how processes are actually performed to discover problems and areas for improvement.</a:t>
            </a:r>
          </a:p>
          <a:p>
            <a:pPr marL="342900" marR="135890" lvl="0" indent="-342900">
              <a:lnSpc>
                <a:spcPct val="100000"/>
              </a:lnSpc>
              <a:spcBef>
                <a:spcPts val="500"/>
              </a:spcBef>
              <a:spcAft>
                <a:spcPts val="500"/>
              </a:spcAft>
              <a:tabLst>
                <a:tab pos="457200" algn="l"/>
              </a:tabLst>
            </a:pPr>
            <a:r>
              <a:rPr lang="en-US" sz="2400" dirty="0"/>
              <a:t>Process mining </a:t>
            </a:r>
            <a:r>
              <a:rPr lang="en-US" sz="2400" dirty="0" err="1"/>
              <a:t>сan</a:t>
            </a:r>
            <a:r>
              <a:rPr lang="en-US" sz="2400" dirty="0"/>
              <a:t> also be described as a part of business process management (BPM) that applies data science (with its data mining and </a:t>
            </a:r>
            <a:r>
              <a:rPr lang="en-US" sz="2400" dirty="0">
                <a:hlinkClick r:id="rId4"/>
              </a:rPr>
              <a:t>machine learning</a:t>
            </a:r>
            <a:r>
              <a:rPr lang="en-US" sz="2400" dirty="0"/>
              <a:t> techniques) to dig into the records of the company’s software, get the understanding of its processes performance, and support optimization activities.</a:t>
            </a:r>
            <a:r>
              <a:rPr lang="en-IN" sz="2400" kern="100" dirty="0">
                <a:solidFill>
                  <a:srgbClr val="000000"/>
                </a:solidFill>
                <a:effectLst/>
                <a:latin typeface="Times New Roman" panose="02020603050405020304" pitchFamily="18" charset="0"/>
                <a:ea typeface="Times New Roman" panose="02020603050405020304" pitchFamily="18" charset="0"/>
              </a:rPr>
              <a:t>                                                                                                                                                     </a:t>
            </a:r>
            <a:endParaRPr lang="en-IN" sz="2400" spc="-5"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pPr algn="just"/>
            <a:r>
              <a:rPr lang="en-US" dirty="0"/>
              <a:t>                               Technology</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pPr>
            <a:r>
              <a:rPr lang="en-US" sz="2400" dirty="0"/>
              <a:t>Process mining applies data science to discover, validate and improve work flows. By combining data mining and process analytics, organizations can mine log data from their information systems to understand the performance of their processes, revealing bottlenecks and other areas of improvement</a:t>
            </a:r>
          </a:p>
          <a:p>
            <a:pPr>
              <a:lnSpc>
                <a:spcPct val="100000"/>
              </a:lnSpc>
              <a:spcBef>
                <a:spcPts val="500"/>
              </a:spcBef>
              <a:spcAft>
                <a:spcPts val="500"/>
              </a:spcAft>
            </a:pPr>
            <a:r>
              <a:rPr lang="en-IN" sz="2400" kern="100" dirty="0">
                <a:solidFill>
                  <a:srgbClr val="000000"/>
                </a:solidFill>
                <a:effectLst/>
                <a:latin typeface="Times New Roman" panose="02020603050405020304" pitchFamily="18" charset="0"/>
                <a:ea typeface="Times New Roman" panose="02020603050405020304" pitchFamily="18" charset="0"/>
              </a:rPr>
              <a:t>Process mining involves the following key steps:</a:t>
            </a:r>
          </a:p>
          <a:p>
            <a:pPr marL="0" indent="0">
              <a:lnSpc>
                <a:spcPct val="100000"/>
              </a:lnSpc>
              <a:spcBef>
                <a:spcPts val="500"/>
              </a:spcBef>
              <a:spcAft>
                <a:spcPts val="500"/>
              </a:spcAft>
              <a:buNone/>
            </a:pPr>
            <a:r>
              <a:rPr lang="en-IN" sz="2400" kern="100" dirty="0">
                <a:solidFill>
                  <a:srgbClr val="000000"/>
                </a:solidFill>
              </a:rPr>
              <a:t>1.</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Data Extraction</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2.</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Data Pre-processing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3.</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Process Discovery</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4.</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Conformance Checking</a:t>
            </a:r>
            <a:r>
              <a:rPr lang="en-IN" sz="2400" dirty="0">
                <a:effectLst/>
              </a:rPr>
              <a:t> </a:t>
            </a:r>
            <a:endParaRPr lang="en-IN" sz="2400" kern="100" dirty="0">
              <a:solidFill>
                <a:srgbClr val="000000"/>
              </a:solidFill>
            </a:endParaRPr>
          </a:p>
          <a:p>
            <a:pPr marL="0" indent="0">
              <a:lnSpc>
                <a:spcPct val="100000"/>
              </a:lnSpc>
              <a:spcBef>
                <a:spcPts val="500"/>
              </a:spcBef>
              <a:spcAft>
                <a:spcPts val="500"/>
              </a:spcAft>
              <a:buNone/>
            </a:pPr>
            <a:r>
              <a:rPr lang="en-IN" sz="2400" kern="100" dirty="0">
                <a:solidFill>
                  <a:srgbClr val="000000"/>
                </a:solidFill>
              </a:rPr>
              <a:t>5.</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 Analysis</a:t>
            </a:r>
            <a:r>
              <a:rPr lang="en-IN" sz="1600" dirty="0">
                <a:effectLst/>
              </a:rPr>
              <a:t> </a:t>
            </a:r>
            <a:endParaRPr lang="en-US" sz="2400"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9178515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A162BEEC-A951-344A-FC61-23C376CA1C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7160" y="1105814"/>
            <a:ext cx="5146307" cy="2688945"/>
          </a:xfrm>
          <a:prstGeom prst="rect">
            <a:avLst/>
          </a:prstGeom>
        </p:spPr>
      </p:pic>
      <p:sp>
        <p:nvSpPr>
          <p:cNvPr id="8" name="TextBox 7">
            <a:extLst>
              <a:ext uri="{FF2B5EF4-FFF2-40B4-BE49-F238E27FC236}">
                <a16:creationId xmlns:a16="http://schemas.microsoft.com/office/drawing/2014/main" id="{28883621-E369-78A0-59C8-59E2D0A26277}"/>
              </a:ext>
            </a:extLst>
          </p:cNvPr>
          <p:cNvSpPr txBox="1"/>
          <p:nvPr/>
        </p:nvSpPr>
        <p:spPr>
          <a:xfrm>
            <a:off x="382720" y="3819271"/>
            <a:ext cx="11214524" cy="3111749"/>
          </a:xfrm>
          <a:prstGeom prst="rect">
            <a:avLst/>
          </a:prstGeom>
          <a:noFill/>
        </p:spPr>
        <p:txBody>
          <a:bodyPr wrap="square">
            <a:spAutoFit/>
          </a:bodyPr>
          <a:lstStyle/>
          <a:p>
            <a:pPr marL="342900" indent="-342900">
              <a:buFont typeface="Wingdings" panose="05000000000000000000" pitchFamily="2" charset="2"/>
              <a:buChar char="v"/>
            </a:pPr>
            <a:r>
              <a:rPr lang="en-IN" sz="2400" b="1" dirty="0"/>
              <a:t>Process Discovery Tools:</a:t>
            </a:r>
          </a:p>
          <a:p>
            <a:pPr marL="285750" indent="-285750">
              <a:lnSpc>
                <a:spcPct val="150000"/>
              </a:lnSpc>
              <a:buFont typeface="Wingdings" panose="05000000000000000000" pitchFamily="2" charset="2"/>
              <a:buChar char="Ø"/>
            </a:pPr>
            <a:r>
              <a:rPr lang="en-US" sz="2400" b="1" dirty="0"/>
              <a:t>Disco: </a:t>
            </a:r>
            <a:r>
              <a:rPr lang="en-US" sz="2400" dirty="0"/>
              <a:t>A popular process mining tool that offers process discovery, conformance checking, and performance analysis capabilities</a:t>
            </a:r>
          </a:p>
          <a:p>
            <a:pPr marL="285750" indent="-285750">
              <a:lnSpc>
                <a:spcPct val="150000"/>
              </a:lnSpc>
              <a:buFont typeface="Wingdings" panose="05000000000000000000" pitchFamily="2" charset="2"/>
              <a:buChar char="Ø"/>
            </a:pPr>
            <a:r>
              <a:rPr lang="en-US" sz="2400" b="1" dirty="0" err="1"/>
              <a:t>Celonis</a:t>
            </a:r>
            <a:r>
              <a:rPr lang="en-US" sz="2400" dirty="0"/>
              <a:t> : Offers a process mining platform with advanced AI capabilities for discovering, monitoring, and improving processes</a:t>
            </a:r>
          </a:p>
          <a:p>
            <a:pPr marL="285750" indent="-285750">
              <a:lnSpc>
                <a:spcPct val="150000"/>
              </a:lnSpc>
              <a:buFont typeface="Wingdings" panose="05000000000000000000" pitchFamily="2" charset="2"/>
              <a:buChar char="Ø"/>
            </a:pPr>
            <a:endParaRPr lang="en-IN" sz="1800" dirty="0"/>
          </a:p>
        </p:txBody>
      </p:sp>
      <p:sp>
        <p:nvSpPr>
          <p:cNvPr id="11" name="Title 10">
            <a:extLst>
              <a:ext uri="{FF2B5EF4-FFF2-40B4-BE49-F238E27FC236}">
                <a16:creationId xmlns:a16="http://schemas.microsoft.com/office/drawing/2014/main" id="{39699F93-A214-A76B-854C-429A36FDED2C}"/>
              </a:ext>
            </a:extLst>
          </p:cNvPr>
          <p:cNvSpPr>
            <a:spLocks noGrp="1"/>
          </p:cNvSpPr>
          <p:nvPr>
            <p:ph type="title"/>
          </p:nvPr>
        </p:nvSpPr>
        <p:spPr/>
        <p:txBody>
          <a:bodyPr/>
          <a:lstStyle/>
          <a:p>
            <a:r>
              <a:rPr lang="en-US" dirty="0"/>
              <a:t>Different Types Of Technologies:</a:t>
            </a:r>
            <a:endParaRPr lang="en-IN" dirty="0"/>
          </a:p>
        </p:txBody>
      </p:sp>
    </p:spTree>
    <p:extLst>
      <p:ext uri="{BB962C8B-B14F-4D97-AF65-F5344CB8AC3E}">
        <p14:creationId xmlns:p14="http://schemas.microsoft.com/office/powerpoint/2010/main" val="42063358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Different Types Of Technologies: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17100"/>
            <a:ext cx="11779135" cy="5394960"/>
          </a:xfrm>
        </p:spPr>
        <p:txBody>
          <a:bodyPr>
            <a:noAutofit/>
          </a:bodyPr>
          <a:lstStyle/>
          <a:p>
            <a:pPr marL="457200" indent="-457200">
              <a:lnSpc>
                <a:spcPct val="100000"/>
              </a:lnSpc>
              <a:spcBef>
                <a:spcPts val="500"/>
              </a:spcBef>
              <a:spcAft>
                <a:spcPts val="500"/>
              </a:spcAft>
              <a:buAutoNum type="arabicPeriod"/>
            </a:pPr>
            <a:endParaRPr lang="en-IN" sz="2400" b="1" kern="0" dirty="0">
              <a:solidFill>
                <a:srgbClr val="1F1F1F"/>
              </a:solidFill>
              <a:effectLst/>
              <a:latin typeface="Times New Roman" panose="02020603050405020304" pitchFamily="18" charset="0"/>
              <a:ea typeface="Times New Roman" panose="02020603050405020304" pitchFamily="18" charset="0"/>
            </a:endParaRP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Data mining: </a:t>
            </a:r>
            <a:r>
              <a:rPr lang="en-US" sz="2400" dirty="0"/>
              <a:t>Data mining is the process of sorting through large data sets to identify patterns and relationships that can help solve business problems through data analysis.</a:t>
            </a: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Machine learning: </a:t>
            </a:r>
            <a:r>
              <a:rPr lang="en-US" sz="2400" dirty="0"/>
              <a:t>Machine learning is a branch of </a:t>
            </a:r>
            <a:r>
              <a:rPr lang="en-US" sz="2400" dirty="0">
                <a:hlinkClick r:id="rId3"/>
              </a:rPr>
              <a:t>artificial intelligence (AI)</a:t>
            </a:r>
            <a:r>
              <a:rPr lang="en-US" sz="2400" dirty="0"/>
              <a:t> and computer science which focuses on the use of data and algorithms to imitate the way that humans learn, gradually improving its accuracy.</a:t>
            </a:r>
          </a:p>
          <a:p>
            <a:pPr>
              <a:lnSpc>
                <a:spcPct val="100000"/>
              </a:lnSpc>
              <a:spcBef>
                <a:spcPts val="500"/>
              </a:spcBef>
              <a:spcAft>
                <a:spcPts val="500"/>
              </a:spcAft>
            </a:pPr>
            <a:r>
              <a:rPr lang="en-IN" sz="2400" b="1" kern="0" dirty="0">
                <a:solidFill>
                  <a:srgbClr val="1F1F1F"/>
                </a:solidFill>
                <a:effectLst/>
                <a:latin typeface="Times New Roman" panose="02020603050405020304" pitchFamily="18" charset="0"/>
                <a:ea typeface="Times New Roman" panose="02020603050405020304" pitchFamily="18" charset="0"/>
              </a:rPr>
              <a:t>Process modeling: </a:t>
            </a:r>
            <a:r>
              <a:rPr lang="en-US" sz="2400" dirty="0"/>
              <a:t>Process Modeling is another way of visually representing the process     and operations of a business.  It can help managers make decisions about how to optimize their resources and improve efficiency in their process through the development of a process model. </a:t>
            </a:r>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95379339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How does</a:t>
            </a:r>
            <a:r>
              <a:rPr lang="en-IN" sz="2400" spc="-3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r>
              <a:rPr lang="en-IN" sz="2400" spc="-25" dirty="0">
                <a:latin typeface="Times New Roman"/>
                <a:cs typeface="Times New Roman"/>
              </a:rPr>
              <a:t> </a:t>
            </a:r>
            <a:r>
              <a:rPr lang="en-IN" sz="2400" spc="-5" dirty="0">
                <a:latin typeface="Times New Roman"/>
                <a:cs typeface="Times New Roman"/>
              </a:rPr>
              <a:t>works.</a:t>
            </a:r>
            <a:endParaRPr lang="en-IN" sz="2400" dirty="0">
              <a:latin typeface="Times New Roman"/>
              <a:cs typeface="Times New Roman"/>
            </a:endParaRP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Main</a:t>
            </a:r>
            <a:r>
              <a:rPr lang="en-IN" sz="2400" spc="-25" dirty="0">
                <a:latin typeface="Times New Roman"/>
                <a:cs typeface="Times New Roman"/>
              </a:rPr>
              <a:t> </a:t>
            </a:r>
            <a:r>
              <a:rPr lang="en-IN" sz="2400" spc="-5" dirty="0">
                <a:latin typeface="Times New Roman"/>
                <a:cs typeface="Times New Roman"/>
              </a:rPr>
              <a:t>components</a:t>
            </a:r>
            <a:r>
              <a:rPr lang="en-IN" sz="2400" spc="-20"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15" dirty="0">
                <a:latin typeface="Times New Roman"/>
                <a:cs typeface="Times New Roman"/>
              </a:rPr>
              <a:t> </a:t>
            </a:r>
            <a:r>
              <a:rPr lang="en-IN" sz="2400" spc="-5" dirty="0">
                <a:latin typeface="Times New Roman"/>
                <a:cs typeface="Times New Roman"/>
              </a:rPr>
              <a:t>mining.</a:t>
            </a: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Process Visualisation and Analytics.</a:t>
            </a:r>
            <a:endParaRPr lang="en-IN" sz="2400" dirty="0">
              <a:latin typeface="Times New Roman"/>
              <a:cs typeface="Times New Roman"/>
            </a:endParaRP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How</a:t>
            </a:r>
            <a:r>
              <a:rPr lang="en-IN" sz="2400" spc="-20" dirty="0">
                <a:latin typeface="Times New Roman"/>
                <a:cs typeface="Times New Roman"/>
              </a:rPr>
              <a:t> </a:t>
            </a:r>
            <a:r>
              <a:rPr lang="en-IN" sz="2400" spc="-5" dirty="0">
                <a:latin typeface="Times New Roman"/>
                <a:cs typeface="Times New Roman"/>
              </a:rPr>
              <a:t>to</a:t>
            </a:r>
            <a:r>
              <a:rPr lang="en-IN" sz="2400" spc="-15" dirty="0">
                <a:latin typeface="Times New Roman"/>
                <a:cs typeface="Times New Roman"/>
              </a:rPr>
              <a:t> </a:t>
            </a:r>
            <a:r>
              <a:rPr lang="en-IN" sz="2400" spc="-5" dirty="0">
                <a:latin typeface="Times New Roman"/>
                <a:cs typeface="Times New Roman"/>
              </a:rPr>
              <a:t>start</a:t>
            </a:r>
            <a:r>
              <a:rPr lang="en-IN" sz="2400" spc="-15" dirty="0">
                <a:latin typeface="Times New Roman"/>
                <a:cs typeface="Times New Roman"/>
              </a:rPr>
              <a:t> </a:t>
            </a:r>
            <a:r>
              <a:rPr lang="en-IN" sz="2400" dirty="0">
                <a:latin typeface="Times New Roman"/>
                <a:cs typeface="Times New Roman"/>
              </a:rPr>
              <a:t>a</a:t>
            </a:r>
            <a:r>
              <a:rPr lang="en-IN" sz="2400" spc="-15" dirty="0">
                <a:latin typeface="Times New Roman"/>
                <a:cs typeface="Times New Roman"/>
              </a:rPr>
              <a:t> </a:t>
            </a:r>
            <a:r>
              <a:rPr lang="en-IN" sz="2400" dirty="0">
                <a:latin typeface="Times New Roman"/>
                <a:cs typeface="Times New Roman"/>
              </a:rPr>
              <a:t>project</a:t>
            </a:r>
            <a:r>
              <a:rPr lang="en-IN" sz="2400" spc="-15" dirty="0">
                <a:latin typeface="Times New Roman"/>
                <a:cs typeface="Times New Roman"/>
              </a:rPr>
              <a:t> </a:t>
            </a:r>
            <a:r>
              <a:rPr lang="en-IN" sz="2400" spc="-5" dirty="0">
                <a:latin typeface="Times New Roman"/>
                <a:cs typeface="Times New Roman"/>
              </a:rPr>
              <a:t>in</a:t>
            </a:r>
            <a:r>
              <a:rPr lang="en-IN" sz="2400" spc="-15" dirty="0">
                <a:latin typeface="Times New Roman"/>
                <a:cs typeface="Times New Roman"/>
              </a:rPr>
              <a:t> </a:t>
            </a:r>
            <a:r>
              <a:rPr lang="en-IN" sz="2400" dirty="0">
                <a:latin typeface="Times New Roman"/>
                <a:cs typeface="Times New Roman"/>
              </a:rPr>
              <a:t>process</a:t>
            </a:r>
            <a:r>
              <a:rPr lang="en-IN" sz="2400" spc="-10" dirty="0">
                <a:latin typeface="Times New Roman"/>
                <a:cs typeface="Times New Roman"/>
              </a:rPr>
              <a:t> </a:t>
            </a:r>
            <a:r>
              <a:rPr lang="en-IN" sz="2400" spc="-5" dirty="0">
                <a:latin typeface="Times New Roman"/>
                <a:cs typeface="Times New Roman"/>
              </a:rPr>
              <a:t>mining.</a:t>
            </a:r>
          </a:p>
          <a:p>
            <a:pPr marL="469265"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Why Companies need Process 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10" dirty="0">
                <a:latin typeface="Times New Roman"/>
                <a:cs typeface="Times New Roman"/>
              </a:rPr>
              <a:t>Benefits</a:t>
            </a:r>
            <a:r>
              <a:rPr lang="en-IN" sz="2400" spc="-35"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20"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532130" indent="-457200">
              <a:lnSpc>
                <a:spcPct val="100000"/>
              </a:lnSpc>
              <a:spcBef>
                <a:spcPts val="500"/>
              </a:spcBef>
              <a:spcAft>
                <a:spcPts val="500"/>
              </a:spcAft>
              <a:buFont typeface="Arial" panose="020B0604020202020204" pitchFamily="34" charset="0"/>
              <a:buChar char="•"/>
              <a:tabLst>
                <a:tab pos="340360" algn="l"/>
              </a:tabLst>
            </a:pPr>
            <a:r>
              <a:rPr lang="en-IN" sz="2400" spc="-5" dirty="0">
                <a:latin typeface="Times New Roman"/>
                <a:cs typeface="Times New Roman"/>
              </a:rPr>
              <a:t>Examples</a:t>
            </a:r>
            <a:r>
              <a:rPr lang="en-IN" sz="2400" spc="-30" dirty="0">
                <a:latin typeface="Times New Roman"/>
                <a:cs typeface="Times New Roman"/>
              </a:rPr>
              <a:t> </a:t>
            </a:r>
            <a:r>
              <a:rPr lang="en-IN" sz="2400" dirty="0">
                <a:latin typeface="Times New Roman"/>
                <a:cs typeface="Times New Roman"/>
              </a:rPr>
              <a:t>of</a:t>
            </a:r>
            <a:r>
              <a:rPr lang="en-IN" sz="2400" spc="-20" dirty="0">
                <a:latin typeface="Times New Roman"/>
                <a:cs typeface="Times New Roman"/>
              </a:rPr>
              <a:t> </a:t>
            </a:r>
            <a:r>
              <a:rPr lang="en-IN" sz="2400" dirty="0">
                <a:latin typeface="Times New Roman"/>
                <a:cs typeface="Times New Roman"/>
              </a:rPr>
              <a:t>process</a:t>
            </a:r>
            <a:r>
              <a:rPr lang="en-IN" sz="2400" spc="-25" dirty="0">
                <a:latin typeface="Times New Roman"/>
                <a:cs typeface="Times New Roman"/>
              </a:rPr>
              <a:t> </a:t>
            </a:r>
            <a:r>
              <a:rPr lang="en-IN" sz="2400" spc="-5" dirty="0">
                <a:latin typeface="Times New Roman"/>
                <a:cs typeface="Times New Roman"/>
              </a:rPr>
              <a:t>mining.</a:t>
            </a:r>
            <a:endParaRPr lang="en-IN" sz="2400" dirty="0">
              <a:latin typeface="Times New Roman"/>
              <a:cs typeface="Times New Roman"/>
            </a:endParaRPr>
          </a:p>
          <a:p>
            <a:pPr marL="0" indent="0">
              <a:lnSpc>
                <a:spcPct val="100000"/>
              </a:lnSpc>
              <a:spcBef>
                <a:spcPts val="500"/>
              </a:spcBef>
              <a:spcAft>
                <a:spcPts val="500"/>
              </a:spcAft>
              <a:buNone/>
            </a:pPr>
            <a:endParaRPr lang="en-IN" sz="2400" kern="100" dirty="0">
              <a:solidFill>
                <a:srgbClr val="1F1F1F"/>
              </a:solidFill>
              <a:effectLst/>
              <a:latin typeface="Times New Roman" panose="02020603050405020304" pitchFamily="18" charset="0"/>
              <a:ea typeface="Times New Roman" panose="02020603050405020304" pitchFamily="18" charset="0"/>
            </a:endParaRPr>
          </a:p>
          <a:p>
            <a:pPr marL="0" indent="0">
              <a:lnSpc>
                <a:spcPct val="100000"/>
              </a:lnSpc>
              <a:spcBef>
                <a:spcPts val="500"/>
              </a:spcBef>
              <a:spcAft>
                <a:spcPts val="500"/>
              </a:spcAft>
              <a:buNone/>
            </a:pPr>
            <a:endParaRPr lang="en-US" sz="2400" b="1"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7964133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How Does Process Mining Works?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00000"/>
              </a:lnSpc>
              <a:buNone/>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latin typeface="Arial MT"/>
              <a:cs typeface="Arial MT"/>
            </a:endParaRPr>
          </a:p>
          <a:p>
            <a:pPr marL="153035" indent="-342900">
              <a:lnSpc>
                <a:spcPct val="10000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kumimoji="0" lang="en-IN" sz="2400" b="0" i="0" u="none" strike="noStrike" kern="1200" cap="none" spc="0" normalizeH="0" baseline="0" noProof="0" dirty="0">
              <a:ln>
                <a:noFill/>
              </a:ln>
              <a:solidFill>
                <a:prstClr val="black"/>
              </a:solidFill>
              <a:effectLst/>
              <a:uLnTx/>
              <a:uFillTx/>
            </a:endParaRPr>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dirty="0"/>
          </a:p>
          <a:p>
            <a:pPr marL="38735">
              <a:lnSpc>
                <a:spcPts val="2890"/>
              </a:lnSpc>
              <a:tabLst>
                <a:tab pos="526415" algn="l"/>
                <a:tab pos="1493520" algn="l"/>
                <a:tab pos="2749550" algn="l"/>
                <a:tab pos="3430270" algn="l"/>
                <a:tab pos="4754880" algn="l"/>
                <a:tab pos="5774690" algn="l"/>
                <a:tab pos="6590030" algn="l"/>
                <a:tab pos="7304405" algn="l"/>
                <a:tab pos="7741920" algn="l"/>
                <a:tab pos="9116695" algn="l"/>
                <a:tab pos="9879330" algn="l"/>
                <a:tab pos="11219815" algn="l"/>
              </a:tabLst>
            </a:pPr>
            <a:endParaRPr lang="en-IN" sz="2400" spc="-5" dirty="0">
              <a:latin typeface="Calibri" panose="020F0502020204030204" pitchFamily="34" charset="0"/>
              <a:cs typeface="Calibri" panose="020F0502020204030204" pitchFamily="34" charset="0"/>
            </a:endParaRPr>
          </a:p>
          <a:p>
            <a:pPr marL="65405">
              <a:lnSpc>
                <a:spcPct val="100000"/>
              </a:lnSpc>
              <a:spcBef>
                <a:spcPts val="100"/>
              </a:spcBef>
              <a:tabLst>
                <a:tab pos="507365" algn="l"/>
              </a:tabLst>
            </a:pPr>
            <a:r>
              <a:rPr lang="en-IN" sz="1600" b="0" i="0" u="none" strike="noStrike" dirty="0">
                <a:solidFill>
                  <a:srgbClr val="FFFFFF"/>
                </a:solidFill>
                <a:effectLst/>
                <a:latin typeface="Poppins" pitchFamily="2" charset="77"/>
              </a:rPr>
              <a:t> behind everything your organization does: buying, selling, paying, collecting, shipping, and so on. When</a:t>
            </a: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224G1A3288</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946C39D5-F6C3-4758-91A1-D1D9121C8641}"/>
              </a:ext>
            </a:extLst>
          </p:cNvPr>
          <p:cNvPicPr>
            <a:picLocks noChangeAspect="1"/>
          </p:cNvPicPr>
          <p:nvPr/>
        </p:nvPicPr>
        <p:blipFill>
          <a:blip r:embed="rId7"/>
          <a:stretch>
            <a:fillRect/>
          </a:stretch>
        </p:blipFill>
        <p:spPr>
          <a:xfrm>
            <a:off x="399245" y="1300645"/>
            <a:ext cx="11437757" cy="4388984"/>
          </a:xfrm>
          <a:prstGeom prst="rect">
            <a:avLst/>
          </a:prstGeom>
        </p:spPr>
      </p:pic>
    </p:spTree>
    <p:extLst>
      <p:ext uri="{BB962C8B-B14F-4D97-AF65-F5344CB8AC3E}">
        <p14:creationId xmlns:p14="http://schemas.microsoft.com/office/powerpoint/2010/main" val="123143871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5565</TotalTime>
  <Words>1496</Words>
  <Application>Microsoft Office PowerPoint</Application>
  <PresentationFormat>Widescreen</PresentationFormat>
  <Paragraphs>210</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MT</vt:lpstr>
      <vt:lpstr>Calibri</vt:lpstr>
      <vt:lpstr>Courier New</vt:lpstr>
      <vt:lpstr>Lucida Sans Unicode</vt:lpstr>
      <vt:lpstr>Poppins</vt:lpstr>
      <vt:lpstr>Times New Roman</vt:lpstr>
      <vt:lpstr>Wingdings</vt:lpstr>
      <vt:lpstr>Custom Design</vt:lpstr>
      <vt:lpstr>PowerPoint Presentation</vt:lpstr>
      <vt:lpstr>Contents</vt:lpstr>
      <vt:lpstr>Course Objective</vt:lpstr>
      <vt:lpstr>                               Introduction</vt:lpstr>
      <vt:lpstr>                               Technology</vt:lpstr>
      <vt:lpstr>Different Types Of Technologies:</vt:lpstr>
      <vt:lpstr>Different Types Of Technologies:</vt:lpstr>
      <vt:lpstr>Modules</vt:lpstr>
      <vt:lpstr>How Does Process Mining Works?</vt:lpstr>
      <vt:lpstr>Process Visualisation and Analytics</vt:lpstr>
      <vt:lpstr>     How to Start a Project in Process Mining</vt:lpstr>
      <vt:lpstr>     How to Start a Project in Process Mining</vt:lpstr>
      <vt:lpstr>Why Companies need Process Mining?</vt:lpstr>
      <vt:lpstr>Benefits of Process Mining?</vt:lpstr>
      <vt:lpstr>Examples of Process Mininng</vt:lpstr>
      <vt:lpstr>Real Time Applications</vt:lpstr>
      <vt:lpstr>Real Time Applications</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chaitanya sharan</cp:lastModifiedBy>
  <cp:revision>153</cp:revision>
  <dcterms:created xsi:type="dcterms:W3CDTF">2019-06-11T05:35:51Z</dcterms:created>
  <dcterms:modified xsi:type="dcterms:W3CDTF">2024-09-28T08:33:59Z</dcterms:modified>
</cp:coreProperties>
</file>