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ink/ink1.xml" ContentType="application/inkml+xml"/>
  <Override PartName="/ppt/theme/themeOverride2.xml" ContentType="application/vnd.openxmlformats-officedocument.themeOverride+xml"/>
  <Override PartName="/ppt/ink/ink2.xml" ContentType="application/inkml+xml"/>
  <Override PartName="/ppt/theme/themeOverride3.xml" ContentType="application/vnd.openxmlformats-officedocument.themeOverride+xml"/>
  <Override PartName="/ppt/ink/ink3.xml" ContentType="application/inkml+xml"/>
  <Override PartName="/ppt/theme/themeOverride4.xml" ContentType="application/vnd.openxmlformats-officedocument.themeOverride+xml"/>
  <Override PartName="/ppt/ink/ink4.xml" ContentType="application/inkml+xml"/>
  <Override PartName="/ppt/theme/themeOverride5.xml" ContentType="application/vnd.openxmlformats-officedocument.themeOverride+xml"/>
  <Override PartName="/ppt/ink/ink5.xml" ContentType="application/inkml+xml"/>
  <Override PartName="/ppt/theme/themeOverride6.xml" ContentType="application/vnd.openxmlformats-officedocument.themeOverride+xml"/>
  <Override PartName="/ppt/ink/ink6.xml" ContentType="application/inkml+xml"/>
  <Override PartName="/ppt/theme/themeOverride7.xml" ContentType="application/vnd.openxmlformats-officedocument.themeOverride+xml"/>
  <Override PartName="/ppt/ink/ink7.xml" ContentType="application/inkml+xml"/>
  <Override PartName="/ppt/theme/themeOverride8.xml" ContentType="application/vnd.openxmlformats-officedocument.themeOverride+xml"/>
  <Override PartName="/ppt/ink/ink8.xml" ContentType="application/inkml+xml"/>
  <Override PartName="/ppt/theme/themeOverride9.xml" ContentType="application/vnd.openxmlformats-officedocument.themeOverride+xml"/>
  <Override PartName="/ppt/ink/ink9.xml" ContentType="application/inkml+xml"/>
  <Override PartName="/ppt/theme/themeOverride10.xml" ContentType="application/vnd.openxmlformats-officedocument.themeOverride+xml"/>
  <Override PartName="/ppt/ink/ink10.xml" ContentType="application/inkml+xml"/>
  <Override PartName="/ppt/theme/themeOverride11.xml" ContentType="application/vnd.openxmlformats-officedocument.themeOverride+xml"/>
  <Override PartName="/ppt/ink/ink11.xml" ContentType="application/inkml+xml"/>
  <Override PartName="/ppt/theme/themeOverride12.xml" ContentType="application/vnd.openxmlformats-officedocument.themeOverride+xml"/>
  <Override PartName="/ppt/ink/ink12.xml" ContentType="application/inkml+xml"/>
  <Override PartName="/ppt/theme/themeOverride13.xml" ContentType="application/vnd.openxmlformats-officedocument.themeOverride+xml"/>
  <Override PartName="/ppt/ink/ink13.xml" ContentType="application/inkml+xml"/>
  <Override PartName="/ppt/theme/themeOverride14.xml" ContentType="application/vnd.openxmlformats-officedocument.themeOverride+xml"/>
  <Override PartName="/ppt/ink/ink14.xml" ContentType="application/inkml+xml"/>
  <Override PartName="/ppt/theme/themeOverride15.xml" ContentType="application/vnd.openxmlformats-officedocument.themeOverride+xml"/>
  <Override PartName="/ppt/ink/ink15.xml" ContentType="application/inkml+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Lst>
  <p:notesMasterIdLst>
    <p:notesMasterId r:id="rId21"/>
  </p:notesMasterIdLst>
  <p:handoutMasterIdLst>
    <p:handoutMasterId r:id="rId22"/>
  </p:handoutMasterIdLst>
  <p:sldIdLst>
    <p:sldId id="256" r:id="rId2"/>
    <p:sldId id="273" r:id="rId3"/>
    <p:sldId id="284" r:id="rId4"/>
    <p:sldId id="286" r:id="rId5"/>
    <p:sldId id="301" r:id="rId6"/>
    <p:sldId id="302" r:id="rId7"/>
    <p:sldId id="303" r:id="rId8"/>
    <p:sldId id="288" r:id="rId9"/>
    <p:sldId id="304" r:id="rId10"/>
    <p:sldId id="289" r:id="rId11"/>
    <p:sldId id="287" r:id="rId12"/>
    <p:sldId id="305" r:id="rId13"/>
    <p:sldId id="298" r:id="rId14"/>
    <p:sldId id="257" r:id="rId15"/>
    <p:sldId id="310" r:id="rId16"/>
    <p:sldId id="290" r:id="rId17"/>
    <p:sldId id="308" r:id="rId18"/>
    <p:sldId id="278" r:id="rId19"/>
    <p:sldId id="282"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009900"/>
    <a:srgbClr val="F4AF83"/>
    <a:srgbClr val="006666"/>
    <a:srgbClr val="0099FF"/>
    <a:srgbClr val="008080"/>
    <a:srgbClr val="0F9F7D"/>
    <a:srgbClr val="008000"/>
    <a:srgbClr val="373545"/>
    <a:srgbClr val="AFABA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3" autoAdjust="0"/>
    <p:restoredTop sz="95833"/>
  </p:normalViewPr>
  <p:slideViewPr>
    <p:cSldViewPr snapToGrid="0">
      <p:cViewPr>
        <p:scale>
          <a:sx n="75" d="100"/>
          <a:sy n="75" d="100"/>
        </p:scale>
        <p:origin x="324" y="-148"/>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notesViewPr>
    <p:cSldViewPr snapToGrid="0">
      <p:cViewPr varScale="1">
        <p:scale>
          <a:sx n="52" d="100"/>
          <a:sy n="52" d="100"/>
        </p:scale>
        <p:origin x="2680" y="6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aitanya sharan" userId="bff05e3dbadb14df" providerId="LiveId" clId="{41C8F3F4-8C72-48E8-8575-0695EC17017F}"/>
    <pc:docChg chg="undo custSel modSld">
      <pc:chgData name="chaitanya sharan" userId="bff05e3dbadb14df" providerId="LiveId" clId="{41C8F3F4-8C72-48E8-8575-0695EC17017F}" dt="2024-09-28T05:48:24.208" v="189" actId="5793"/>
      <pc:docMkLst>
        <pc:docMk/>
      </pc:docMkLst>
      <pc:sldChg chg="modSp mod">
        <pc:chgData name="chaitanya sharan" userId="bff05e3dbadb14df" providerId="LiveId" clId="{41C8F3F4-8C72-48E8-8575-0695EC17017F}" dt="2024-09-28T05:47:00.903" v="176" actId="20577"/>
        <pc:sldMkLst>
          <pc:docMk/>
          <pc:sldMk cId="1890699484" sldId="287"/>
        </pc:sldMkLst>
        <pc:spChg chg="mod">
          <ac:chgData name="chaitanya sharan" userId="bff05e3dbadb14df" providerId="LiveId" clId="{41C8F3F4-8C72-48E8-8575-0695EC17017F}" dt="2024-09-28T05:47:00.903" v="176" actId="20577"/>
          <ac:spMkLst>
            <pc:docMk/>
            <pc:sldMk cId="1890699484" sldId="287"/>
            <ac:spMk id="3" creationId="{0B9CA917-AD8E-4861-804D-4A5A6A205591}"/>
          </ac:spMkLst>
        </pc:spChg>
      </pc:sldChg>
      <pc:sldChg chg="modSp mod">
        <pc:chgData name="chaitanya sharan" userId="bff05e3dbadb14df" providerId="LiveId" clId="{41C8F3F4-8C72-48E8-8575-0695EC17017F}" dt="2024-09-28T05:46:46.083" v="175" actId="20577"/>
        <pc:sldMkLst>
          <pc:docMk/>
          <pc:sldMk cId="1206516107" sldId="289"/>
        </pc:sldMkLst>
        <pc:spChg chg="mod">
          <ac:chgData name="chaitanya sharan" userId="bff05e3dbadb14df" providerId="LiveId" clId="{41C8F3F4-8C72-48E8-8575-0695EC17017F}" dt="2024-09-28T05:46:46.083" v="175" actId="20577"/>
          <ac:spMkLst>
            <pc:docMk/>
            <pc:sldMk cId="1206516107" sldId="289"/>
            <ac:spMk id="3" creationId="{0B9CA917-AD8E-4861-804D-4A5A6A205591}"/>
          </ac:spMkLst>
        </pc:spChg>
      </pc:sldChg>
      <pc:sldChg chg="modSp mod">
        <pc:chgData name="chaitanya sharan" userId="bff05e3dbadb14df" providerId="LiveId" clId="{41C8F3F4-8C72-48E8-8575-0695EC17017F}" dt="2024-09-28T05:48:24.208" v="189" actId="5793"/>
        <pc:sldMkLst>
          <pc:docMk/>
          <pc:sldMk cId="2549359254" sldId="308"/>
        </pc:sldMkLst>
        <pc:spChg chg="mod">
          <ac:chgData name="chaitanya sharan" userId="bff05e3dbadb14df" providerId="LiveId" clId="{41C8F3F4-8C72-48E8-8575-0695EC17017F}" dt="2024-09-28T05:48:24.208" v="189" actId="5793"/>
          <ac:spMkLst>
            <pc:docMk/>
            <pc:sldMk cId="2549359254" sldId="308"/>
            <ac:spMk id="3" creationId="{0B9CA917-AD8E-4861-804D-4A5A6A205591}"/>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Hi to all</a:t>
            </a: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6E5FBE0-5C21-4E83-8069-52D09BCDD71E}" type="datetimeFigureOut">
              <a:rPr lang="en-IN" smtClean="0"/>
              <a:t>26-09-2024</a:t>
            </a:fld>
            <a:endParaRPr lang="en-IN"/>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36C5872-5BF2-424D-ADD9-174D7927D36A}" type="slidenum">
              <a:rPr lang="en-IN" smtClean="0"/>
              <a:t>‹#›</a:t>
            </a:fld>
            <a:endParaRPr lang="en-IN"/>
          </a:p>
        </p:txBody>
      </p:sp>
    </p:spTree>
    <p:extLst>
      <p:ext uri="{BB962C8B-B14F-4D97-AF65-F5344CB8AC3E}">
        <p14:creationId xmlns:p14="http://schemas.microsoft.com/office/powerpoint/2010/main" val="3256529248"/>
      </p:ext>
    </p:extLst>
  </p:cSld>
  <p:clrMap bg1="lt1" tx1="dk1" bg2="lt2" tx2="dk2" accent1="accent1" accent2="accent2" accent3="accent3" accent4="accent4" accent5="accent5" accent6="accent6" hlink="hlink" folHlink="folHlink"/>
  <p:hf ftr="0" dt="0"/>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7T15:08:48.970"/>
    </inkml:context>
    <inkml:brush xml:id="br0">
      <inkml:brushProperty name="width" value="0.05" units="cm"/>
      <inkml:brushProperty name="height" value="0.05" units="cm"/>
      <inkml:brushProperty name="color" value="#006666"/>
    </inkml:brush>
  </inkml:definitions>
  <inkml:trace contextRef="#ctx0" brushRef="#br0">1 0 24575,'0'0'0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7T15:08:48.970"/>
    </inkml:context>
    <inkml:brush xml:id="br0">
      <inkml:brushProperty name="width" value="0.05" units="cm"/>
      <inkml:brushProperty name="height" value="0.05" units="cm"/>
      <inkml:brushProperty name="color" value="#006666"/>
    </inkml:brush>
  </inkml:definitions>
  <inkml:trace contextRef="#ctx0" brushRef="#br0">1 0 24575,'0'0'0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7T15:08:48.970"/>
    </inkml:context>
    <inkml:brush xml:id="br0">
      <inkml:brushProperty name="width" value="0.05" units="cm"/>
      <inkml:brushProperty name="height" value="0.05" units="cm"/>
      <inkml:brushProperty name="color" value="#006666"/>
    </inkml:brush>
  </inkml:definitions>
  <inkml:trace contextRef="#ctx0" brushRef="#br0">1 0 24575,'0'0'0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7T15:08:48.970"/>
    </inkml:context>
    <inkml:brush xml:id="br0">
      <inkml:brushProperty name="width" value="0.05" units="cm"/>
      <inkml:brushProperty name="height" value="0.05" units="cm"/>
      <inkml:brushProperty name="color" value="#006666"/>
    </inkml:brush>
  </inkml:definitions>
  <inkml:trace contextRef="#ctx0" brushRef="#br0">1 0 24575,'0'0'0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7T15:08:48.970"/>
    </inkml:context>
    <inkml:brush xml:id="br0">
      <inkml:brushProperty name="width" value="0.05" units="cm"/>
      <inkml:brushProperty name="height" value="0.05" units="cm"/>
      <inkml:brushProperty name="color" value="#006666"/>
    </inkml:brush>
  </inkml:definitions>
  <inkml:trace contextRef="#ctx0" brushRef="#br0">1 0 24575,'0'0'0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7T15:08:48.970"/>
    </inkml:context>
    <inkml:brush xml:id="br0">
      <inkml:brushProperty name="width" value="0.05" units="cm"/>
      <inkml:brushProperty name="height" value="0.05" units="cm"/>
      <inkml:brushProperty name="color" value="#006666"/>
    </inkml:brush>
  </inkml:definitions>
  <inkml:trace contextRef="#ctx0" brushRef="#br0">1 0 24575,'0'0'0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7T15:08:48.970"/>
    </inkml:context>
    <inkml:brush xml:id="br0">
      <inkml:brushProperty name="width" value="0.05" units="cm"/>
      <inkml:brushProperty name="height" value="0.05" units="cm"/>
      <inkml:brushProperty name="color" value="#006666"/>
    </inkml:brush>
  </inkml:definitions>
  <inkml:trace contextRef="#ctx0" brushRef="#br0">1 0 24575,'0'0'0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7T15:08:48.970"/>
    </inkml:context>
    <inkml:brush xml:id="br0">
      <inkml:brushProperty name="width" value="0.05" units="cm"/>
      <inkml:brushProperty name="height" value="0.05" units="cm"/>
      <inkml:brushProperty name="color" value="#006666"/>
    </inkml:brush>
  </inkml:definitions>
  <inkml:trace contextRef="#ctx0" brushRef="#br0">1 0 24575,'0'0'0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7T15:08:48.970"/>
    </inkml:context>
    <inkml:brush xml:id="br0">
      <inkml:brushProperty name="width" value="0.05" units="cm"/>
      <inkml:brushProperty name="height" value="0.05" units="cm"/>
      <inkml:brushProperty name="color" value="#006666"/>
    </inkml:brush>
  </inkml:definitions>
  <inkml:trace contextRef="#ctx0" brushRef="#br0">1 0 24575,'0'0'0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7T15:08:48.970"/>
    </inkml:context>
    <inkml:brush xml:id="br0">
      <inkml:brushProperty name="width" value="0.05" units="cm"/>
      <inkml:brushProperty name="height" value="0.05" units="cm"/>
      <inkml:brushProperty name="color" value="#006666"/>
    </inkml:brush>
  </inkml:definitions>
  <inkml:trace contextRef="#ctx0" brushRef="#br0">1 0 24575,'0'0'0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7T15:08:48.970"/>
    </inkml:context>
    <inkml:brush xml:id="br0">
      <inkml:brushProperty name="width" value="0.05" units="cm"/>
      <inkml:brushProperty name="height" value="0.05" units="cm"/>
      <inkml:brushProperty name="color" value="#006666"/>
    </inkml:brush>
  </inkml:definitions>
  <inkml:trace contextRef="#ctx0" brushRef="#br0">1 0 24575,'0'0'0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7T15:08:48.970"/>
    </inkml:context>
    <inkml:brush xml:id="br0">
      <inkml:brushProperty name="width" value="0.05" units="cm"/>
      <inkml:brushProperty name="height" value="0.05" units="cm"/>
      <inkml:brushProperty name="color" value="#006666"/>
    </inkml:brush>
  </inkml:definitions>
  <inkml:trace contextRef="#ctx0" brushRef="#br0">1 0 24575,'0'0'0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7T15:08:48.970"/>
    </inkml:context>
    <inkml:brush xml:id="br0">
      <inkml:brushProperty name="width" value="0.05" units="cm"/>
      <inkml:brushProperty name="height" value="0.05" units="cm"/>
      <inkml:brushProperty name="color" value="#006666"/>
    </inkml:brush>
  </inkml:definitions>
  <inkml:trace contextRef="#ctx0" brushRef="#br0">1 0 24575,'0'0'0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7T15:08:48.970"/>
    </inkml:context>
    <inkml:brush xml:id="br0">
      <inkml:brushProperty name="width" value="0.05" units="cm"/>
      <inkml:brushProperty name="height" value="0.05" units="cm"/>
      <inkml:brushProperty name="color" value="#006666"/>
    </inkml:brush>
  </inkml:definitions>
  <inkml:trace contextRef="#ctx0" brushRef="#br0">1 0 24575,'0'0'0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7T15:08:48.970"/>
    </inkml:context>
    <inkml:brush xml:id="br0">
      <inkml:brushProperty name="width" value="0.05" units="cm"/>
      <inkml:brushProperty name="height" value="0.05" units="cm"/>
      <inkml:brushProperty name="color" value="#006666"/>
    </inkml:brush>
  </inkml:definitions>
  <inkml:trace contextRef="#ctx0" brushRef="#br0">1 0 24575,'0'0'0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Hi to all</a:t>
            </a: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846DD5-0A30-46AD-B2E1-F25508726044}" type="datetimeFigureOut">
              <a:rPr lang="en-IN" smtClean="0"/>
              <a:t>26-09-2024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FFBC11-2ED2-450E-A0CC-CEA7380C613F}" type="slidenum">
              <a:rPr lang="en-IN" smtClean="0"/>
              <a:t>‹#›</a:t>
            </a:fld>
            <a:endParaRPr lang="en-IN"/>
          </a:p>
        </p:txBody>
      </p:sp>
    </p:spTree>
    <p:extLst>
      <p:ext uri="{BB962C8B-B14F-4D97-AF65-F5344CB8AC3E}">
        <p14:creationId xmlns:p14="http://schemas.microsoft.com/office/powerpoint/2010/main" val="168595950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Date Placeholder 3">
            <a:extLst>
              <a:ext uri="{FF2B5EF4-FFF2-40B4-BE49-F238E27FC236}">
                <a16:creationId xmlns:a16="http://schemas.microsoft.com/office/drawing/2014/main" id="{959A3652-50D4-4FDF-8386-41D9AF369814}"/>
              </a:ext>
            </a:extLst>
          </p:cNvPr>
          <p:cNvSpPr txBox="1">
            <a:spLocks/>
          </p:cNvSpPr>
          <p:nvPr userDrawn="1"/>
        </p:nvSpPr>
        <p:spPr>
          <a:xfrm>
            <a:off x="777239" y="6634573"/>
            <a:ext cx="5781822" cy="220979"/>
          </a:xfrm>
          <a:prstGeom prst="rect">
            <a:avLst/>
          </a:prstGeom>
          <a:solidFill>
            <a:srgbClr val="00206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6" name="Date Placeholder 3">
            <a:extLst>
              <a:ext uri="{FF2B5EF4-FFF2-40B4-BE49-F238E27FC236}">
                <a16:creationId xmlns:a16="http://schemas.microsoft.com/office/drawing/2014/main" id="{B31DCAD4-E344-44EC-AB07-C9E97F2AF1A1}"/>
              </a:ext>
            </a:extLst>
          </p:cNvPr>
          <p:cNvSpPr txBox="1">
            <a:spLocks/>
          </p:cNvSpPr>
          <p:nvPr userDrawn="1"/>
        </p:nvSpPr>
        <p:spPr>
          <a:xfrm>
            <a:off x="6559062" y="6634573"/>
            <a:ext cx="5195133" cy="220979"/>
          </a:xfrm>
          <a:prstGeom prst="rect">
            <a:avLst/>
          </a:prstGeom>
          <a:solidFill>
            <a:srgbClr val="00808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7" name="Date Placeholder 3">
            <a:extLst>
              <a:ext uri="{FF2B5EF4-FFF2-40B4-BE49-F238E27FC236}">
                <a16:creationId xmlns:a16="http://schemas.microsoft.com/office/drawing/2014/main" id="{2F22E408-EF1D-4BD0-98E0-8FC4C9B3A82C}"/>
              </a:ext>
            </a:extLst>
          </p:cNvPr>
          <p:cNvSpPr txBox="1">
            <a:spLocks/>
          </p:cNvSpPr>
          <p:nvPr userDrawn="1"/>
        </p:nvSpPr>
        <p:spPr>
          <a:xfrm>
            <a:off x="11754196" y="6637020"/>
            <a:ext cx="437803" cy="220979"/>
          </a:xfrm>
          <a:prstGeom prst="rect">
            <a:avLst/>
          </a:prstGeom>
          <a:solidFill>
            <a:schemeClr val="accent4"/>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1"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8" name="Date Placeholder 3">
            <a:extLst>
              <a:ext uri="{FF2B5EF4-FFF2-40B4-BE49-F238E27FC236}">
                <a16:creationId xmlns:a16="http://schemas.microsoft.com/office/drawing/2014/main" id="{E7651D7E-4AFA-4EAA-B423-DDD0ED684DAE}"/>
              </a:ext>
            </a:extLst>
          </p:cNvPr>
          <p:cNvSpPr txBox="1">
            <a:spLocks/>
          </p:cNvSpPr>
          <p:nvPr userDrawn="1"/>
        </p:nvSpPr>
        <p:spPr>
          <a:xfrm>
            <a:off x="-1" y="-1"/>
            <a:ext cx="12191999" cy="232759"/>
          </a:xfrm>
          <a:prstGeom prst="rect">
            <a:avLst/>
          </a:prstGeom>
          <a:solidFill>
            <a:srgbClr val="006666"/>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500" b="1" i="1" dirty="0">
              <a:solidFill>
                <a:schemeClr val="bg1"/>
              </a:solidFill>
              <a:effectLst/>
              <a:latin typeface="Times New Roman" panose="02020603050405020304" pitchFamily="18" charset="0"/>
              <a:cs typeface="Times New Roman" panose="02020603050405020304" pitchFamily="18" charset="0"/>
            </a:endParaRPr>
          </a:p>
        </p:txBody>
      </p:sp>
      <p:sp>
        <p:nvSpPr>
          <p:cNvPr id="9" name="Date Placeholder 3">
            <a:extLst>
              <a:ext uri="{FF2B5EF4-FFF2-40B4-BE49-F238E27FC236}">
                <a16:creationId xmlns:a16="http://schemas.microsoft.com/office/drawing/2014/main" id="{C25449CC-CB33-491F-903E-B38334CA8A09}"/>
              </a:ext>
            </a:extLst>
          </p:cNvPr>
          <p:cNvSpPr txBox="1">
            <a:spLocks/>
          </p:cNvSpPr>
          <p:nvPr userDrawn="1"/>
        </p:nvSpPr>
        <p:spPr>
          <a:xfrm>
            <a:off x="0" y="6634573"/>
            <a:ext cx="777239" cy="221522"/>
          </a:xfrm>
          <a:prstGeom prst="rect">
            <a:avLst/>
          </a:prstGeom>
          <a:solidFill>
            <a:schemeClr val="accent2">
              <a:lumMod val="75000"/>
            </a:schemeClr>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09732032"/>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 y="232759"/>
            <a:ext cx="12192000" cy="714892"/>
          </a:xfrm>
          <a:prstGeom prst="rect">
            <a:avLst/>
          </a:prstGeom>
          <a:solidFill>
            <a:srgbClr val="FF66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lvl1pPr>
              <a:defRPr b="0" cap="none" spc="0">
                <a:ln w="0"/>
                <a:solidFill>
                  <a:schemeClr val="bg1"/>
                </a:solidFill>
                <a:effectLst>
                  <a:outerShdw blurRad="38100" dist="25400" dir="5400000" algn="ctr" rotWithShape="0">
                    <a:srgbClr val="6E747A">
                      <a:alpha val="43000"/>
                    </a:srgbClr>
                  </a:outerShdw>
                </a:effectLst>
              </a:defRPr>
            </a:lvl1pPr>
          </a:lstStyle>
          <a:p>
            <a:r>
              <a:rPr lang="en-US" dirty="0"/>
              <a:t>Click to edit Master title style</a:t>
            </a:r>
            <a:endParaRPr lang="en-IN" dirty="0"/>
          </a:p>
        </p:txBody>
      </p:sp>
      <p:sp>
        <p:nvSpPr>
          <p:cNvPr id="3" name="Content Placeholder 2"/>
          <p:cNvSpPr>
            <a:spLocks noGrp="1"/>
          </p:cNvSpPr>
          <p:nvPr>
            <p:ph idx="1"/>
          </p:nvPr>
        </p:nvSpPr>
        <p:spPr>
          <a:xfrm>
            <a:off x="199505" y="1097279"/>
            <a:ext cx="11779135" cy="5394960"/>
          </a:xfrm>
        </p:spPr>
        <p:txBody>
          <a:bodyPr/>
          <a:lstStyle>
            <a:lvl1pPr marL="228600" indent="-228600">
              <a:buFont typeface="Wingdings" panose="05000000000000000000" pitchFamily="2" charset="2"/>
              <a:buChar char="Ø"/>
              <a:defRPr/>
            </a:lvl1pPr>
            <a:lvl2pPr marL="685800" indent="-228600">
              <a:buFont typeface="Wingdings" panose="05000000000000000000" pitchFamily="2" charset="2"/>
              <a:buChar char="q"/>
              <a:defRPr/>
            </a:lvl2pPr>
            <a:lvl3pPr marL="1143000" indent="-228600">
              <a:buFont typeface="Courier New" panose="02070309020205020404" pitchFamily="49" charset="0"/>
              <a:buChar char="o"/>
              <a:defRPr/>
            </a:lvl3pPr>
            <a:lvl4pPr marL="1600200" indent="-228600">
              <a:buFont typeface="Wingdings" panose="05000000000000000000" pitchFamily="2" charset="2"/>
              <a:buChar char="§"/>
              <a:defRPr/>
            </a:lvl4pPr>
            <a:lvl5pPr marL="2057400" indent="-228600">
              <a:buFont typeface="Arial" panose="020B0604020202020204" pitchFamily="34" charset="0"/>
              <a:buChar char="•"/>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Date Placeholder 3">
            <a:extLst>
              <a:ext uri="{FF2B5EF4-FFF2-40B4-BE49-F238E27FC236}">
                <a16:creationId xmlns:a16="http://schemas.microsoft.com/office/drawing/2014/main" id="{BB998037-E035-4CAB-833F-75CAE5A73D0B}"/>
              </a:ext>
            </a:extLst>
          </p:cNvPr>
          <p:cNvSpPr txBox="1">
            <a:spLocks/>
          </p:cNvSpPr>
          <p:nvPr userDrawn="1"/>
        </p:nvSpPr>
        <p:spPr>
          <a:xfrm>
            <a:off x="1554477" y="6625241"/>
            <a:ext cx="5654039" cy="242596"/>
          </a:xfrm>
          <a:prstGeom prst="rect">
            <a:avLst/>
          </a:prstGeom>
          <a:solidFill>
            <a:srgbClr val="00206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0" cap="small" baseline="0" dirty="0">
                <a:solidFill>
                  <a:schemeClr val="bg1"/>
                </a:solidFill>
                <a:latin typeface="Times New Roman" panose="02020603050405020304" pitchFamily="18" charset="0"/>
                <a:cs typeface="Times New Roman" panose="02020603050405020304" pitchFamily="18" charset="0"/>
              </a:rPr>
              <a:t>Dept. of Computer Science and Engineering (Data Science)</a:t>
            </a: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7" name="Date Placeholder 3">
            <a:extLst>
              <a:ext uri="{FF2B5EF4-FFF2-40B4-BE49-F238E27FC236}">
                <a16:creationId xmlns:a16="http://schemas.microsoft.com/office/drawing/2014/main" id="{BC5DB233-EECA-4CB3-99D6-5066ABF08F18}"/>
              </a:ext>
            </a:extLst>
          </p:cNvPr>
          <p:cNvSpPr txBox="1">
            <a:spLocks/>
          </p:cNvSpPr>
          <p:nvPr userDrawn="1"/>
        </p:nvSpPr>
        <p:spPr>
          <a:xfrm>
            <a:off x="7208517" y="6625241"/>
            <a:ext cx="4545678" cy="232759"/>
          </a:xfrm>
          <a:prstGeom prst="rect">
            <a:avLst/>
          </a:prstGeom>
          <a:solidFill>
            <a:srgbClr val="00808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0" cap="small" baseline="0" dirty="0">
                <a:solidFill>
                  <a:schemeClr val="bg1"/>
                </a:solidFill>
                <a:latin typeface="Times New Roman" panose="02020603050405020304" pitchFamily="18" charset="0"/>
                <a:cs typeface="Times New Roman" panose="02020603050405020304" pitchFamily="18" charset="0"/>
              </a:rPr>
              <a:t>Srinivasa Ramanujan Institute of Technology</a:t>
            </a: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8" name="Date Placeholder 3">
            <a:extLst>
              <a:ext uri="{FF2B5EF4-FFF2-40B4-BE49-F238E27FC236}">
                <a16:creationId xmlns:a16="http://schemas.microsoft.com/office/drawing/2014/main" id="{CB262772-2230-41D2-9B79-2AECA3A31396}"/>
              </a:ext>
            </a:extLst>
          </p:cNvPr>
          <p:cNvSpPr txBox="1">
            <a:spLocks/>
          </p:cNvSpPr>
          <p:nvPr userDrawn="1"/>
        </p:nvSpPr>
        <p:spPr>
          <a:xfrm>
            <a:off x="11754196" y="6641865"/>
            <a:ext cx="437803" cy="216133"/>
          </a:xfrm>
          <a:prstGeom prst="rect">
            <a:avLst/>
          </a:prstGeom>
          <a:solidFill>
            <a:schemeClr val="accent4"/>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DAC095C-C545-42F9-B93D-2B3224753C51}" type="slidenum">
              <a:rPr lang="en-US" sz="1600" b="1" smtClean="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fld>
            <a:endParaRPr lang="en-IN" sz="1600" b="1"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9" name="Date Placeholder 3">
            <a:extLst>
              <a:ext uri="{FF2B5EF4-FFF2-40B4-BE49-F238E27FC236}">
                <a16:creationId xmlns:a16="http://schemas.microsoft.com/office/drawing/2014/main" id="{1B44364A-DBDE-4F64-9D13-B56BF0C232A3}"/>
              </a:ext>
            </a:extLst>
          </p:cNvPr>
          <p:cNvSpPr txBox="1">
            <a:spLocks/>
          </p:cNvSpPr>
          <p:nvPr userDrawn="1"/>
        </p:nvSpPr>
        <p:spPr>
          <a:xfrm>
            <a:off x="-1" y="0"/>
            <a:ext cx="12191999" cy="232759"/>
          </a:xfrm>
          <a:prstGeom prst="rect">
            <a:avLst/>
          </a:prstGeom>
          <a:solidFill>
            <a:srgbClr val="006666"/>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500" b="1" i="1" dirty="0">
                <a:solidFill>
                  <a:schemeClr val="bg1"/>
                </a:solidFill>
                <a:effectLst/>
                <a:latin typeface="Times New Roman" panose="02020603050405020304" pitchFamily="18" charset="0"/>
                <a:cs typeface="Times New Roman" panose="02020603050405020304" pitchFamily="18" charset="0"/>
              </a:rPr>
              <a:t>Title of Internship</a:t>
            </a:r>
            <a:endParaRPr lang="en-IN" sz="1500" b="1" i="1" dirty="0">
              <a:solidFill>
                <a:schemeClr val="bg1"/>
              </a:solidFill>
              <a:effectLst/>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A72D5020-7DF7-495B-96CC-4064365630D3}"/>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506200" y="5956065"/>
            <a:ext cx="685800" cy="685800"/>
          </a:xfrm>
          <a:prstGeom prst="rect">
            <a:avLst/>
          </a:prstGeom>
        </p:spPr>
      </p:pic>
      <p:sp>
        <p:nvSpPr>
          <p:cNvPr id="10" name="Date Placeholder 3">
            <a:extLst>
              <a:ext uri="{FF2B5EF4-FFF2-40B4-BE49-F238E27FC236}">
                <a16:creationId xmlns:a16="http://schemas.microsoft.com/office/drawing/2014/main" id="{1D25D96C-1396-47B4-9E8C-C053C7555307}"/>
              </a:ext>
            </a:extLst>
          </p:cNvPr>
          <p:cNvSpPr txBox="1">
            <a:spLocks/>
          </p:cNvSpPr>
          <p:nvPr userDrawn="1"/>
        </p:nvSpPr>
        <p:spPr>
          <a:xfrm>
            <a:off x="0" y="6625241"/>
            <a:ext cx="1554476" cy="232759"/>
          </a:xfrm>
          <a:prstGeom prst="rect">
            <a:avLst/>
          </a:prstGeom>
          <a:solidFill>
            <a:schemeClr val="accent2">
              <a:lumMod val="75000"/>
            </a:schemeClr>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0" cap="small" baseline="0" dirty="0">
                <a:solidFill>
                  <a:schemeClr val="bg1"/>
                </a:solidFill>
                <a:latin typeface="Times New Roman" panose="02020603050405020304" pitchFamily="18" charset="0"/>
                <a:cs typeface="Times New Roman" panose="02020603050405020304" pitchFamily="18" charset="0"/>
              </a:rPr>
              <a:t> 214G1A32XX</a:t>
            </a: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8559783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114516546"/>
      </p:ext>
    </p:extLst>
  </p:cSld>
  <p:clrMap bg1="lt1" tx1="dk1" bg2="lt2" tx2="dk2" accent1="accent1" accent2="accent2" accent3="accent3" accent4="accent4" accent5="accent5" accent6="accent6" hlink="hlink" folHlink="folHlink"/>
  <p:sldLayoutIdLst>
    <p:sldLayoutId id="2147483651" r:id="rId1"/>
    <p:sldLayoutId id="2147483652" r:id="rId2"/>
  </p:sldLayoutIdLst>
  <p:txStyles>
    <p:titleStyle>
      <a:lvl1pPr algn="l" defTabSz="914400" rtl="0" eaLnBrk="1" latinLnBrk="0" hangingPunct="1">
        <a:lnSpc>
          <a:spcPct val="90000"/>
        </a:lnSpc>
        <a:spcBef>
          <a:spcPct val="0"/>
        </a:spcBef>
        <a:buNone/>
        <a:defRPr sz="4400" kern="1200">
          <a:solidFill>
            <a:schemeClr val="tx1"/>
          </a:solidFill>
          <a:latin typeface="Times New Roman" panose="02020603050405020304" pitchFamily="18" charset="0"/>
          <a:ea typeface="+mj-ea"/>
          <a:cs typeface="Times New Roman" panose="02020603050405020304" pitchFamily="18" charset="0"/>
        </a:defRPr>
      </a:lvl1pPr>
    </p:titleStyle>
    <p:bodyStyle>
      <a:lvl1pPr marL="228600" indent="-228600" algn="just" defTabSz="914400" rtl="0" eaLnBrk="1" latinLnBrk="0" hangingPunct="1">
        <a:lnSpc>
          <a:spcPct val="90000"/>
        </a:lnSpc>
        <a:spcBef>
          <a:spcPts val="1000"/>
        </a:spcBef>
        <a:buFont typeface="Wingdings" panose="05000000000000000000" pitchFamily="2" charset="2"/>
        <a:buChar char="q"/>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just" defTabSz="914400" rtl="0" eaLnBrk="1" latinLnBrk="0" hangingPunct="1">
        <a:lnSpc>
          <a:spcPct val="90000"/>
        </a:lnSpc>
        <a:spcBef>
          <a:spcPts val="500"/>
        </a:spcBef>
        <a:buFont typeface="Wingdings" panose="05000000000000000000" pitchFamily="2" charset="2"/>
        <a:buChar char="Ø"/>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just" defTabSz="914400" rtl="0" eaLnBrk="1" latinLnBrk="0" hangingPunct="1">
        <a:lnSpc>
          <a:spcPct val="90000"/>
        </a:lnSpc>
        <a:spcBef>
          <a:spcPts val="500"/>
        </a:spcBef>
        <a:buFont typeface="Courier New" panose="02070309020205020404" pitchFamily="49" charset="0"/>
        <a:buChar char="o"/>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just" defTabSz="914400" rtl="0" eaLnBrk="1" latinLnBrk="0" hangingPunct="1">
        <a:lnSpc>
          <a:spcPct val="90000"/>
        </a:lnSpc>
        <a:spcBef>
          <a:spcPts val="500"/>
        </a:spcBef>
        <a:buFont typeface="Wingdings" panose="05000000000000000000" pitchFamily="2" charset="2"/>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just"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ustomXml" Target="../ink/ink9.xml"/><Relationship Id="rId2" Type="http://schemas.openxmlformats.org/officeDocument/2006/relationships/slideLayout" Target="../slideLayouts/slideLayout2.xml"/><Relationship Id="rId1" Type="http://schemas.openxmlformats.org/officeDocument/2006/relationships/themeOverride" Target="../theme/themeOverride9.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customXml" Target="../ink/ink10.xml"/><Relationship Id="rId2" Type="http://schemas.openxmlformats.org/officeDocument/2006/relationships/slideLayout" Target="../slideLayouts/slideLayout2.xml"/><Relationship Id="rId1" Type="http://schemas.openxmlformats.org/officeDocument/2006/relationships/themeOverride" Target="../theme/themeOverride10.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customXml" Target="../ink/ink11.xml"/><Relationship Id="rId2" Type="http://schemas.openxmlformats.org/officeDocument/2006/relationships/slideLayout" Target="../slideLayouts/slideLayout2.xml"/><Relationship Id="rId1" Type="http://schemas.openxmlformats.org/officeDocument/2006/relationships/themeOverride" Target="../theme/themeOverride11.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customXml" Target="../ink/ink12.xml"/><Relationship Id="rId7" Type="http://schemas.openxmlformats.org/officeDocument/2006/relationships/image" Target="../media/image12.png"/><Relationship Id="rId2" Type="http://schemas.openxmlformats.org/officeDocument/2006/relationships/slideLayout" Target="../slideLayouts/slideLayout2.xml"/><Relationship Id="rId1" Type="http://schemas.openxmlformats.org/officeDocument/2006/relationships/themeOverride" Target="../theme/themeOverride12.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customXml" Target="../ink/ink13.xml"/><Relationship Id="rId7" Type="http://schemas.openxmlformats.org/officeDocument/2006/relationships/image" Target="../media/image16.png"/><Relationship Id="rId2" Type="http://schemas.openxmlformats.org/officeDocument/2006/relationships/slideLayout" Target="../slideLayouts/slideLayout2.xml"/><Relationship Id="rId1" Type="http://schemas.openxmlformats.org/officeDocument/2006/relationships/themeOverride" Target="../theme/themeOverride13.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3" Type="http://schemas.openxmlformats.org/officeDocument/2006/relationships/customXml" Target="../ink/ink14.xml"/><Relationship Id="rId2" Type="http://schemas.openxmlformats.org/officeDocument/2006/relationships/slideLayout" Target="../slideLayouts/slideLayout2.xml"/><Relationship Id="rId1" Type="http://schemas.openxmlformats.org/officeDocument/2006/relationships/themeOverride" Target="../theme/themeOverride14.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3" Type="http://schemas.openxmlformats.org/officeDocument/2006/relationships/hyperlink" Target="https://github.com/SharuLucky21" TargetMode="External"/><Relationship Id="rId7" Type="http://schemas.openxmlformats.org/officeDocument/2006/relationships/image" Target="../media/image7.png"/><Relationship Id="rId2" Type="http://schemas.openxmlformats.org/officeDocument/2006/relationships/slideLayout" Target="../slideLayouts/slideLayout2.xml"/><Relationship Id="rId1" Type="http://schemas.openxmlformats.org/officeDocument/2006/relationships/themeOverride" Target="../theme/themeOverride15.xml"/><Relationship Id="rId6" Type="http://schemas.openxmlformats.org/officeDocument/2006/relationships/image" Target="../media/image5.png"/><Relationship Id="rId5" Type="http://schemas.openxmlformats.org/officeDocument/2006/relationships/image" Target="../media/image200.png"/><Relationship Id="rId4" Type="http://schemas.openxmlformats.org/officeDocument/2006/relationships/customXml" Target="../ink/ink15.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slideLayout" Target="../slideLayouts/slideLayout2.xml"/><Relationship Id="rId1" Type="http://schemas.openxmlformats.org/officeDocument/2006/relationships/themeOverride" Target="../theme/themeOverride1.xml"/><Relationship Id="rId5" Type="http://schemas.openxmlformats.org/officeDocument/2006/relationships/customXml" Target="../ink/ink1.xml"/><Relationship Id="rId4" Type="http://schemas.openxmlformats.org/officeDocument/2006/relationships/image" Target="../media/image4.svg"/><Relationship Id="rId9" Type="http://schemas.openxmlformats.org/officeDocument/2006/relationships/image" Target="../media/image7.png"/></Relationships>
</file>

<file path=ppt/slides/_rels/slide3.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slideLayout" Target="../slideLayouts/slideLayout2.xml"/><Relationship Id="rId1" Type="http://schemas.openxmlformats.org/officeDocument/2006/relationships/themeOverride" Target="../theme/themeOverride2.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hyperlink" Target="https://www.altexsoft.com/blog/electronic-health-record-systems/" TargetMode="External"/><Relationship Id="rId7"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themeOverride" Target="../theme/themeOverride3.xml"/><Relationship Id="rId6" Type="http://schemas.openxmlformats.org/officeDocument/2006/relationships/image" Target="../media/image8.png"/><Relationship Id="rId5" Type="http://schemas.openxmlformats.org/officeDocument/2006/relationships/customXml" Target="../ink/ink3.xml"/><Relationship Id="rId4" Type="http://schemas.openxmlformats.org/officeDocument/2006/relationships/hyperlink" Target="https://www.altexsoft.com/whitepapers/machine-learning-bridging-between-business-and-data-science/" TargetMode="External"/></Relationships>
</file>

<file path=ppt/slides/_rels/slide5.xml.rels><?xml version="1.0" encoding="UTF-8" standalone="yes"?>
<Relationships xmlns="http://schemas.openxmlformats.org/package/2006/relationships"><Relationship Id="rId3" Type="http://schemas.openxmlformats.org/officeDocument/2006/relationships/customXml" Target="../ink/ink4.xml"/><Relationship Id="rId2" Type="http://schemas.openxmlformats.org/officeDocument/2006/relationships/slideLayout" Target="../slideLayouts/slideLayout2.xml"/><Relationship Id="rId1" Type="http://schemas.openxmlformats.org/officeDocument/2006/relationships/themeOverride" Target="../theme/themeOverride4.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hyperlink" Target="https://www.ibm.com/topics/artificial-intelligence" TargetMode="External"/><Relationship Id="rId7" Type="http://schemas.openxmlformats.org/officeDocument/2006/relationships/image" Target="../media/image7.png"/><Relationship Id="rId2" Type="http://schemas.openxmlformats.org/officeDocument/2006/relationships/slideLayout" Target="../slideLayouts/slideLayout2.xml"/><Relationship Id="rId1" Type="http://schemas.openxmlformats.org/officeDocument/2006/relationships/themeOverride" Target="../theme/themeOverride5.xml"/><Relationship Id="rId6" Type="http://schemas.openxmlformats.org/officeDocument/2006/relationships/image" Target="../media/image5.png"/><Relationship Id="rId5" Type="http://schemas.openxmlformats.org/officeDocument/2006/relationships/image" Target="../media/image9.png"/><Relationship Id="rId4" Type="http://schemas.openxmlformats.org/officeDocument/2006/relationships/customXml" Target="../ink/ink5.xml"/></Relationships>
</file>

<file path=ppt/slides/_rels/slide7.xml.rels><?xml version="1.0" encoding="UTF-8" standalone="yes"?>
<Relationships xmlns="http://schemas.openxmlformats.org/package/2006/relationships"><Relationship Id="rId3" Type="http://schemas.openxmlformats.org/officeDocument/2006/relationships/customXml" Target="../ink/ink6.xml"/><Relationship Id="rId2" Type="http://schemas.openxmlformats.org/officeDocument/2006/relationships/slideLayout" Target="../slideLayouts/slideLayout2.xml"/><Relationship Id="rId1" Type="http://schemas.openxmlformats.org/officeDocument/2006/relationships/themeOverride" Target="../theme/themeOverride6.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customXml" Target="../ink/ink7.xml"/><Relationship Id="rId7" Type="http://schemas.openxmlformats.org/officeDocument/2006/relationships/image" Target="../media/image10.png"/><Relationship Id="rId2" Type="http://schemas.openxmlformats.org/officeDocument/2006/relationships/slideLayout" Target="../slideLayouts/slideLayout2.xml"/><Relationship Id="rId1" Type="http://schemas.openxmlformats.org/officeDocument/2006/relationships/themeOverride" Target="../theme/themeOverride7.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hyperlink" Target="https://docs.appian.com/suite/help/22.2/pm-5.0/process_mining/deviations.html" TargetMode="External"/><Relationship Id="rId7"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themeOverride" Target="../theme/themeOverride8.xml"/><Relationship Id="rId6" Type="http://schemas.openxmlformats.org/officeDocument/2006/relationships/image" Target="../media/image9.png"/><Relationship Id="rId5" Type="http://schemas.openxmlformats.org/officeDocument/2006/relationships/customXml" Target="../ink/ink8.xml"/><Relationship Id="rId4" Type="http://schemas.openxmlformats.org/officeDocument/2006/relationships/hyperlink" Target="https://appian.com/process-mining/what-is-process-mining.htm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11"/>
          <p:cNvSpPr txBox="1">
            <a:spLocks/>
          </p:cNvSpPr>
          <p:nvPr/>
        </p:nvSpPr>
        <p:spPr>
          <a:xfrm>
            <a:off x="3861684" y="1789405"/>
            <a:ext cx="4314831" cy="95721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300"/>
              </a:spcBef>
            </a:pPr>
            <a:r>
              <a:rPr lang="en-US" sz="2600" b="0" dirty="0">
                <a:effectLst>
                  <a:outerShdw blurRad="38100" dist="38100" dir="2700000" algn="tl">
                    <a:srgbClr val="000000">
                      <a:alpha val="43137"/>
                    </a:srgbClr>
                  </a:outerShdw>
                </a:effectLst>
              </a:rPr>
              <a:t>S.N. SHARANYA LAKSHMI</a:t>
            </a:r>
          </a:p>
          <a:p>
            <a:pPr>
              <a:spcBef>
                <a:spcPts val="300"/>
              </a:spcBef>
            </a:pPr>
            <a:r>
              <a:rPr lang="en-US" sz="1600" b="0" dirty="0"/>
              <a:t>Roll No. 224G1A3288</a:t>
            </a:r>
          </a:p>
        </p:txBody>
      </p:sp>
      <p:sp>
        <p:nvSpPr>
          <p:cNvPr id="7" name="Subtitle 11"/>
          <p:cNvSpPr txBox="1">
            <a:spLocks/>
          </p:cNvSpPr>
          <p:nvPr/>
        </p:nvSpPr>
        <p:spPr>
          <a:xfrm>
            <a:off x="1514475" y="4776303"/>
            <a:ext cx="9163049" cy="1427181"/>
          </a:xfrm>
          <a:prstGeom prst="rect">
            <a:avLst/>
          </a:prstGeom>
        </p:spPr>
        <p:txBody>
          <a:bodyPr vert="horz" lIns="91440" tIns="45720" rIns="91440" bIns="45720" rtlCol="0">
            <a:normAutofit fontScale="550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500"/>
              </a:spcBef>
            </a:pPr>
            <a:r>
              <a:rPr lang="en-US" sz="4200" b="0" dirty="0">
                <a:effectLst>
                  <a:outerShdw blurRad="38100" dist="38100" dir="2700000" algn="tl">
                    <a:srgbClr val="000000">
                      <a:alpha val="43137"/>
                    </a:srgbClr>
                  </a:outerShdw>
                </a:effectLst>
              </a:rPr>
              <a:t>Department of Computer Science and Engineering (Data Science)      </a:t>
            </a:r>
          </a:p>
          <a:p>
            <a:pPr>
              <a:spcBef>
                <a:spcPts val="500"/>
              </a:spcBef>
            </a:pPr>
            <a:r>
              <a:rPr lang="en-US" sz="6500" b="0" dirty="0">
                <a:solidFill>
                  <a:srgbClr val="FF0000"/>
                </a:solidFill>
                <a:effectLst>
                  <a:outerShdw blurRad="38100" dist="38100" dir="2700000" algn="tl">
                    <a:srgbClr val="000000">
                      <a:alpha val="43137"/>
                    </a:srgbClr>
                  </a:outerShdw>
                </a:effectLst>
              </a:rPr>
              <a:t>Srinivasa Ramanujan Institute of Technology</a:t>
            </a:r>
          </a:p>
          <a:p>
            <a:pPr>
              <a:spcBef>
                <a:spcPts val="300"/>
              </a:spcBef>
            </a:pPr>
            <a:r>
              <a:rPr lang="en-US" sz="2100" dirty="0">
                <a:effectLst/>
                <a:ea typeface="Times New Roman" panose="02020603050405020304" pitchFamily="18" charset="0"/>
              </a:rPr>
              <a:t>(Affiliated to JNTUA &amp; Approved by AICTE) (Accredited by NAAC with ‘A’ Grade &amp; Accredited by NBA (EEE, ECE &amp; CSE)</a:t>
            </a:r>
            <a:endParaRPr lang="en-US" sz="2100" b="0" dirty="0"/>
          </a:p>
          <a:p>
            <a:pPr>
              <a:spcBef>
                <a:spcPts val="300"/>
              </a:spcBef>
            </a:pPr>
            <a:r>
              <a:rPr lang="en-US" sz="2300" dirty="0" err="1"/>
              <a:t>Rotarypuram</a:t>
            </a:r>
            <a:r>
              <a:rPr lang="en-US" sz="2300" dirty="0"/>
              <a:t> Village, B K Samudram Mandal, Ananthapuramu – 515701.</a:t>
            </a:r>
          </a:p>
          <a:p>
            <a:pPr>
              <a:spcAft>
                <a:spcPts val="100"/>
              </a:spcAft>
            </a:pPr>
            <a:r>
              <a:rPr lang="en-US" sz="2500" dirty="0">
                <a:solidFill>
                  <a:schemeClr val="accent1">
                    <a:lumMod val="50000"/>
                  </a:schemeClr>
                </a:solidFill>
              </a:rPr>
              <a:t>2024 - 2025</a:t>
            </a:r>
            <a:endParaRPr lang="en-US" sz="2500" b="0" dirty="0"/>
          </a:p>
          <a:p>
            <a:endParaRPr lang="en-IN" b="0" dirty="0"/>
          </a:p>
        </p:txBody>
      </p:sp>
      <p:sp>
        <p:nvSpPr>
          <p:cNvPr id="17" name="Rectangle: Rounded Corners 16">
            <a:extLst>
              <a:ext uri="{FF2B5EF4-FFF2-40B4-BE49-F238E27FC236}">
                <a16:creationId xmlns:a16="http://schemas.microsoft.com/office/drawing/2014/main" id="{F2213882-6464-4A96-96D5-EA4F95F404DE}"/>
              </a:ext>
            </a:extLst>
          </p:cNvPr>
          <p:cNvSpPr/>
          <p:nvPr/>
        </p:nvSpPr>
        <p:spPr>
          <a:xfrm>
            <a:off x="755009" y="335271"/>
            <a:ext cx="10528183" cy="857864"/>
          </a:xfrm>
          <a:prstGeom prst="roundRect">
            <a:avLst/>
          </a:prstGeom>
          <a:solidFill>
            <a:srgbClr val="FF6600"/>
          </a:solidFill>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3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Process Mining Virtual Internship</a:t>
            </a:r>
            <a:endParaRPr lang="en-IN" sz="3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18" name="Rectangle 17">
            <a:extLst>
              <a:ext uri="{FF2B5EF4-FFF2-40B4-BE49-F238E27FC236}">
                <a16:creationId xmlns:a16="http://schemas.microsoft.com/office/drawing/2014/main" id="{6C50F0CE-B0FB-48DA-AD7D-E96A1D3BC2A8}"/>
              </a:ext>
            </a:extLst>
          </p:cNvPr>
          <p:cNvSpPr/>
          <p:nvPr/>
        </p:nvSpPr>
        <p:spPr>
          <a:xfrm>
            <a:off x="2714840" y="1261696"/>
            <a:ext cx="6762303" cy="338041"/>
          </a:xfrm>
          <a:prstGeom prst="rect">
            <a:avLst/>
          </a:prstGeom>
        </p:spPr>
        <p:txBody>
          <a:bodyPr wrap="square">
            <a:spAutoFit/>
          </a:bodyPr>
          <a:lstStyle/>
          <a:p>
            <a:pPr algn="ctr">
              <a:lnSpc>
                <a:spcPct val="107000"/>
              </a:lnSpc>
              <a:spcBef>
                <a:spcPts val="500"/>
              </a:spcBef>
              <a:spcAft>
                <a:spcPts val="500"/>
              </a:spcAft>
            </a:pPr>
            <a:r>
              <a:rPr lang="en-IN" sz="1600" i="1" dirty="0">
                <a:solidFill>
                  <a:srgbClr val="000000"/>
                </a:solidFill>
                <a:latin typeface="Times New Roman" panose="02020603050405020304" pitchFamily="18" charset="0"/>
                <a:ea typeface="Calibri" panose="020F0502020204030204" pitchFamily="34" charset="0"/>
              </a:rPr>
              <a:t>by</a:t>
            </a:r>
          </a:p>
        </p:txBody>
      </p:sp>
      <p:pic>
        <p:nvPicPr>
          <p:cNvPr id="5" name="Picture 4">
            <a:extLst>
              <a:ext uri="{FF2B5EF4-FFF2-40B4-BE49-F238E27FC236}">
                <a16:creationId xmlns:a16="http://schemas.microsoft.com/office/drawing/2014/main" id="{894CA60F-9532-4FDC-90D1-528E33CD32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74154" y="2674613"/>
            <a:ext cx="1843673" cy="1813411"/>
          </a:xfrm>
          <a:prstGeom prst="rect">
            <a:avLst/>
          </a:prstGeom>
        </p:spPr>
      </p:pic>
    </p:spTree>
    <p:extLst>
      <p:ext uri="{BB962C8B-B14F-4D97-AF65-F5344CB8AC3E}">
        <p14:creationId xmlns:p14="http://schemas.microsoft.com/office/powerpoint/2010/main" val="36555005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FBACFADB-0289-90A4-A349-5420371A93DD}"/>
              </a:ext>
            </a:extLst>
          </p:cNvPr>
          <p:cNvSpPr>
            <a:spLocks noGrp="1"/>
          </p:cNvSpPr>
          <p:nvPr>
            <p:ph type="title"/>
          </p:nvPr>
        </p:nvSpPr>
        <p:spPr/>
        <p:txBody>
          <a:bodyPr/>
          <a:lstStyle/>
          <a:p>
            <a:r>
              <a:rPr lang="en-US" dirty="0"/>
              <a:t>     How to Start a Project in Process Mining</a:t>
            </a:r>
          </a:p>
        </p:txBody>
      </p:sp>
      <p:sp>
        <p:nvSpPr>
          <p:cNvPr id="3" name="Content Placeholder 2">
            <a:extLst>
              <a:ext uri="{FF2B5EF4-FFF2-40B4-BE49-F238E27FC236}">
                <a16:creationId xmlns:a16="http://schemas.microsoft.com/office/drawing/2014/main" id="{0B9CA917-AD8E-4861-804D-4A5A6A205591}"/>
              </a:ext>
            </a:extLst>
          </p:cNvPr>
          <p:cNvSpPr>
            <a:spLocks noGrp="1"/>
          </p:cNvSpPr>
          <p:nvPr>
            <p:ph idx="1"/>
          </p:nvPr>
        </p:nvSpPr>
        <p:spPr/>
        <p:txBody>
          <a:bodyPr>
            <a:noAutofit/>
          </a:bodyPr>
          <a:lstStyle/>
          <a:p>
            <a:pPr marL="454659" marR="24130" indent="-441959">
              <a:lnSpc>
                <a:spcPct val="100000"/>
              </a:lnSpc>
              <a:spcBef>
                <a:spcPts val="500"/>
              </a:spcBef>
              <a:spcAft>
                <a:spcPts val="500"/>
              </a:spcAft>
              <a:buFont typeface="Lucida Sans Unicode"/>
              <a:buChar char="□"/>
              <a:tabLst>
                <a:tab pos="454025" algn="l"/>
                <a:tab pos="454659" algn="l"/>
              </a:tabLst>
            </a:pPr>
            <a:r>
              <a:rPr lang="en-IN" sz="2400" spc="-100" dirty="0">
                <a:latin typeface="Times New Roman"/>
                <a:cs typeface="Times New Roman"/>
              </a:rPr>
              <a:t>To</a:t>
            </a:r>
            <a:r>
              <a:rPr lang="en-IN" sz="2400" spc="320" dirty="0">
                <a:latin typeface="Times New Roman"/>
                <a:cs typeface="Times New Roman"/>
              </a:rPr>
              <a:t> </a:t>
            </a:r>
            <a:r>
              <a:rPr lang="en-IN" sz="2400" spc="-5" dirty="0">
                <a:latin typeface="Times New Roman"/>
                <a:cs typeface="Times New Roman"/>
              </a:rPr>
              <a:t>start</a:t>
            </a:r>
            <a:r>
              <a:rPr lang="en-IN" sz="2400" spc="320" dirty="0">
                <a:latin typeface="Times New Roman"/>
                <a:cs typeface="Times New Roman"/>
              </a:rPr>
              <a:t> </a:t>
            </a:r>
            <a:r>
              <a:rPr lang="en-IN" sz="2400" dirty="0">
                <a:latin typeface="Times New Roman"/>
                <a:cs typeface="Times New Roman"/>
              </a:rPr>
              <a:t>a</a:t>
            </a:r>
            <a:r>
              <a:rPr lang="en-IN" sz="2400" spc="315" dirty="0">
                <a:latin typeface="Times New Roman"/>
                <a:cs typeface="Times New Roman"/>
              </a:rPr>
              <a:t> </a:t>
            </a:r>
            <a:r>
              <a:rPr lang="en-IN" sz="2400" dirty="0">
                <a:latin typeface="Times New Roman"/>
                <a:cs typeface="Times New Roman"/>
              </a:rPr>
              <a:t>project</a:t>
            </a:r>
            <a:r>
              <a:rPr lang="en-IN" sz="2400" spc="320" dirty="0">
                <a:latin typeface="Times New Roman"/>
                <a:cs typeface="Times New Roman"/>
              </a:rPr>
              <a:t> </a:t>
            </a:r>
            <a:r>
              <a:rPr lang="en-IN" sz="2400" spc="-5" dirty="0">
                <a:latin typeface="Times New Roman"/>
                <a:cs typeface="Times New Roman"/>
              </a:rPr>
              <a:t>in</a:t>
            </a:r>
            <a:r>
              <a:rPr lang="en-IN" sz="2400" spc="315" dirty="0">
                <a:latin typeface="Times New Roman"/>
                <a:cs typeface="Times New Roman"/>
              </a:rPr>
              <a:t> </a:t>
            </a:r>
            <a:r>
              <a:rPr lang="en-IN" sz="2400" spc="-5" dirty="0">
                <a:latin typeface="Times New Roman"/>
                <a:cs typeface="Times New Roman"/>
              </a:rPr>
              <a:t>the</a:t>
            </a:r>
            <a:r>
              <a:rPr lang="en-IN" sz="2400" spc="315" dirty="0">
                <a:latin typeface="Times New Roman"/>
                <a:cs typeface="Times New Roman"/>
              </a:rPr>
              <a:t> </a:t>
            </a:r>
            <a:r>
              <a:rPr lang="en-IN" sz="2400" spc="-5" dirty="0">
                <a:latin typeface="Times New Roman"/>
                <a:cs typeface="Times New Roman"/>
              </a:rPr>
              <a:t>stream</a:t>
            </a:r>
            <a:r>
              <a:rPr lang="en-IN" sz="2400" spc="320" dirty="0">
                <a:latin typeface="Times New Roman"/>
                <a:cs typeface="Times New Roman"/>
              </a:rPr>
              <a:t> </a:t>
            </a:r>
            <a:r>
              <a:rPr lang="en-IN" sz="2400" dirty="0">
                <a:latin typeface="Times New Roman"/>
                <a:cs typeface="Times New Roman"/>
              </a:rPr>
              <a:t>of</a:t>
            </a:r>
            <a:r>
              <a:rPr lang="en-IN" sz="2400" spc="320" dirty="0">
                <a:latin typeface="Times New Roman"/>
                <a:cs typeface="Times New Roman"/>
              </a:rPr>
              <a:t> </a:t>
            </a:r>
            <a:r>
              <a:rPr lang="en-IN" sz="2400" dirty="0">
                <a:latin typeface="Times New Roman"/>
                <a:cs typeface="Times New Roman"/>
              </a:rPr>
              <a:t>process</a:t>
            </a:r>
            <a:r>
              <a:rPr lang="en-IN" sz="2400" spc="320" dirty="0">
                <a:latin typeface="Times New Roman"/>
                <a:cs typeface="Times New Roman"/>
              </a:rPr>
              <a:t> </a:t>
            </a:r>
            <a:r>
              <a:rPr lang="en-IN" sz="2400" spc="-5" dirty="0">
                <a:latin typeface="Times New Roman"/>
                <a:cs typeface="Times New Roman"/>
              </a:rPr>
              <a:t>mining</a:t>
            </a:r>
            <a:r>
              <a:rPr lang="en-IN" sz="2400" spc="315" dirty="0">
                <a:latin typeface="Times New Roman"/>
                <a:cs typeface="Times New Roman"/>
              </a:rPr>
              <a:t> </a:t>
            </a:r>
            <a:r>
              <a:rPr lang="en-IN" sz="2400" dirty="0">
                <a:latin typeface="Times New Roman"/>
                <a:cs typeface="Times New Roman"/>
              </a:rPr>
              <a:t>one</a:t>
            </a:r>
            <a:r>
              <a:rPr lang="en-IN" sz="2400" spc="320" dirty="0">
                <a:latin typeface="Times New Roman"/>
                <a:cs typeface="Times New Roman"/>
              </a:rPr>
              <a:t> </a:t>
            </a:r>
            <a:r>
              <a:rPr lang="en-IN" sz="2400" dirty="0">
                <a:latin typeface="Times New Roman"/>
                <a:cs typeface="Times New Roman"/>
              </a:rPr>
              <a:t>need</a:t>
            </a:r>
            <a:r>
              <a:rPr lang="en-IN" sz="2400" spc="320" dirty="0">
                <a:latin typeface="Times New Roman"/>
                <a:cs typeface="Times New Roman"/>
              </a:rPr>
              <a:t> </a:t>
            </a:r>
            <a:r>
              <a:rPr lang="en-IN" sz="2400" spc="-5" dirty="0">
                <a:latin typeface="Times New Roman"/>
                <a:cs typeface="Times New Roman"/>
              </a:rPr>
              <a:t>to</a:t>
            </a:r>
            <a:r>
              <a:rPr lang="en-IN" sz="2400" spc="315" dirty="0">
                <a:latin typeface="Times New Roman"/>
                <a:cs typeface="Times New Roman"/>
              </a:rPr>
              <a:t> </a:t>
            </a:r>
            <a:r>
              <a:rPr lang="en-IN" sz="2400" dirty="0">
                <a:latin typeface="Times New Roman"/>
                <a:cs typeface="Times New Roman"/>
              </a:rPr>
              <a:t>follow</a:t>
            </a:r>
            <a:r>
              <a:rPr lang="en-IN" sz="2400" spc="320" dirty="0">
                <a:latin typeface="Times New Roman"/>
                <a:cs typeface="Times New Roman"/>
              </a:rPr>
              <a:t> </a:t>
            </a:r>
            <a:r>
              <a:rPr lang="en-IN" sz="2400" spc="-5" dirty="0">
                <a:latin typeface="Times New Roman"/>
                <a:cs typeface="Times New Roman"/>
              </a:rPr>
              <a:t>some </a:t>
            </a:r>
            <a:r>
              <a:rPr lang="en-IN" sz="2400" spc="-685" dirty="0">
                <a:latin typeface="Times New Roman"/>
                <a:cs typeface="Times New Roman"/>
              </a:rPr>
              <a:t> </a:t>
            </a:r>
            <a:r>
              <a:rPr lang="en-IN" sz="2400" dirty="0">
                <a:latin typeface="Times New Roman"/>
                <a:cs typeface="Times New Roman"/>
              </a:rPr>
              <a:t>basic</a:t>
            </a:r>
            <a:r>
              <a:rPr lang="en-IN" sz="2400" spc="-5" dirty="0">
                <a:latin typeface="Times New Roman"/>
                <a:cs typeface="Times New Roman"/>
              </a:rPr>
              <a:t> </a:t>
            </a:r>
            <a:r>
              <a:rPr lang="en-IN" sz="2400" dirty="0">
                <a:latin typeface="Times New Roman"/>
                <a:cs typeface="Times New Roman"/>
              </a:rPr>
              <a:t>requirements</a:t>
            </a:r>
            <a:r>
              <a:rPr lang="en-IN" sz="2400" spc="-5" dirty="0">
                <a:latin typeface="Times New Roman"/>
                <a:cs typeface="Times New Roman"/>
              </a:rPr>
              <a:t> they are</a:t>
            </a:r>
            <a:r>
              <a:rPr lang="en-IN" sz="2400" spc="-10" dirty="0">
                <a:latin typeface="Times New Roman"/>
                <a:cs typeface="Times New Roman"/>
              </a:rPr>
              <a:t> </a:t>
            </a:r>
            <a:r>
              <a:rPr lang="en-IN" sz="2400" spc="-5" dirty="0">
                <a:latin typeface="Times New Roman"/>
                <a:cs typeface="Times New Roman"/>
              </a:rPr>
              <a:t>classified as </a:t>
            </a:r>
            <a:r>
              <a:rPr lang="en-IN" sz="2400" dirty="0">
                <a:latin typeface="Times New Roman"/>
                <a:cs typeface="Times New Roman"/>
              </a:rPr>
              <a:t>follows.</a:t>
            </a:r>
          </a:p>
          <a:p>
            <a:pPr marL="454659" marR="17145" indent="-441959">
              <a:lnSpc>
                <a:spcPct val="100000"/>
              </a:lnSpc>
              <a:spcBef>
                <a:spcPts val="500"/>
              </a:spcBef>
              <a:spcAft>
                <a:spcPts val="500"/>
              </a:spcAft>
              <a:buFont typeface="Lucida Sans Unicode"/>
              <a:buChar char="□"/>
              <a:tabLst>
                <a:tab pos="454025" algn="l"/>
                <a:tab pos="454659" algn="l"/>
              </a:tabLst>
            </a:pPr>
            <a:r>
              <a:rPr lang="en-IN" sz="2400" b="1" spc="-5" dirty="0">
                <a:latin typeface="Times New Roman"/>
                <a:cs typeface="Times New Roman"/>
              </a:rPr>
              <a:t>Determine</a:t>
            </a:r>
            <a:r>
              <a:rPr lang="en-IN" sz="2400" b="1" spc="120" dirty="0">
                <a:latin typeface="Times New Roman"/>
                <a:cs typeface="Times New Roman"/>
              </a:rPr>
              <a:t> </a:t>
            </a:r>
            <a:r>
              <a:rPr lang="en-IN" sz="2400" b="1" spc="-10" dirty="0">
                <a:latin typeface="Times New Roman"/>
                <a:cs typeface="Times New Roman"/>
              </a:rPr>
              <a:t>Problem</a:t>
            </a:r>
            <a:r>
              <a:rPr lang="en-IN" sz="2400" spc="-10" dirty="0">
                <a:latin typeface="Times New Roman"/>
                <a:cs typeface="Times New Roman"/>
              </a:rPr>
              <a:t>:</a:t>
            </a:r>
            <a:r>
              <a:rPr lang="en-IN" sz="2400" spc="114" dirty="0">
                <a:latin typeface="Times New Roman"/>
                <a:cs typeface="Times New Roman"/>
              </a:rPr>
              <a:t> </a:t>
            </a:r>
            <a:r>
              <a:rPr lang="en-IN" sz="2400" dirty="0">
                <a:latin typeface="Times New Roman"/>
                <a:cs typeface="Times New Roman"/>
              </a:rPr>
              <a:t>Identify</a:t>
            </a:r>
            <a:r>
              <a:rPr lang="en-IN" sz="2400" spc="120" dirty="0">
                <a:latin typeface="Times New Roman"/>
                <a:cs typeface="Times New Roman"/>
              </a:rPr>
              <a:t> </a:t>
            </a:r>
            <a:r>
              <a:rPr lang="en-IN" sz="2400" spc="-5" dirty="0">
                <a:latin typeface="Times New Roman"/>
                <a:cs typeface="Times New Roman"/>
              </a:rPr>
              <a:t>the</a:t>
            </a:r>
            <a:r>
              <a:rPr lang="en-IN" sz="2400" spc="114" dirty="0">
                <a:latin typeface="Times New Roman"/>
                <a:cs typeface="Times New Roman"/>
              </a:rPr>
              <a:t> </a:t>
            </a:r>
            <a:r>
              <a:rPr lang="en-IN" sz="2400" dirty="0">
                <a:latin typeface="Times New Roman"/>
                <a:cs typeface="Times New Roman"/>
              </a:rPr>
              <a:t>problem</a:t>
            </a:r>
            <a:r>
              <a:rPr lang="en-IN" sz="2400" spc="120" dirty="0">
                <a:latin typeface="Times New Roman"/>
                <a:cs typeface="Times New Roman"/>
              </a:rPr>
              <a:t> </a:t>
            </a:r>
            <a:r>
              <a:rPr lang="en-IN" sz="2400" dirty="0">
                <a:latin typeface="Times New Roman"/>
                <a:cs typeface="Times New Roman"/>
              </a:rPr>
              <a:t>of</a:t>
            </a:r>
            <a:r>
              <a:rPr lang="en-IN" sz="2400" spc="120" dirty="0">
                <a:latin typeface="Times New Roman"/>
                <a:cs typeface="Times New Roman"/>
              </a:rPr>
              <a:t> </a:t>
            </a:r>
            <a:r>
              <a:rPr lang="en-IN" sz="2400" spc="-5" dirty="0">
                <a:latin typeface="Times New Roman"/>
                <a:cs typeface="Times New Roman"/>
              </a:rPr>
              <a:t>importance</a:t>
            </a:r>
            <a:r>
              <a:rPr lang="en-IN" sz="2400" spc="114" dirty="0">
                <a:latin typeface="Times New Roman"/>
                <a:cs typeface="Times New Roman"/>
              </a:rPr>
              <a:t> </a:t>
            </a:r>
            <a:r>
              <a:rPr lang="en-IN" sz="2400" spc="-5" dirty="0">
                <a:latin typeface="Times New Roman"/>
                <a:cs typeface="Times New Roman"/>
              </a:rPr>
              <a:t>to</a:t>
            </a:r>
            <a:r>
              <a:rPr lang="en-IN" sz="2400" spc="114" dirty="0">
                <a:latin typeface="Times New Roman"/>
                <a:cs typeface="Times New Roman"/>
              </a:rPr>
              <a:t> </a:t>
            </a:r>
            <a:r>
              <a:rPr lang="en-IN" sz="2400" spc="-5" dirty="0">
                <a:latin typeface="Times New Roman"/>
                <a:cs typeface="Times New Roman"/>
              </a:rPr>
              <a:t>the</a:t>
            </a:r>
            <a:r>
              <a:rPr lang="en-IN" sz="2400" spc="114" dirty="0">
                <a:latin typeface="Times New Roman"/>
                <a:cs typeface="Times New Roman"/>
              </a:rPr>
              <a:t> </a:t>
            </a:r>
            <a:r>
              <a:rPr lang="en-IN" sz="2400" dirty="0">
                <a:latin typeface="Times New Roman"/>
                <a:cs typeface="Times New Roman"/>
              </a:rPr>
              <a:t>business</a:t>
            </a:r>
            <a:r>
              <a:rPr lang="en-IN" sz="2400" spc="125" dirty="0">
                <a:latin typeface="Times New Roman"/>
                <a:cs typeface="Times New Roman"/>
              </a:rPr>
              <a:t> </a:t>
            </a:r>
            <a:r>
              <a:rPr lang="en-IN" sz="2400" spc="-5" dirty="0">
                <a:latin typeface="Times New Roman"/>
                <a:cs typeface="Times New Roman"/>
              </a:rPr>
              <a:t>that </a:t>
            </a:r>
            <a:r>
              <a:rPr lang="en-IN" sz="2400" spc="-685" dirty="0">
                <a:latin typeface="Times New Roman"/>
                <a:cs typeface="Times New Roman"/>
              </a:rPr>
              <a:t> </a:t>
            </a:r>
            <a:r>
              <a:rPr lang="en-IN" sz="2400" spc="-5" dirty="0">
                <a:latin typeface="Times New Roman"/>
                <a:cs typeface="Times New Roman"/>
              </a:rPr>
              <a:t>can</a:t>
            </a:r>
            <a:r>
              <a:rPr lang="en-IN" sz="2400" spc="-10" dirty="0">
                <a:latin typeface="Times New Roman"/>
                <a:cs typeface="Times New Roman"/>
              </a:rPr>
              <a:t> </a:t>
            </a:r>
            <a:r>
              <a:rPr lang="en-IN" sz="2400" dirty="0">
                <a:latin typeface="Times New Roman"/>
                <a:cs typeface="Times New Roman"/>
              </a:rPr>
              <a:t>realistically</a:t>
            </a:r>
            <a:r>
              <a:rPr lang="en-IN" sz="2400" spc="-5" dirty="0">
                <a:latin typeface="Times New Roman"/>
                <a:cs typeface="Times New Roman"/>
              </a:rPr>
              <a:t> </a:t>
            </a:r>
            <a:r>
              <a:rPr lang="en-IN" sz="2400" dirty="0">
                <a:latin typeface="Times New Roman"/>
                <a:cs typeface="Times New Roman"/>
              </a:rPr>
              <a:t>be</a:t>
            </a:r>
            <a:r>
              <a:rPr lang="en-IN" sz="2400" spc="-5" dirty="0">
                <a:latin typeface="Times New Roman"/>
                <a:cs typeface="Times New Roman"/>
              </a:rPr>
              <a:t> addressed with </a:t>
            </a:r>
            <a:r>
              <a:rPr lang="en-IN" sz="2400" dirty="0">
                <a:latin typeface="Times New Roman"/>
                <a:cs typeface="Times New Roman"/>
              </a:rPr>
              <a:t>process</a:t>
            </a:r>
            <a:r>
              <a:rPr lang="en-IN" sz="2400" spc="-5" dirty="0">
                <a:latin typeface="Times New Roman"/>
                <a:cs typeface="Times New Roman"/>
              </a:rPr>
              <a:t> mining.</a:t>
            </a:r>
            <a:endParaRPr lang="en-IN" sz="2400" dirty="0">
              <a:latin typeface="Times New Roman"/>
              <a:cs typeface="Times New Roman"/>
            </a:endParaRPr>
          </a:p>
          <a:p>
            <a:pPr marL="454659" marR="5080" indent="-441959">
              <a:lnSpc>
                <a:spcPct val="100000"/>
              </a:lnSpc>
              <a:spcBef>
                <a:spcPts val="500"/>
              </a:spcBef>
              <a:spcAft>
                <a:spcPts val="500"/>
              </a:spcAft>
              <a:buFont typeface="Lucida Sans Unicode"/>
              <a:buChar char="□"/>
              <a:tabLst>
                <a:tab pos="454025" algn="l"/>
                <a:tab pos="454659" algn="l"/>
              </a:tabLst>
            </a:pPr>
            <a:r>
              <a:rPr lang="en-IN" sz="2400" b="1" spc="-5" dirty="0">
                <a:latin typeface="Times New Roman"/>
                <a:cs typeface="Times New Roman"/>
              </a:rPr>
              <a:t>Identify</a:t>
            </a:r>
            <a:r>
              <a:rPr lang="en-IN" sz="2400" b="1" spc="175" dirty="0">
                <a:latin typeface="Times New Roman"/>
                <a:cs typeface="Times New Roman"/>
              </a:rPr>
              <a:t> </a:t>
            </a:r>
            <a:r>
              <a:rPr lang="en-IN" sz="2400" b="1" dirty="0">
                <a:latin typeface="Times New Roman"/>
                <a:cs typeface="Times New Roman"/>
              </a:rPr>
              <a:t>the</a:t>
            </a:r>
            <a:r>
              <a:rPr lang="en-IN" sz="2400" b="1" spc="175" dirty="0">
                <a:latin typeface="Times New Roman"/>
                <a:cs typeface="Times New Roman"/>
              </a:rPr>
              <a:t> </a:t>
            </a:r>
            <a:r>
              <a:rPr lang="en-IN" sz="2400" b="1" spc="-5" dirty="0">
                <a:latin typeface="Times New Roman"/>
                <a:cs typeface="Times New Roman"/>
              </a:rPr>
              <a:t>Data</a:t>
            </a:r>
            <a:r>
              <a:rPr lang="en-IN" sz="2400" spc="-5" dirty="0">
                <a:latin typeface="Times New Roman"/>
                <a:cs typeface="Times New Roman"/>
              </a:rPr>
              <a:t>:</a:t>
            </a:r>
            <a:r>
              <a:rPr lang="en-IN" sz="2400" spc="170" dirty="0">
                <a:latin typeface="Times New Roman"/>
                <a:cs typeface="Times New Roman"/>
              </a:rPr>
              <a:t> </a:t>
            </a:r>
            <a:r>
              <a:rPr lang="en-IN" sz="2400" dirty="0">
                <a:latin typeface="Times New Roman"/>
                <a:cs typeface="Times New Roman"/>
              </a:rPr>
              <a:t>Identify</a:t>
            </a:r>
            <a:r>
              <a:rPr lang="en-IN" sz="2400" spc="175" dirty="0">
                <a:latin typeface="Times New Roman"/>
                <a:cs typeface="Times New Roman"/>
              </a:rPr>
              <a:t> </a:t>
            </a:r>
            <a:r>
              <a:rPr lang="en-IN" sz="2400" spc="-5" dirty="0">
                <a:latin typeface="Times New Roman"/>
                <a:cs typeface="Times New Roman"/>
              </a:rPr>
              <a:t>the</a:t>
            </a:r>
            <a:r>
              <a:rPr lang="en-IN" sz="2400" spc="170" dirty="0">
                <a:latin typeface="Times New Roman"/>
                <a:cs typeface="Times New Roman"/>
              </a:rPr>
              <a:t> </a:t>
            </a:r>
            <a:r>
              <a:rPr lang="en-IN" sz="2400" dirty="0">
                <a:latin typeface="Times New Roman"/>
                <a:cs typeface="Times New Roman"/>
              </a:rPr>
              <a:t>data</a:t>
            </a:r>
            <a:r>
              <a:rPr lang="en-IN" sz="2400" spc="175" dirty="0">
                <a:latin typeface="Times New Roman"/>
                <a:cs typeface="Times New Roman"/>
              </a:rPr>
              <a:t> </a:t>
            </a:r>
            <a:r>
              <a:rPr lang="en-IN" sz="2400" spc="-5" dirty="0">
                <a:latin typeface="Times New Roman"/>
                <a:cs typeface="Times New Roman"/>
              </a:rPr>
              <a:t>sources</a:t>
            </a:r>
            <a:r>
              <a:rPr lang="en-IN" sz="2400" spc="175" dirty="0">
                <a:latin typeface="Times New Roman"/>
                <a:cs typeface="Times New Roman"/>
              </a:rPr>
              <a:t> </a:t>
            </a:r>
            <a:r>
              <a:rPr lang="en-IN" sz="2400" spc="-5" dirty="0">
                <a:latin typeface="Times New Roman"/>
                <a:cs typeface="Times New Roman"/>
              </a:rPr>
              <a:t>that</a:t>
            </a:r>
            <a:r>
              <a:rPr lang="en-IN" sz="2400" spc="170" dirty="0">
                <a:latin typeface="Times New Roman"/>
                <a:cs typeface="Times New Roman"/>
              </a:rPr>
              <a:t> </a:t>
            </a:r>
            <a:r>
              <a:rPr lang="en-IN" sz="2400" dirty="0">
                <a:latin typeface="Times New Roman"/>
                <a:cs typeface="Times New Roman"/>
              </a:rPr>
              <a:t>need</a:t>
            </a:r>
            <a:r>
              <a:rPr lang="en-IN" sz="2400" spc="175" dirty="0">
                <a:latin typeface="Times New Roman"/>
                <a:cs typeface="Times New Roman"/>
              </a:rPr>
              <a:t> </a:t>
            </a:r>
            <a:r>
              <a:rPr lang="en-IN" sz="2400" spc="-5" dirty="0">
                <a:latin typeface="Times New Roman"/>
                <a:cs typeface="Times New Roman"/>
              </a:rPr>
              <a:t>to</a:t>
            </a:r>
            <a:r>
              <a:rPr lang="en-IN" sz="2400" spc="170" dirty="0">
                <a:latin typeface="Times New Roman"/>
                <a:cs typeface="Times New Roman"/>
              </a:rPr>
              <a:t> </a:t>
            </a:r>
            <a:r>
              <a:rPr lang="en-IN" sz="2400" dirty="0">
                <a:latin typeface="Times New Roman"/>
                <a:cs typeface="Times New Roman"/>
              </a:rPr>
              <a:t>be</a:t>
            </a:r>
            <a:r>
              <a:rPr lang="en-IN" sz="2400" spc="175" dirty="0">
                <a:latin typeface="Times New Roman"/>
                <a:cs typeface="Times New Roman"/>
              </a:rPr>
              <a:t> </a:t>
            </a:r>
            <a:r>
              <a:rPr lang="en-IN" sz="2400" dirty="0">
                <a:latin typeface="Times New Roman"/>
                <a:cs typeface="Times New Roman"/>
              </a:rPr>
              <a:t>fully</a:t>
            </a:r>
            <a:r>
              <a:rPr lang="en-IN" sz="2400" spc="175" dirty="0">
                <a:latin typeface="Times New Roman"/>
                <a:cs typeface="Times New Roman"/>
              </a:rPr>
              <a:t> </a:t>
            </a:r>
            <a:r>
              <a:rPr lang="en-IN" sz="2400" dirty="0">
                <a:latin typeface="Times New Roman"/>
                <a:cs typeface="Times New Roman"/>
              </a:rPr>
              <a:t>understood </a:t>
            </a:r>
            <a:r>
              <a:rPr lang="en-IN" sz="2400" spc="-685" dirty="0">
                <a:latin typeface="Times New Roman"/>
                <a:cs typeface="Times New Roman"/>
              </a:rPr>
              <a:t> </a:t>
            </a:r>
            <a:r>
              <a:rPr lang="en-IN" sz="2400" spc="-5" dirty="0">
                <a:latin typeface="Times New Roman"/>
                <a:cs typeface="Times New Roman"/>
              </a:rPr>
              <a:t>to</a:t>
            </a:r>
            <a:r>
              <a:rPr lang="en-IN" sz="2400" spc="-10" dirty="0">
                <a:latin typeface="Times New Roman"/>
                <a:cs typeface="Times New Roman"/>
              </a:rPr>
              <a:t> </a:t>
            </a:r>
            <a:r>
              <a:rPr lang="en-IN" sz="2400" spc="-5" dirty="0">
                <a:latin typeface="Times New Roman"/>
                <a:cs typeface="Times New Roman"/>
              </a:rPr>
              <a:t>address the</a:t>
            </a:r>
            <a:r>
              <a:rPr lang="en-IN" sz="2400" spc="-10" dirty="0">
                <a:latin typeface="Times New Roman"/>
                <a:cs typeface="Times New Roman"/>
              </a:rPr>
              <a:t> </a:t>
            </a:r>
            <a:r>
              <a:rPr lang="en-IN" sz="2400" dirty="0">
                <a:latin typeface="Times New Roman"/>
                <a:cs typeface="Times New Roman"/>
              </a:rPr>
              <a:t>business process</a:t>
            </a:r>
            <a:r>
              <a:rPr lang="en-IN" sz="2400" spc="-5" dirty="0">
                <a:latin typeface="Times New Roman"/>
                <a:cs typeface="Times New Roman"/>
              </a:rPr>
              <a:t> issues </a:t>
            </a:r>
            <a:r>
              <a:rPr lang="en-IN" sz="2400" dirty="0">
                <a:latin typeface="Times New Roman"/>
                <a:cs typeface="Times New Roman"/>
              </a:rPr>
              <a:t>under </a:t>
            </a:r>
            <a:r>
              <a:rPr lang="en-IN" sz="2400" spc="-5" dirty="0">
                <a:latin typeface="Times New Roman"/>
                <a:cs typeface="Times New Roman"/>
              </a:rPr>
              <a:t>consideration.</a:t>
            </a:r>
            <a:endParaRPr lang="en-IN" sz="2400" dirty="0">
              <a:latin typeface="Times New Roman"/>
              <a:cs typeface="Times New Roman"/>
            </a:endParaRPr>
          </a:p>
          <a:p>
            <a:pPr marL="454659" marR="107314" indent="-441959">
              <a:lnSpc>
                <a:spcPct val="100000"/>
              </a:lnSpc>
              <a:spcBef>
                <a:spcPts val="500"/>
              </a:spcBef>
              <a:spcAft>
                <a:spcPts val="500"/>
              </a:spcAft>
              <a:buFont typeface="Lucida Sans Unicode"/>
              <a:buChar char="□"/>
              <a:tabLst>
                <a:tab pos="454025" algn="l"/>
                <a:tab pos="454659" algn="l"/>
                <a:tab pos="1682114" algn="l"/>
                <a:tab pos="2832735" algn="l"/>
                <a:tab pos="4481195" algn="l"/>
                <a:tab pos="5102225" algn="l"/>
                <a:tab pos="6219190" algn="l"/>
                <a:tab pos="6703695" algn="l"/>
                <a:tab pos="7324725" algn="l"/>
                <a:tab pos="8742045" algn="l"/>
                <a:tab pos="9225280" algn="l"/>
                <a:tab pos="10480040" algn="l"/>
              </a:tabLst>
            </a:pPr>
            <a:r>
              <a:rPr lang="en-IN" sz="2400" b="1" spc="-5" dirty="0">
                <a:latin typeface="Times New Roman"/>
                <a:cs typeface="Times New Roman"/>
              </a:rPr>
              <a:t>Accep</a:t>
            </a:r>
            <a:r>
              <a:rPr lang="en-IN" sz="2400" b="1" dirty="0">
                <a:latin typeface="Times New Roman"/>
                <a:cs typeface="Times New Roman"/>
              </a:rPr>
              <a:t>t	</a:t>
            </a:r>
            <a:r>
              <a:rPr lang="en-IN" sz="2400" b="1" spc="-210" dirty="0">
                <a:latin typeface="Times New Roman"/>
                <a:cs typeface="Times New Roman"/>
              </a:rPr>
              <a:t>T</a:t>
            </a:r>
            <a:r>
              <a:rPr lang="en-IN" sz="2400" b="1" spc="-5" dirty="0">
                <a:latin typeface="Times New Roman"/>
                <a:cs typeface="Times New Roman"/>
              </a:rPr>
              <a:t>rut</a:t>
            </a:r>
            <a:r>
              <a:rPr lang="en-IN" sz="2400" b="1" spc="15" dirty="0">
                <a:latin typeface="Times New Roman"/>
                <a:cs typeface="Times New Roman"/>
              </a:rPr>
              <a:t>h</a:t>
            </a:r>
            <a:r>
              <a:rPr lang="en-IN" sz="2400" dirty="0">
                <a:latin typeface="Times New Roman"/>
                <a:cs typeface="Times New Roman"/>
              </a:rPr>
              <a:t>:	</a:t>
            </a:r>
            <a:r>
              <a:rPr lang="en-IN" sz="2400" spc="-5" dirty="0">
                <a:latin typeface="Times New Roman"/>
                <a:cs typeface="Times New Roman"/>
              </a:rPr>
              <a:t>Acceptin</a:t>
            </a:r>
            <a:r>
              <a:rPr lang="en-IN" sz="2400" dirty="0">
                <a:latin typeface="Times New Roman"/>
                <a:cs typeface="Times New Roman"/>
              </a:rPr>
              <a:t>g	</a:t>
            </a:r>
            <a:r>
              <a:rPr lang="en-IN" sz="2400" spc="-5" dirty="0">
                <a:latin typeface="Times New Roman"/>
                <a:cs typeface="Times New Roman"/>
              </a:rPr>
              <a:t>th</a:t>
            </a:r>
            <a:r>
              <a:rPr lang="en-IN" sz="2400" dirty="0">
                <a:latin typeface="Times New Roman"/>
                <a:cs typeface="Times New Roman"/>
              </a:rPr>
              <a:t>e	results	of	</a:t>
            </a:r>
            <a:r>
              <a:rPr lang="en-IN" sz="2400" spc="-5" dirty="0">
                <a:latin typeface="Times New Roman"/>
                <a:cs typeface="Times New Roman"/>
              </a:rPr>
              <a:t>th</a:t>
            </a:r>
            <a:r>
              <a:rPr lang="en-IN" sz="2400" dirty="0">
                <a:latin typeface="Times New Roman"/>
                <a:cs typeface="Times New Roman"/>
              </a:rPr>
              <a:t>e	</a:t>
            </a:r>
            <a:r>
              <a:rPr lang="en-IN" sz="2400" spc="-5" dirty="0">
                <a:latin typeface="Times New Roman"/>
                <a:cs typeface="Times New Roman"/>
              </a:rPr>
              <a:t>analysis</a:t>
            </a:r>
            <a:r>
              <a:rPr lang="en-IN" sz="2400" dirty="0">
                <a:latin typeface="Times New Roman"/>
                <a:cs typeface="Times New Roman"/>
              </a:rPr>
              <a:t>,	</a:t>
            </a:r>
            <a:r>
              <a:rPr lang="en-IN" sz="2400" spc="-5" dirty="0">
                <a:latin typeface="Times New Roman"/>
                <a:cs typeface="Times New Roman"/>
              </a:rPr>
              <a:t>a</a:t>
            </a:r>
            <a:r>
              <a:rPr lang="en-IN" sz="2400" dirty="0">
                <a:latin typeface="Times New Roman"/>
                <a:cs typeface="Times New Roman"/>
              </a:rPr>
              <a:t>s	process	</a:t>
            </a:r>
            <a:r>
              <a:rPr lang="en-IN" sz="2400" spc="-5" dirty="0">
                <a:latin typeface="Times New Roman"/>
                <a:cs typeface="Times New Roman"/>
              </a:rPr>
              <a:t>mining  </a:t>
            </a:r>
            <a:r>
              <a:rPr lang="en-IN" sz="2400" dirty="0">
                <a:latin typeface="Times New Roman"/>
                <a:cs typeface="Times New Roman"/>
              </a:rPr>
              <a:t>provides,</a:t>
            </a:r>
            <a:r>
              <a:rPr lang="en-IN" sz="2400" spc="-5" dirty="0">
                <a:latin typeface="Times New Roman"/>
                <a:cs typeface="Times New Roman"/>
              </a:rPr>
              <a:t> among </a:t>
            </a:r>
            <a:r>
              <a:rPr lang="en-IN" sz="2400" dirty="0">
                <a:latin typeface="Times New Roman"/>
                <a:cs typeface="Times New Roman"/>
              </a:rPr>
              <a:t>other</a:t>
            </a:r>
            <a:r>
              <a:rPr lang="en-IN" sz="2400" spc="-5" dirty="0">
                <a:latin typeface="Times New Roman"/>
                <a:cs typeface="Times New Roman"/>
              </a:rPr>
              <a:t> things, </a:t>
            </a:r>
            <a:r>
              <a:rPr lang="en-IN" sz="2400" dirty="0">
                <a:latin typeface="Times New Roman"/>
                <a:cs typeface="Times New Roman"/>
              </a:rPr>
              <a:t>a</a:t>
            </a:r>
            <a:r>
              <a:rPr lang="en-IN" sz="2400" spc="-10" dirty="0">
                <a:latin typeface="Times New Roman"/>
                <a:cs typeface="Times New Roman"/>
              </a:rPr>
              <a:t> </a:t>
            </a:r>
            <a:r>
              <a:rPr lang="en-IN" sz="2400" spc="-5" dirty="0">
                <a:latin typeface="Times New Roman"/>
                <a:cs typeface="Times New Roman"/>
              </a:rPr>
              <a:t>clear </a:t>
            </a:r>
            <a:r>
              <a:rPr lang="en-IN" sz="2400" dirty="0">
                <a:latin typeface="Times New Roman"/>
                <a:cs typeface="Times New Roman"/>
              </a:rPr>
              <a:t>picture</a:t>
            </a:r>
            <a:r>
              <a:rPr lang="en-IN" sz="2400" spc="-5" dirty="0">
                <a:latin typeface="Times New Roman"/>
                <a:cs typeface="Times New Roman"/>
              </a:rPr>
              <a:t> </a:t>
            </a:r>
            <a:r>
              <a:rPr lang="en-IN" sz="2400" dirty="0">
                <a:latin typeface="Times New Roman"/>
                <a:cs typeface="Times New Roman"/>
              </a:rPr>
              <a:t>based on</a:t>
            </a:r>
            <a:r>
              <a:rPr lang="en-IN" sz="2400" spc="-5" dirty="0">
                <a:latin typeface="Times New Roman"/>
                <a:cs typeface="Times New Roman"/>
              </a:rPr>
              <a:t> </a:t>
            </a:r>
            <a:r>
              <a:rPr lang="en-IN" sz="2400" dirty="0">
                <a:latin typeface="Times New Roman"/>
                <a:cs typeface="Times New Roman"/>
              </a:rPr>
              <a:t>facts.</a:t>
            </a:r>
          </a:p>
          <a:p>
            <a:pPr algn="l">
              <a:lnSpc>
                <a:spcPct val="100000"/>
              </a:lnSpc>
              <a:spcBef>
                <a:spcPts val="500"/>
              </a:spcBef>
              <a:spcAft>
                <a:spcPts val="500"/>
              </a:spcAft>
              <a:buFont typeface="+mj-lt"/>
              <a:buAutoNum type="arabicPeriod"/>
            </a:pPr>
            <a:endParaRPr lang="en-IN" sz="2400" b="0" i="0" u="none" strike="noStrike" dirty="0">
              <a:solidFill>
                <a:srgbClr val="374151"/>
              </a:solidFill>
              <a:effectLst/>
            </a:endParaRPr>
          </a:p>
          <a:p>
            <a:pPr algn="l">
              <a:buFont typeface="+mj-lt"/>
              <a:buAutoNum type="arabicPeriod"/>
            </a:pPr>
            <a:endParaRPr lang="en-IN" sz="2400" b="0" i="0" u="none" strike="noStrike" dirty="0">
              <a:solidFill>
                <a:srgbClr val="374151"/>
              </a:solidFill>
              <a:effectLst/>
            </a:endParaRPr>
          </a:p>
          <a:p>
            <a:pPr algn="l">
              <a:buFont typeface="+mj-lt"/>
              <a:buAutoNum type="arabicPeriod"/>
            </a:pPr>
            <a:endParaRPr lang="en-IN" sz="2400" b="0" i="0" u="none" strike="noStrike" dirty="0">
              <a:solidFill>
                <a:srgbClr val="374151"/>
              </a:solidFill>
              <a:effectLst/>
            </a:endParaRPr>
          </a:p>
          <a:p>
            <a:pPr algn="l">
              <a:buFont typeface="+mj-lt"/>
              <a:buAutoNum type="arabicPeriod"/>
            </a:pPr>
            <a:endParaRPr lang="en-IN" sz="2200" b="0" i="0" u="none" strike="noStrike" dirty="0">
              <a:solidFill>
                <a:srgbClr val="374151"/>
              </a:solidFill>
              <a:effectLst/>
            </a:endParaRPr>
          </a:p>
          <a:p>
            <a:pPr algn="l">
              <a:buFont typeface="+mj-lt"/>
              <a:buAutoNum type="arabicPeriod"/>
            </a:pPr>
            <a:endParaRPr lang="en-IN" sz="2200" b="0" i="0" u="none" strike="noStrike" dirty="0">
              <a:solidFill>
                <a:srgbClr val="374151"/>
              </a:solidFill>
              <a:effectLst/>
            </a:endParaRPr>
          </a:p>
          <a:p>
            <a:pPr algn="l">
              <a:buFont typeface="+mj-lt"/>
              <a:buAutoNum type="arabicPeriod"/>
            </a:pPr>
            <a:endParaRPr lang="en-IN" sz="2200" b="0" i="0" u="none" strike="noStrike" dirty="0">
              <a:solidFill>
                <a:srgbClr val="374151"/>
              </a:solidFill>
              <a:effectLst/>
            </a:endParaRPr>
          </a:p>
          <a:p>
            <a:pPr marL="0" indent="0">
              <a:lnSpc>
                <a:spcPct val="150000"/>
              </a:lnSpc>
              <a:spcBef>
                <a:spcPts val="500"/>
              </a:spcBef>
              <a:spcAft>
                <a:spcPts val="500"/>
              </a:spcAft>
              <a:buNone/>
            </a:pPr>
            <a:endParaRPr lang="en-IN" sz="2600" b="1" dirty="0">
              <a:solidFill>
                <a:srgbClr val="374151"/>
              </a:solidFill>
            </a:endParaRPr>
          </a:p>
          <a:p>
            <a:pPr marL="0" indent="0">
              <a:lnSpc>
                <a:spcPct val="150000"/>
              </a:lnSpc>
              <a:spcBef>
                <a:spcPts val="500"/>
              </a:spcBef>
              <a:spcAft>
                <a:spcPts val="500"/>
              </a:spcAft>
              <a:buNone/>
            </a:pPr>
            <a:endParaRPr lang="en-US" sz="2400" b="1" dirty="0"/>
          </a:p>
        </p:txBody>
      </p:sp>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A1CFF5B2-D79D-9498-B5D5-8C787AA99BDA}"/>
                  </a:ext>
                </a:extLst>
              </p14:cNvPr>
              <p14:cNvContentPartPr/>
              <p14:nvPr/>
            </p14:nvContentPartPr>
            <p14:xfrm>
              <a:off x="5989982" y="130163"/>
              <a:ext cx="360" cy="360"/>
            </p14:xfrm>
          </p:contentPart>
        </mc:Choice>
        <mc:Fallback xmlns="">
          <p:pic>
            <p:nvPicPr>
              <p:cNvPr id="5" name="Ink 4">
                <a:extLst>
                  <a:ext uri="{FF2B5EF4-FFF2-40B4-BE49-F238E27FC236}">
                    <a16:creationId xmlns:a16="http://schemas.microsoft.com/office/drawing/2014/main" id="{A1CFF5B2-D79D-9498-B5D5-8C787AA99BDA}"/>
                  </a:ext>
                </a:extLst>
              </p:cNvPr>
              <p:cNvPicPr/>
              <p:nvPr/>
            </p:nvPicPr>
            <p:blipFill>
              <a:blip r:embed="rId4"/>
              <a:stretch>
                <a:fillRect/>
              </a:stretch>
            </p:blipFill>
            <p:spPr>
              <a:xfrm>
                <a:off x="5980982" y="121163"/>
                <a:ext cx="18000" cy="18000"/>
              </a:xfrm>
              <a:prstGeom prst="rect">
                <a:avLst/>
              </a:prstGeom>
            </p:spPr>
          </p:pic>
        </mc:Fallback>
      </mc:AlternateContent>
      <p:pic>
        <p:nvPicPr>
          <p:cNvPr id="15" name="Picture 14" descr="A blue square with white lines&#10;&#10;Description automatically generated with medium confidence">
            <a:extLst>
              <a:ext uri="{FF2B5EF4-FFF2-40B4-BE49-F238E27FC236}">
                <a16:creationId xmlns:a16="http://schemas.microsoft.com/office/drawing/2014/main" id="{F702A3FB-D4D7-B4FF-25F7-22B36771FBF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V="1">
            <a:off x="5310117" y="-2"/>
            <a:ext cx="1785841" cy="232760"/>
          </a:xfrm>
          <a:prstGeom prst="rect">
            <a:avLst/>
          </a:prstGeom>
        </p:spPr>
      </p:pic>
      <p:pic>
        <p:nvPicPr>
          <p:cNvPr id="18" name="Picture 17" descr="A close up of a red surface&#10;&#10;Description automatically generated">
            <a:extLst>
              <a:ext uri="{FF2B5EF4-FFF2-40B4-BE49-F238E27FC236}">
                <a16:creationId xmlns:a16="http://schemas.microsoft.com/office/drawing/2014/main" id="{6F6E6AD9-F38E-F5F3-7A9C-BF5C99AAB27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 y="6641867"/>
            <a:ext cx="1518701" cy="216133"/>
          </a:xfrm>
          <a:prstGeom prst="rect">
            <a:avLst/>
          </a:prstGeom>
        </p:spPr>
      </p:pic>
      <p:sp>
        <p:nvSpPr>
          <p:cNvPr id="2" name="TextBox 1">
            <a:extLst>
              <a:ext uri="{FF2B5EF4-FFF2-40B4-BE49-F238E27FC236}">
                <a16:creationId xmlns:a16="http://schemas.microsoft.com/office/drawing/2014/main" id="{F9562887-A290-3333-4692-1DFA8B27EA46}"/>
              </a:ext>
            </a:extLst>
          </p:cNvPr>
          <p:cNvSpPr txBox="1"/>
          <p:nvPr/>
        </p:nvSpPr>
        <p:spPr>
          <a:xfrm>
            <a:off x="57867" y="6561688"/>
            <a:ext cx="1518701" cy="646331"/>
          </a:xfrm>
          <a:prstGeom prst="rect">
            <a:avLst/>
          </a:prstGeom>
          <a:noFill/>
        </p:spPr>
        <p:txBody>
          <a:bodyPr wrap="square" rtlCol="0">
            <a:spAutoFit/>
          </a:bodyPr>
          <a:lstStyle/>
          <a:p>
            <a:r>
              <a:rPr lang="en-US" sz="18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224G1A3288</a:t>
            </a:r>
            <a:endPar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TextBox 3">
            <a:extLst>
              <a:ext uri="{FF2B5EF4-FFF2-40B4-BE49-F238E27FC236}">
                <a16:creationId xmlns:a16="http://schemas.microsoft.com/office/drawing/2014/main" id="{80511B53-9431-082A-ACA6-7E0A81C8A895}"/>
              </a:ext>
            </a:extLst>
          </p:cNvPr>
          <p:cNvSpPr txBox="1"/>
          <p:nvPr/>
        </p:nvSpPr>
        <p:spPr>
          <a:xfrm>
            <a:off x="4120179" y="-77443"/>
            <a:ext cx="5497158" cy="369332"/>
          </a:xfrm>
          <a:prstGeom prst="rect">
            <a:avLst/>
          </a:prstGeom>
          <a:noFill/>
        </p:spPr>
        <p:txBody>
          <a:bodyPr wrap="square" rtlCol="0">
            <a:spAutoFit/>
          </a:bodyPr>
          <a:lstStyle/>
          <a:p>
            <a:r>
              <a:rPr lang="en-US" b="1" i="1" dirty="0">
                <a:solidFill>
                  <a:schemeClr val="bg1"/>
                </a:solidFill>
                <a:latin typeface="Times New Roman" panose="02020603050405020304" pitchFamily="18" charset="0"/>
                <a:cs typeface="Times New Roman" panose="02020603050405020304" pitchFamily="18" charset="0"/>
              </a:rPr>
              <a:t>Process Mining Virtual Internship</a:t>
            </a:r>
          </a:p>
        </p:txBody>
      </p:sp>
    </p:spTree>
    <p:extLst>
      <p:ext uri="{BB962C8B-B14F-4D97-AF65-F5344CB8AC3E}">
        <p14:creationId xmlns:p14="http://schemas.microsoft.com/office/powerpoint/2010/main" val="1206516107"/>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FBACFADB-0289-90A4-A349-5420371A93DD}"/>
              </a:ext>
            </a:extLst>
          </p:cNvPr>
          <p:cNvSpPr>
            <a:spLocks noGrp="1"/>
          </p:cNvSpPr>
          <p:nvPr>
            <p:ph type="title"/>
          </p:nvPr>
        </p:nvSpPr>
        <p:spPr/>
        <p:txBody>
          <a:bodyPr/>
          <a:lstStyle/>
          <a:p>
            <a:r>
              <a:rPr lang="en-US" dirty="0"/>
              <a:t>Why Companies need Process Mining?</a:t>
            </a:r>
          </a:p>
        </p:txBody>
      </p:sp>
      <p:sp>
        <p:nvSpPr>
          <p:cNvPr id="3" name="Content Placeholder 2">
            <a:extLst>
              <a:ext uri="{FF2B5EF4-FFF2-40B4-BE49-F238E27FC236}">
                <a16:creationId xmlns:a16="http://schemas.microsoft.com/office/drawing/2014/main" id="{0B9CA917-AD8E-4861-804D-4A5A6A205591}"/>
              </a:ext>
            </a:extLst>
          </p:cNvPr>
          <p:cNvSpPr>
            <a:spLocks noGrp="1"/>
          </p:cNvSpPr>
          <p:nvPr>
            <p:ph idx="1"/>
          </p:nvPr>
        </p:nvSpPr>
        <p:spPr/>
        <p:txBody>
          <a:bodyPr>
            <a:noAutofit/>
          </a:bodyPr>
          <a:lstStyle/>
          <a:p>
            <a:pPr>
              <a:lnSpc>
                <a:spcPct val="100000"/>
              </a:lnSpc>
              <a:spcBef>
                <a:spcPts val="500"/>
              </a:spcBef>
              <a:spcAft>
                <a:spcPts val="500"/>
              </a:spcAft>
              <a:buFont typeface="+mj-lt"/>
              <a:buAutoNum type="arabicPeriod"/>
            </a:pPr>
            <a:r>
              <a:rPr lang="en-IN" sz="2400" b="1" dirty="0"/>
              <a:t>Make Data-Driven Decisions</a:t>
            </a:r>
          </a:p>
          <a:p>
            <a:pPr marL="0" indent="0">
              <a:buNone/>
            </a:pPr>
            <a:r>
              <a:rPr lang="en-US" sz="2400" dirty="0"/>
              <a:t>2.</a:t>
            </a:r>
            <a:r>
              <a:rPr lang="en-US" sz="2400" b="1" dirty="0"/>
              <a:t>Gain a Comprehensive Understanding of Your Processes As-Is:</a:t>
            </a:r>
          </a:p>
          <a:p>
            <a:pPr marL="0" indent="0">
              <a:buNone/>
            </a:pPr>
            <a:r>
              <a:rPr lang="en-US" dirty="0"/>
              <a:t>To make a wise technology investment, you need to have a clear vision of your goals and a solid grasp of your current state. Process mining can help you understand the ins and outs of your current processes .</a:t>
            </a:r>
          </a:p>
          <a:p>
            <a:pPr marL="0" indent="0">
              <a:buNone/>
            </a:pPr>
            <a:r>
              <a:rPr lang="en-US" sz="2400" b="1" dirty="0"/>
              <a:t>3. Improve Process Performance Management</a:t>
            </a:r>
          </a:p>
          <a:p>
            <a:pPr marL="0" indent="0">
              <a:buNone/>
            </a:pPr>
            <a:r>
              <a:rPr lang="en-US" dirty="0"/>
              <a:t>Process mining tools can automate the data collection of process and employee performance management, ensuring that these jobs get done without bias or human error. </a:t>
            </a:r>
          </a:p>
          <a:p>
            <a:pPr marL="0" indent="0">
              <a:buNone/>
            </a:pPr>
            <a:endParaRPr lang="en-US" dirty="0"/>
          </a:p>
          <a:p>
            <a:pPr>
              <a:lnSpc>
                <a:spcPct val="100000"/>
              </a:lnSpc>
              <a:spcBef>
                <a:spcPts val="500"/>
              </a:spcBef>
              <a:spcAft>
                <a:spcPts val="500"/>
              </a:spcAft>
              <a:buFont typeface="+mj-lt"/>
              <a:buAutoNum type="arabicPeriod"/>
            </a:pPr>
            <a:endParaRPr lang="en-IN" sz="2400" b="0" i="0" u="none" strike="noStrike" dirty="0">
              <a:solidFill>
                <a:srgbClr val="374151"/>
              </a:solidFill>
              <a:effectLst/>
            </a:endParaRPr>
          </a:p>
          <a:p>
            <a:pPr>
              <a:lnSpc>
                <a:spcPct val="100000"/>
              </a:lnSpc>
              <a:spcBef>
                <a:spcPts val="500"/>
              </a:spcBef>
              <a:spcAft>
                <a:spcPts val="500"/>
              </a:spcAft>
              <a:buFont typeface="+mj-lt"/>
              <a:buAutoNum type="arabicPeriod"/>
            </a:pPr>
            <a:endParaRPr lang="en-IN" sz="2400" b="0" i="0" u="none" strike="noStrike" dirty="0">
              <a:solidFill>
                <a:srgbClr val="374151"/>
              </a:solidFill>
              <a:effectLst/>
            </a:endParaRPr>
          </a:p>
          <a:p>
            <a:pPr>
              <a:lnSpc>
                <a:spcPct val="100000"/>
              </a:lnSpc>
              <a:spcBef>
                <a:spcPts val="500"/>
              </a:spcBef>
              <a:spcAft>
                <a:spcPts val="500"/>
              </a:spcAft>
              <a:buFont typeface="+mj-lt"/>
              <a:buAutoNum type="arabicPeriod"/>
            </a:pPr>
            <a:endParaRPr lang="en-IN" sz="2200" b="0" i="0" u="none" strike="noStrike" dirty="0">
              <a:solidFill>
                <a:srgbClr val="374151"/>
              </a:solidFill>
              <a:effectLst/>
            </a:endParaRPr>
          </a:p>
          <a:p>
            <a:pPr>
              <a:lnSpc>
                <a:spcPct val="100000"/>
              </a:lnSpc>
              <a:spcBef>
                <a:spcPts val="500"/>
              </a:spcBef>
              <a:spcAft>
                <a:spcPts val="500"/>
              </a:spcAft>
              <a:buFont typeface="+mj-lt"/>
              <a:buAutoNum type="arabicPeriod"/>
            </a:pPr>
            <a:endParaRPr lang="en-IN" sz="2200" b="0" i="0" u="none" strike="noStrike" dirty="0">
              <a:solidFill>
                <a:srgbClr val="374151"/>
              </a:solidFill>
              <a:effectLst/>
            </a:endParaRPr>
          </a:p>
          <a:p>
            <a:pPr>
              <a:lnSpc>
                <a:spcPct val="100000"/>
              </a:lnSpc>
              <a:spcBef>
                <a:spcPts val="500"/>
              </a:spcBef>
              <a:spcAft>
                <a:spcPts val="500"/>
              </a:spcAft>
              <a:buFont typeface="+mj-lt"/>
              <a:buAutoNum type="arabicPeriod"/>
            </a:pPr>
            <a:endParaRPr lang="en-IN" sz="2200" b="0" i="0" u="none" strike="noStrike" dirty="0">
              <a:solidFill>
                <a:srgbClr val="374151"/>
              </a:solidFill>
              <a:effectLst/>
            </a:endParaRPr>
          </a:p>
          <a:p>
            <a:pPr marL="0" indent="0">
              <a:lnSpc>
                <a:spcPct val="150000"/>
              </a:lnSpc>
              <a:spcBef>
                <a:spcPts val="500"/>
              </a:spcBef>
              <a:spcAft>
                <a:spcPts val="500"/>
              </a:spcAft>
              <a:buNone/>
            </a:pPr>
            <a:endParaRPr lang="en-IN" sz="2600" b="1" dirty="0">
              <a:solidFill>
                <a:srgbClr val="374151"/>
              </a:solidFill>
            </a:endParaRPr>
          </a:p>
        </p:txBody>
      </p:sp>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A1CFF5B2-D79D-9498-B5D5-8C787AA99BDA}"/>
                  </a:ext>
                </a:extLst>
              </p14:cNvPr>
              <p14:cNvContentPartPr/>
              <p14:nvPr/>
            </p14:nvContentPartPr>
            <p14:xfrm>
              <a:off x="5989982" y="130163"/>
              <a:ext cx="360" cy="360"/>
            </p14:xfrm>
          </p:contentPart>
        </mc:Choice>
        <mc:Fallback xmlns="">
          <p:pic>
            <p:nvPicPr>
              <p:cNvPr id="5" name="Ink 4">
                <a:extLst>
                  <a:ext uri="{FF2B5EF4-FFF2-40B4-BE49-F238E27FC236}">
                    <a16:creationId xmlns:a16="http://schemas.microsoft.com/office/drawing/2014/main" id="{A1CFF5B2-D79D-9498-B5D5-8C787AA99BDA}"/>
                  </a:ext>
                </a:extLst>
              </p:cNvPr>
              <p:cNvPicPr/>
              <p:nvPr/>
            </p:nvPicPr>
            <p:blipFill>
              <a:blip r:embed="rId4"/>
              <a:stretch>
                <a:fillRect/>
              </a:stretch>
            </p:blipFill>
            <p:spPr>
              <a:xfrm>
                <a:off x="5980982" y="121163"/>
                <a:ext cx="18000" cy="18000"/>
              </a:xfrm>
              <a:prstGeom prst="rect">
                <a:avLst/>
              </a:prstGeom>
            </p:spPr>
          </p:pic>
        </mc:Fallback>
      </mc:AlternateContent>
      <p:pic>
        <p:nvPicPr>
          <p:cNvPr id="15" name="Picture 14" descr="A blue square with white lines&#10;&#10;Description automatically generated with medium confidence">
            <a:extLst>
              <a:ext uri="{FF2B5EF4-FFF2-40B4-BE49-F238E27FC236}">
                <a16:creationId xmlns:a16="http://schemas.microsoft.com/office/drawing/2014/main" id="{F702A3FB-D4D7-B4FF-25F7-22B36771FBF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V="1">
            <a:off x="5310117" y="-2"/>
            <a:ext cx="1785841" cy="232760"/>
          </a:xfrm>
          <a:prstGeom prst="rect">
            <a:avLst/>
          </a:prstGeom>
        </p:spPr>
      </p:pic>
      <p:pic>
        <p:nvPicPr>
          <p:cNvPr id="18" name="Picture 17" descr="A close up of a red surface&#10;&#10;Description automatically generated">
            <a:extLst>
              <a:ext uri="{FF2B5EF4-FFF2-40B4-BE49-F238E27FC236}">
                <a16:creationId xmlns:a16="http://schemas.microsoft.com/office/drawing/2014/main" id="{6F6E6AD9-F38E-F5F3-7A9C-BF5C99AAB27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 y="6641867"/>
            <a:ext cx="1518701" cy="216133"/>
          </a:xfrm>
          <a:prstGeom prst="rect">
            <a:avLst/>
          </a:prstGeom>
        </p:spPr>
      </p:pic>
      <p:sp>
        <p:nvSpPr>
          <p:cNvPr id="2" name="TextBox 1">
            <a:extLst>
              <a:ext uri="{FF2B5EF4-FFF2-40B4-BE49-F238E27FC236}">
                <a16:creationId xmlns:a16="http://schemas.microsoft.com/office/drawing/2014/main" id="{F9562887-A290-3333-4692-1DFA8B27EA46}"/>
              </a:ext>
            </a:extLst>
          </p:cNvPr>
          <p:cNvSpPr txBox="1"/>
          <p:nvPr/>
        </p:nvSpPr>
        <p:spPr>
          <a:xfrm>
            <a:off x="57867" y="6561688"/>
            <a:ext cx="1518701" cy="646331"/>
          </a:xfrm>
          <a:prstGeom prst="rect">
            <a:avLst/>
          </a:prstGeom>
          <a:noFill/>
        </p:spPr>
        <p:txBody>
          <a:bodyPr wrap="square" rtlCol="0">
            <a:spAutoFit/>
          </a:bodyPr>
          <a:lstStyle/>
          <a:p>
            <a:r>
              <a:rPr lang="en-US" sz="18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224G1A3288</a:t>
            </a:r>
            <a:endPar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TextBox 3">
            <a:extLst>
              <a:ext uri="{FF2B5EF4-FFF2-40B4-BE49-F238E27FC236}">
                <a16:creationId xmlns:a16="http://schemas.microsoft.com/office/drawing/2014/main" id="{80511B53-9431-082A-ACA6-7E0A81C8A895}"/>
              </a:ext>
            </a:extLst>
          </p:cNvPr>
          <p:cNvSpPr txBox="1"/>
          <p:nvPr/>
        </p:nvSpPr>
        <p:spPr>
          <a:xfrm>
            <a:off x="4120179" y="-77443"/>
            <a:ext cx="5497158" cy="369332"/>
          </a:xfrm>
          <a:prstGeom prst="rect">
            <a:avLst/>
          </a:prstGeom>
          <a:noFill/>
        </p:spPr>
        <p:txBody>
          <a:bodyPr wrap="square" rtlCol="0">
            <a:spAutoFit/>
          </a:bodyPr>
          <a:lstStyle/>
          <a:p>
            <a:r>
              <a:rPr lang="en-US" b="1" i="1" dirty="0">
                <a:solidFill>
                  <a:schemeClr val="bg1"/>
                </a:solidFill>
                <a:latin typeface="Times New Roman" panose="02020603050405020304" pitchFamily="18" charset="0"/>
                <a:cs typeface="Times New Roman" panose="02020603050405020304" pitchFamily="18" charset="0"/>
              </a:rPr>
              <a:t>Process Mining Virtual Internship</a:t>
            </a:r>
          </a:p>
        </p:txBody>
      </p:sp>
    </p:spTree>
    <p:extLst>
      <p:ext uri="{BB962C8B-B14F-4D97-AF65-F5344CB8AC3E}">
        <p14:creationId xmlns:p14="http://schemas.microsoft.com/office/powerpoint/2010/main" val="1890699484"/>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FBACFADB-0289-90A4-A349-5420371A93DD}"/>
              </a:ext>
            </a:extLst>
          </p:cNvPr>
          <p:cNvSpPr>
            <a:spLocks noGrp="1"/>
          </p:cNvSpPr>
          <p:nvPr>
            <p:ph type="title"/>
          </p:nvPr>
        </p:nvSpPr>
        <p:spPr/>
        <p:txBody>
          <a:bodyPr/>
          <a:lstStyle/>
          <a:p>
            <a:r>
              <a:rPr lang="en-US" dirty="0"/>
              <a:t>Benefits of Process Mining?</a:t>
            </a:r>
          </a:p>
        </p:txBody>
      </p:sp>
      <p:sp>
        <p:nvSpPr>
          <p:cNvPr id="3" name="Content Placeholder 2">
            <a:extLst>
              <a:ext uri="{FF2B5EF4-FFF2-40B4-BE49-F238E27FC236}">
                <a16:creationId xmlns:a16="http://schemas.microsoft.com/office/drawing/2014/main" id="{0B9CA917-AD8E-4861-804D-4A5A6A205591}"/>
              </a:ext>
            </a:extLst>
          </p:cNvPr>
          <p:cNvSpPr>
            <a:spLocks noGrp="1"/>
          </p:cNvSpPr>
          <p:nvPr>
            <p:ph idx="1"/>
          </p:nvPr>
        </p:nvSpPr>
        <p:spPr/>
        <p:txBody>
          <a:bodyPr>
            <a:noAutofit/>
          </a:bodyPr>
          <a:lstStyle/>
          <a:p>
            <a:pPr>
              <a:lnSpc>
                <a:spcPct val="100000"/>
              </a:lnSpc>
              <a:spcBef>
                <a:spcPts val="500"/>
              </a:spcBef>
              <a:spcAft>
                <a:spcPts val="500"/>
              </a:spcAft>
              <a:buFont typeface="Arial" panose="020B0604020202020204" pitchFamily="34" charset="0"/>
              <a:buChar char="•"/>
            </a:pPr>
            <a:r>
              <a:rPr lang="en-IN" sz="2400" b="1" i="0" u="none" strike="noStrike" dirty="0">
                <a:solidFill>
                  <a:srgbClr val="1F1F1F"/>
                </a:solidFill>
                <a:effectLst/>
              </a:rPr>
              <a:t>Reduced costs: </a:t>
            </a:r>
            <a:r>
              <a:rPr lang="en-IN" sz="2400" b="0" i="0" u="none" strike="noStrike" dirty="0">
                <a:solidFill>
                  <a:srgbClr val="1F1F1F"/>
                </a:solidFill>
                <a:effectLst/>
              </a:rPr>
              <a:t>Process mining can help organizations to identify and eliminate waste in their processes. This can lead to significant cost savings.</a:t>
            </a:r>
          </a:p>
          <a:p>
            <a:pPr>
              <a:lnSpc>
                <a:spcPct val="100000"/>
              </a:lnSpc>
              <a:spcBef>
                <a:spcPts val="500"/>
              </a:spcBef>
              <a:spcAft>
                <a:spcPts val="500"/>
              </a:spcAft>
              <a:buFont typeface="Arial" panose="020B0604020202020204" pitchFamily="34" charset="0"/>
              <a:buChar char="•"/>
            </a:pPr>
            <a:r>
              <a:rPr lang="en-IN" sz="2400" b="1" i="0" u="none" strike="noStrike" dirty="0">
                <a:solidFill>
                  <a:srgbClr val="1F1F1F"/>
                </a:solidFill>
                <a:effectLst/>
              </a:rPr>
              <a:t>Improved customer satisfaction: </a:t>
            </a:r>
            <a:r>
              <a:rPr lang="en-IN" sz="2400" b="0" i="0" u="none" strike="noStrike" dirty="0">
                <a:solidFill>
                  <a:srgbClr val="1F1F1F"/>
                </a:solidFill>
                <a:effectLst/>
              </a:rPr>
              <a:t>Process mining can help organizations to improve the customer experience by identifying and addressing issues in their processes.</a:t>
            </a:r>
          </a:p>
          <a:p>
            <a:pPr>
              <a:lnSpc>
                <a:spcPct val="100000"/>
              </a:lnSpc>
              <a:spcBef>
                <a:spcPts val="500"/>
              </a:spcBef>
              <a:spcAft>
                <a:spcPts val="500"/>
              </a:spcAft>
              <a:buFont typeface="Arial" panose="020B0604020202020204" pitchFamily="34" charset="0"/>
              <a:buChar char="•"/>
            </a:pPr>
            <a:r>
              <a:rPr lang="en-IN" sz="2400" b="1" i="0" u="none" strike="noStrike" dirty="0">
                <a:solidFill>
                  <a:srgbClr val="1F1F1F"/>
                </a:solidFill>
                <a:effectLst/>
              </a:rPr>
              <a:t>Real-time monitoring: </a:t>
            </a:r>
            <a:r>
              <a:rPr lang="en-IN" sz="2400" b="0" i="0" u="none" strike="noStrike" dirty="0">
                <a:solidFill>
                  <a:srgbClr val="1F1F1F"/>
                </a:solidFill>
                <a:effectLst/>
              </a:rPr>
              <a:t>Process mining can be used to monitor processes in real time, which can help organizations to identify and address issues as they occur.</a:t>
            </a:r>
          </a:p>
          <a:p>
            <a:pPr>
              <a:lnSpc>
                <a:spcPct val="100000"/>
              </a:lnSpc>
              <a:spcBef>
                <a:spcPts val="500"/>
              </a:spcBef>
              <a:spcAft>
                <a:spcPts val="500"/>
              </a:spcAft>
              <a:buFont typeface="Arial" panose="020B0604020202020204" pitchFamily="34" charset="0"/>
              <a:buChar char="•"/>
            </a:pPr>
            <a:r>
              <a:rPr lang="en-IN" sz="2400" b="1" i="0" u="none" strike="noStrike" dirty="0">
                <a:solidFill>
                  <a:srgbClr val="1F1F1F"/>
                </a:solidFill>
                <a:effectLst/>
              </a:rPr>
              <a:t>Enhanced decision-making: </a:t>
            </a:r>
            <a:r>
              <a:rPr lang="en-IN" sz="2400" b="0" i="0" u="none" strike="noStrike" dirty="0">
                <a:solidFill>
                  <a:srgbClr val="1F1F1F"/>
                </a:solidFill>
                <a:effectLst/>
              </a:rPr>
              <a:t>Process mining can help organizations to make better decisions about their processes by providing insights into the actual process flow.</a:t>
            </a:r>
          </a:p>
          <a:p>
            <a:pPr>
              <a:lnSpc>
                <a:spcPct val="100000"/>
              </a:lnSpc>
              <a:spcBef>
                <a:spcPts val="500"/>
              </a:spcBef>
              <a:spcAft>
                <a:spcPts val="500"/>
              </a:spcAft>
              <a:buFont typeface="Arial" panose="020B0604020202020204" pitchFamily="34" charset="0"/>
              <a:buChar char="•"/>
            </a:pPr>
            <a:r>
              <a:rPr lang="en-IN" sz="2400" b="1" i="0" u="none" strike="noStrike" dirty="0">
                <a:solidFill>
                  <a:srgbClr val="1F1F1F"/>
                </a:solidFill>
                <a:effectLst/>
              </a:rPr>
              <a:t>Reduced risk: </a:t>
            </a:r>
            <a:r>
              <a:rPr lang="en-IN" sz="2400" b="0" i="0" u="none" strike="noStrike" dirty="0">
                <a:solidFill>
                  <a:srgbClr val="1F1F1F"/>
                </a:solidFill>
                <a:effectLst/>
              </a:rPr>
              <a:t>Process mining can help organizations to reduce the risk of errors and fraud by identifying and addressing deviations from the standard process.</a:t>
            </a:r>
          </a:p>
          <a:p>
            <a:pPr>
              <a:lnSpc>
                <a:spcPct val="100000"/>
              </a:lnSpc>
              <a:spcBef>
                <a:spcPts val="500"/>
              </a:spcBef>
              <a:spcAft>
                <a:spcPts val="500"/>
              </a:spcAft>
              <a:buFont typeface="Arial" panose="020B0604020202020204" pitchFamily="34" charset="0"/>
              <a:buChar char="•"/>
            </a:pPr>
            <a:endParaRPr lang="en-IN" sz="2400" b="0" i="0" u="none" strike="noStrike" dirty="0">
              <a:solidFill>
                <a:srgbClr val="1F1F1F"/>
              </a:solidFill>
              <a:effectLst/>
            </a:endParaRPr>
          </a:p>
          <a:p>
            <a:pPr>
              <a:lnSpc>
                <a:spcPct val="100000"/>
              </a:lnSpc>
              <a:spcBef>
                <a:spcPts val="500"/>
              </a:spcBef>
              <a:spcAft>
                <a:spcPts val="500"/>
              </a:spcAft>
              <a:buFont typeface="Arial" panose="020B0604020202020204" pitchFamily="34" charset="0"/>
              <a:buChar char="•"/>
            </a:pPr>
            <a:endParaRPr lang="en-IN" sz="2400" b="0" i="0" u="none" strike="noStrike" dirty="0">
              <a:solidFill>
                <a:srgbClr val="1F1F1F"/>
              </a:solidFill>
              <a:effectLst/>
            </a:endParaRPr>
          </a:p>
          <a:p>
            <a:pPr>
              <a:lnSpc>
                <a:spcPct val="100000"/>
              </a:lnSpc>
              <a:spcBef>
                <a:spcPts val="500"/>
              </a:spcBef>
              <a:spcAft>
                <a:spcPts val="500"/>
              </a:spcAft>
              <a:buFont typeface="Arial" panose="020B0604020202020204" pitchFamily="34" charset="0"/>
              <a:buChar char="•"/>
            </a:pPr>
            <a:endParaRPr lang="en-IN" sz="2400" b="0" i="0" u="none" strike="noStrike" dirty="0">
              <a:solidFill>
                <a:srgbClr val="1F1F1F"/>
              </a:solidFill>
              <a:effectLst/>
            </a:endParaRPr>
          </a:p>
          <a:p>
            <a:pPr>
              <a:lnSpc>
                <a:spcPct val="100000"/>
              </a:lnSpc>
              <a:spcBef>
                <a:spcPts val="500"/>
              </a:spcBef>
              <a:spcAft>
                <a:spcPts val="500"/>
              </a:spcAft>
              <a:buFont typeface="Arial" panose="020B0604020202020204" pitchFamily="34" charset="0"/>
              <a:buChar char="•"/>
            </a:pPr>
            <a:endParaRPr lang="en-IN" sz="2400" b="0" i="0" u="none" strike="noStrike" dirty="0">
              <a:solidFill>
                <a:srgbClr val="1F1F1F"/>
              </a:solidFill>
              <a:effectLst/>
            </a:endParaRPr>
          </a:p>
          <a:p>
            <a:pPr marL="0" indent="0">
              <a:buNone/>
            </a:pPr>
            <a:br>
              <a:rPr lang="en-IN" sz="1600" dirty="0"/>
            </a:br>
            <a:endParaRPr lang="en-IN" sz="2400" b="0" i="0" u="none" strike="noStrike" dirty="0">
              <a:solidFill>
                <a:srgbClr val="374151"/>
              </a:solidFill>
              <a:effectLst/>
            </a:endParaRPr>
          </a:p>
          <a:p>
            <a:pPr>
              <a:lnSpc>
                <a:spcPct val="100000"/>
              </a:lnSpc>
              <a:spcBef>
                <a:spcPts val="500"/>
              </a:spcBef>
              <a:spcAft>
                <a:spcPts val="500"/>
              </a:spcAft>
              <a:buFont typeface="+mj-lt"/>
              <a:buAutoNum type="arabicPeriod"/>
            </a:pPr>
            <a:endParaRPr lang="en-IN" sz="2400" b="0" i="0" u="none" strike="noStrike" dirty="0">
              <a:solidFill>
                <a:srgbClr val="374151"/>
              </a:solidFill>
              <a:effectLst/>
            </a:endParaRPr>
          </a:p>
          <a:p>
            <a:pPr>
              <a:lnSpc>
                <a:spcPct val="100000"/>
              </a:lnSpc>
              <a:spcBef>
                <a:spcPts val="500"/>
              </a:spcBef>
              <a:spcAft>
                <a:spcPts val="500"/>
              </a:spcAft>
              <a:buFont typeface="+mj-lt"/>
              <a:buAutoNum type="arabicPeriod"/>
            </a:pPr>
            <a:endParaRPr lang="en-IN" sz="2400" b="0" i="0" u="none" strike="noStrike" dirty="0">
              <a:solidFill>
                <a:srgbClr val="374151"/>
              </a:solidFill>
              <a:effectLst/>
            </a:endParaRPr>
          </a:p>
          <a:p>
            <a:pPr>
              <a:lnSpc>
                <a:spcPct val="100000"/>
              </a:lnSpc>
              <a:spcBef>
                <a:spcPts val="500"/>
              </a:spcBef>
              <a:spcAft>
                <a:spcPts val="500"/>
              </a:spcAft>
              <a:buFont typeface="+mj-lt"/>
              <a:buAutoNum type="arabicPeriod"/>
            </a:pPr>
            <a:endParaRPr lang="en-IN" sz="2200" b="0" i="0" u="none" strike="noStrike" dirty="0">
              <a:solidFill>
                <a:srgbClr val="374151"/>
              </a:solidFill>
              <a:effectLst/>
            </a:endParaRPr>
          </a:p>
          <a:p>
            <a:pPr>
              <a:lnSpc>
                <a:spcPct val="100000"/>
              </a:lnSpc>
              <a:spcBef>
                <a:spcPts val="500"/>
              </a:spcBef>
              <a:spcAft>
                <a:spcPts val="500"/>
              </a:spcAft>
              <a:buFont typeface="+mj-lt"/>
              <a:buAutoNum type="arabicPeriod"/>
            </a:pPr>
            <a:endParaRPr lang="en-IN" sz="2200" b="0" i="0" u="none" strike="noStrike" dirty="0">
              <a:solidFill>
                <a:srgbClr val="374151"/>
              </a:solidFill>
              <a:effectLst/>
            </a:endParaRPr>
          </a:p>
          <a:p>
            <a:pPr marL="0" indent="0">
              <a:lnSpc>
                <a:spcPct val="100000"/>
              </a:lnSpc>
              <a:spcBef>
                <a:spcPts val="500"/>
              </a:spcBef>
              <a:spcAft>
                <a:spcPts val="500"/>
              </a:spcAft>
              <a:buNone/>
            </a:pPr>
            <a:endParaRPr lang="en-IN" sz="2200" b="0" i="0" u="none" strike="noStrike" dirty="0">
              <a:solidFill>
                <a:srgbClr val="374151"/>
              </a:solidFill>
              <a:effectLst/>
            </a:endParaRPr>
          </a:p>
        </p:txBody>
      </p:sp>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A1CFF5B2-D79D-9498-B5D5-8C787AA99BDA}"/>
                  </a:ext>
                </a:extLst>
              </p14:cNvPr>
              <p14:cNvContentPartPr/>
              <p14:nvPr/>
            </p14:nvContentPartPr>
            <p14:xfrm>
              <a:off x="5989982" y="130163"/>
              <a:ext cx="360" cy="360"/>
            </p14:xfrm>
          </p:contentPart>
        </mc:Choice>
        <mc:Fallback xmlns="">
          <p:pic>
            <p:nvPicPr>
              <p:cNvPr id="5" name="Ink 4">
                <a:extLst>
                  <a:ext uri="{FF2B5EF4-FFF2-40B4-BE49-F238E27FC236}">
                    <a16:creationId xmlns:a16="http://schemas.microsoft.com/office/drawing/2014/main" id="{A1CFF5B2-D79D-9498-B5D5-8C787AA99BDA}"/>
                  </a:ext>
                </a:extLst>
              </p:cNvPr>
              <p:cNvPicPr/>
              <p:nvPr/>
            </p:nvPicPr>
            <p:blipFill>
              <a:blip r:embed="rId4"/>
              <a:stretch>
                <a:fillRect/>
              </a:stretch>
            </p:blipFill>
            <p:spPr>
              <a:xfrm>
                <a:off x="5980982" y="121163"/>
                <a:ext cx="18000" cy="18000"/>
              </a:xfrm>
              <a:prstGeom prst="rect">
                <a:avLst/>
              </a:prstGeom>
            </p:spPr>
          </p:pic>
        </mc:Fallback>
      </mc:AlternateContent>
      <p:pic>
        <p:nvPicPr>
          <p:cNvPr id="15" name="Picture 14" descr="A blue square with white lines&#10;&#10;Description automatically generated with medium confidence">
            <a:extLst>
              <a:ext uri="{FF2B5EF4-FFF2-40B4-BE49-F238E27FC236}">
                <a16:creationId xmlns:a16="http://schemas.microsoft.com/office/drawing/2014/main" id="{F702A3FB-D4D7-B4FF-25F7-22B36771FBF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V="1">
            <a:off x="5310117" y="-2"/>
            <a:ext cx="1785841" cy="232760"/>
          </a:xfrm>
          <a:prstGeom prst="rect">
            <a:avLst/>
          </a:prstGeom>
        </p:spPr>
      </p:pic>
      <p:pic>
        <p:nvPicPr>
          <p:cNvPr id="18" name="Picture 17" descr="A close up of a red surface&#10;&#10;Description automatically generated">
            <a:extLst>
              <a:ext uri="{FF2B5EF4-FFF2-40B4-BE49-F238E27FC236}">
                <a16:creationId xmlns:a16="http://schemas.microsoft.com/office/drawing/2014/main" id="{6F6E6AD9-F38E-F5F3-7A9C-BF5C99AAB27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 y="6641867"/>
            <a:ext cx="1518701" cy="216133"/>
          </a:xfrm>
          <a:prstGeom prst="rect">
            <a:avLst/>
          </a:prstGeom>
        </p:spPr>
      </p:pic>
      <p:sp>
        <p:nvSpPr>
          <p:cNvPr id="2" name="TextBox 1">
            <a:extLst>
              <a:ext uri="{FF2B5EF4-FFF2-40B4-BE49-F238E27FC236}">
                <a16:creationId xmlns:a16="http://schemas.microsoft.com/office/drawing/2014/main" id="{F9562887-A290-3333-4692-1DFA8B27EA46}"/>
              </a:ext>
            </a:extLst>
          </p:cNvPr>
          <p:cNvSpPr txBox="1"/>
          <p:nvPr/>
        </p:nvSpPr>
        <p:spPr>
          <a:xfrm>
            <a:off x="57867" y="6561688"/>
            <a:ext cx="1518701" cy="646331"/>
          </a:xfrm>
          <a:prstGeom prst="rect">
            <a:avLst/>
          </a:prstGeom>
          <a:noFill/>
        </p:spPr>
        <p:txBody>
          <a:bodyPr wrap="square" rtlCol="0">
            <a:spAutoFit/>
          </a:bodyPr>
          <a:lstStyle/>
          <a:p>
            <a:r>
              <a:rPr lang="en-US" sz="18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224G1A3288</a:t>
            </a:r>
            <a:endPar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TextBox 3">
            <a:extLst>
              <a:ext uri="{FF2B5EF4-FFF2-40B4-BE49-F238E27FC236}">
                <a16:creationId xmlns:a16="http://schemas.microsoft.com/office/drawing/2014/main" id="{80511B53-9431-082A-ACA6-7E0A81C8A895}"/>
              </a:ext>
            </a:extLst>
          </p:cNvPr>
          <p:cNvSpPr txBox="1"/>
          <p:nvPr/>
        </p:nvSpPr>
        <p:spPr>
          <a:xfrm>
            <a:off x="4120179" y="-77443"/>
            <a:ext cx="5497158" cy="369332"/>
          </a:xfrm>
          <a:prstGeom prst="rect">
            <a:avLst/>
          </a:prstGeom>
          <a:noFill/>
        </p:spPr>
        <p:txBody>
          <a:bodyPr wrap="square" rtlCol="0">
            <a:spAutoFit/>
          </a:bodyPr>
          <a:lstStyle/>
          <a:p>
            <a:r>
              <a:rPr lang="en-US" b="1" i="1" dirty="0">
                <a:solidFill>
                  <a:schemeClr val="bg1"/>
                </a:solidFill>
                <a:latin typeface="Times New Roman" panose="02020603050405020304" pitchFamily="18" charset="0"/>
                <a:cs typeface="Times New Roman" panose="02020603050405020304" pitchFamily="18" charset="0"/>
              </a:rPr>
              <a:t>Process Mining Virtual Internship</a:t>
            </a:r>
          </a:p>
        </p:txBody>
      </p:sp>
    </p:spTree>
    <p:extLst>
      <p:ext uri="{BB962C8B-B14F-4D97-AF65-F5344CB8AC3E}">
        <p14:creationId xmlns:p14="http://schemas.microsoft.com/office/powerpoint/2010/main" val="249747407"/>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FBACFADB-0289-90A4-A349-5420371A93DD}"/>
              </a:ext>
            </a:extLst>
          </p:cNvPr>
          <p:cNvSpPr>
            <a:spLocks noGrp="1"/>
          </p:cNvSpPr>
          <p:nvPr>
            <p:ph type="title"/>
          </p:nvPr>
        </p:nvSpPr>
        <p:spPr/>
        <p:txBody>
          <a:bodyPr/>
          <a:lstStyle/>
          <a:p>
            <a:r>
              <a:rPr lang="en-US" dirty="0"/>
              <a:t>Examples of Process </a:t>
            </a:r>
            <a:r>
              <a:rPr lang="en-US" dirty="0" err="1"/>
              <a:t>Mininng</a:t>
            </a:r>
            <a:endParaRPr lang="en-US" dirty="0"/>
          </a:p>
        </p:txBody>
      </p:sp>
      <p:sp>
        <p:nvSpPr>
          <p:cNvPr id="3" name="Content Placeholder 2">
            <a:extLst>
              <a:ext uri="{FF2B5EF4-FFF2-40B4-BE49-F238E27FC236}">
                <a16:creationId xmlns:a16="http://schemas.microsoft.com/office/drawing/2014/main" id="{0B9CA917-AD8E-4861-804D-4A5A6A205591}"/>
              </a:ext>
            </a:extLst>
          </p:cNvPr>
          <p:cNvSpPr>
            <a:spLocks noGrp="1"/>
          </p:cNvSpPr>
          <p:nvPr>
            <p:ph idx="1"/>
          </p:nvPr>
        </p:nvSpPr>
        <p:spPr>
          <a:xfrm>
            <a:off x="199505" y="1027830"/>
            <a:ext cx="5790477" cy="5464409"/>
          </a:xfrm>
        </p:spPr>
        <p:txBody>
          <a:bodyPr>
            <a:noAutofit/>
          </a:bodyPr>
          <a:lstStyle/>
          <a:p>
            <a:pPr marL="0" indent="0" algn="l">
              <a:buNone/>
            </a:pPr>
            <a:endParaRPr lang="en-IN" sz="2200" b="0" i="0" u="none" strike="noStrike" dirty="0">
              <a:solidFill>
                <a:srgbClr val="374151"/>
              </a:solidFill>
              <a:effectLst/>
            </a:endParaRPr>
          </a:p>
          <a:p>
            <a:pPr marL="0" marR="135890" indent="0" algn="just">
              <a:lnSpc>
                <a:spcPct val="100000"/>
              </a:lnSpc>
              <a:spcBef>
                <a:spcPts val="500"/>
              </a:spcBef>
              <a:spcAft>
                <a:spcPts val="500"/>
              </a:spcAft>
              <a:buNone/>
            </a:pPr>
            <a:r>
              <a:rPr lang="en-IN" sz="2400" b="1" kern="100" dirty="0">
                <a:solidFill>
                  <a:srgbClr val="000000"/>
                </a:solidFill>
                <a:effectLst/>
                <a:latin typeface="Times New Roman" panose="02020603050405020304" pitchFamily="18" charset="0"/>
                <a:ea typeface="Times New Roman" panose="02020603050405020304" pitchFamily="18" charset="0"/>
              </a:rPr>
              <a:t>Education:</a:t>
            </a:r>
          </a:p>
          <a:p>
            <a:pPr marL="0" indent="0" algn="l">
              <a:buNone/>
            </a:pPr>
            <a:r>
              <a:rPr lang="en-US" sz="2400" dirty="0"/>
              <a:t>Educational process mining (EPM) is the practice of leveraging tools to discover insights in educational data which comes from various sources and is stored in different formats. Today, with the increasing use of information communication technology (ICT) in education, online learning solutions have gained popularity, generating large data volumes</a:t>
            </a:r>
            <a:r>
              <a:rPr lang="en-US" dirty="0"/>
              <a:t>.</a:t>
            </a:r>
            <a:endParaRPr lang="en-IN" sz="2200" b="0" i="0" u="none" strike="noStrike" dirty="0">
              <a:solidFill>
                <a:srgbClr val="374151"/>
              </a:solidFill>
              <a:effectLst/>
            </a:endParaRPr>
          </a:p>
          <a:p>
            <a:pPr algn="l">
              <a:buFont typeface="+mj-lt"/>
              <a:buAutoNum type="arabicPeriod"/>
            </a:pPr>
            <a:endParaRPr lang="en-IN" sz="2200" b="0" i="0" u="none" strike="noStrike" dirty="0">
              <a:solidFill>
                <a:srgbClr val="374151"/>
              </a:solidFill>
              <a:effectLst/>
            </a:endParaRPr>
          </a:p>
          <a:p>
            <a:pPr marL="0" indent="0">
              <a:lnSpc>
                <a:spcPct val="150000"/>
              </a:lnSpc>
              <a:spcBef>
                <a:spcPts val="500"/>
              </a:spcBef>
              <a:spcAft>
                <a:spcPts val="500"/>
              </a:spcAft>
              <a:buNone/>
            </a:pPr>
            <a:endParaRPr lang="en-IN" sz="2600" b="1" dirty="0">
              <a:solidFill>
                <a:srgbClr val="374151"/>
              </a:solidFill>
            </a:endParaRPr>
          </a:p>
          <a:p>
            <a:pPr marL="0" indent="0">
              <a:lnSpc>
                <a:spcPct val="150000"/>
              </a:lnSpc>
              <a:spcBef>
                <a:spcPts val="500"/>
              </a:spcBef>
              <a:spcAft>
                <a:spcPts val="500"/>
              </a:spcAft>
              <a:buNone/>
            </a:pPr>
            <a:r>
              <a:rPr lang="en-IN" sz="1600" b="0" i="0" u="none" strike="noStrike" dirty="0">
                <a:solidFill>
                  <a:srgbClr val="FFFFFF"/>
                </a:solidFill>
                <a:effectLst/>
                <a:latin typeface="Poppins" pitchFamily="2" charset="77"/>
              </a:rPr>
              <a:t>Business pr</a:t>
            </a:r>
            <a:endParaRPr lang="en-US" sz="2400" b="1" dirty="0"/>
          </a:p>
        </p:txBody>
      </p:sp>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A1CFF5B2-D79D-9498-B5D5-8C787AA99BDA}"/>
                  </a:ext>
                </a:extLst>
              </p14:cNvPr>
              <p14:cNvContentPartPr/>
              <p14:nvPr/>
            </p14:nvContentPartPr>
            <p14:xfrm>
              <a:off x="5989982" y="130163"/>
              <a:ext cx="360" cy="360"/>
            </p14:xfrm>
          </p:contentPart>
        </mc:Choice>
        <mc:Fallback xmlns="">
          <p:pic>
            <p:nvPicPr>
              <p:cNvPr id="5" name="Ink 4">
                <a:extLst>
                  <a:ext uri="{FF2B5EF4-FFF2-40B4-BE49-F238E27FC236}">
                    <a16:creationId xmlns:a16="http://schemas.microsoft.com/office/drawing/2014/main" id="{A1CFF5B2-D79D-9498-B5D5-8C787AA99BDA}"/>
                  </a:ext>
                </a:extLst>
              </p:cNvPr>
              <p:cNvPicPr/>
              <p:nvPr/>
            </p:nvPicPr>
            <p:blipFill>
              <a:blip r:embed="rId4"/>
              <a:stretch>
                <a:fillRect/>
              </a:stretch>
            </p:blipFill>
            <p:spPr>
              <a:xfrm>
                <a:off x="5980982" y="121163"/>
                <a:ext cx="18000" cy="18000"/>
              </a:xfrm>
              <a:prstGeom prst="rect">
                <a:avLst/>
              </a:prstGeom>
            </p:spPr>
          </p:pic>
        </mc:Fallback>
      </mc:AlternateContent>
      <p:pic>
        <p:nvPicPr>
          <p:cNvPr id="15" name="Picture 14" descr="A blue square with white lines&#10;&#10;Description automatically generated with medium confidence">
            <a:extLst>
              <a:ext uri="{FF2B5EF4-FFF2-40B4-BE49-F238E27FC236}">
                <a16:creationId xmlns:a16="http://schemas.microsoft.com/office/drawing/2014/main" id="{F702A3FB-D4D7-B4FF-25F7-22B36771FBF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V="1">
            <a:off x="5310117" y="-2"/>
            <a:ext cx="1785841" cy="232760"/>
          </a:xfrm>
          <a:prstGeom prst="rect">
            <a:avLst/>
          </a:prstGeom>
        </p:spPr>
      </p:pic>
      <p:pic>
        <p:nvPicPr>
          <p:cNvPr id="18" name="Picture 17" descr="A close up of a red surface&#10;&#10;Description automatically generated">
            <a:extLst>
              <a:ext uri="{FF2B5EF4-FFF2-40B4-BE49-F238E27FC236}">
                <a16:creationId xmlns:a16="http://schemas.microsoft.com/office/drawing/2014/main" id="{6F6E6AD9-F38E-F5F3-7A9C-BF5C99AAB27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 y="6641867"/>
            <a:ext cx="1518701" cy="216133"/>
          </a:xfrm>
          <a:prstGeom prst="rect">
            <a:avLst/>
          </a:prstGeom>
        </p:spPr>
      </p:pic>
      <p:sp>
        <p:nvSpPr>
          <p:cNvPr id="2" name="TextBox 1">
            <a:extLst>
              <a:ext uri="{FF2B5EF4-FFF2-40B4-BE49-F238E27FC236}">
                <a16:creationId xmlns:a16="http://schemas.microsoft.com/office/drawing/2014/main" id="{F9562887-A290-3333-4692-1DFA8B27EA46}"/>
              </a:ext>
            </a:extLst>
          </p:cNvPr>
          <p:cNvSpPr txBox="1"/>
          <p:nvPr/>
        </p:nvSpPr>
        <p:spPr>
          <a:xfrm>
            <a:off x="57867" y="6561688"/>
            <a:ext cx="1518701" cy="369332"/>
          </a:xfrm>
          <a:prstGeom prst="rect">
            <a:avLst/>
          </a:prstGeom>
          <a:noFill/>
        </p:spPr>
        <p:txBody>
          <a:bodyPr wrap="square" rtlCol="0">
            <a:spAutoFit/>
          </a:bodyPr>
          <a:lstStyle/>
          <a:p>
            <a:r>
              <a:rPr lang="en-US" sz="18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224G1A3288</a:t>
            </a:r>
            <a:endParaRPr lang="en-US" dirty="0"/>
          </a:p>
        </p:txBody>
      </p:sp>
      <p:sp>
        <p:nvSpPr>
          <p:cNvPr id="4" name="TextBox 3">
            <a:extLst>
              <a:ext uri="{FF2B5EF4-FFF2-40B4-BE49-F238E27FC236}">
                <a16:creationId xmlns:a16="http://schemas.microsoft.com/office/drawing/2014/main" id="{80511B53-9431-082A-ACA6-7E0A81C8A895}"/>
              </a:ext>
            </a:extLst>
          </p:cNvPr>
          <p:cNvSpPr txBox="1"/>
          <p:nvPr/>
        </p:nvSpPr>
        <p:spPr>
          <a:xfrm>
            <a:off x="4120179" y="-77443"/>
            <a:ext cx="5497158" cy="369332"/>
          </a:xfrm>
          <a:prstGeom prst="rect">
            <a:avLst/>
          </a:prstGeom>
          <a:noFill/>
        </p:spPr>
        <p:txBody>
          <a:bodyPr wrap="square" rtlCol="0">
            <a:spAutoFit/>
          </a:bodyPr>
          <a:lstStyle/>
          <a:p>
            <a:r>
              <a:rPr lang="en-US" b="1" i="1" dirty="0">
                <a:solidFill>
                  <a:schemeClr val="bg1"/>
                </a:solidFill>
                <a:latin typeface="Times New Roman" panose="02020603050405020304" pitchFamily="18" charset="0"/>
                <a:cs typeface="Times New Roman" panose="02020603050405020304" pitchFamily="18" charset="0"/>
              </a:rPr>
              <a:t>Process Mining Virtual Internship</a:t>
            </a:r>
          </a:p>
        </p:txBody>
      </p:sp>
      <p:pic>
        <p:nvPicPr>
          <p:cNvPr id="7" name="Picture 6">
            <a:extLst>
              <a:ext uri="{FF2B5EF4-FFF2-40B4-BE49-F238E27FC236}">
                <a16:creationId xmlns:a16="http://schemas.microsoft.com/office/drawing/2014/main" id="{CD3F1CC6-DC99-4969-B093-B31AC284BD56}"/>
              </a:ext>
            </a:extLst>
          </p:cNvPr>
          <p:cNvPicPr>
            <a:picLocks noChangeAspect="1"/>
          </p:cNvPicPr>
          <p:nvPr/>
        </p:nvPicPr>
        <p:blipFill>
          <a:blip r:embed="rId7"/>
          <a:stretch>
            <a:fillRect/>
          </a:stretch>
        </p:blipFill>
        <p:spPr>
          <a:xfrm>
            <a:off x="6446719" y="1365898"/>
            <a:ext cx="5335175" cy="4126203"/>
          </a:xfrm>
          <a:prstGeom prst="rect">
            <a:avLst/>
          </a:prstGeom>
        </p:spPr>
      </p:pic>
    </p:spTree>
    <p:extLst>
      <p:ext uri="{BB962C8B-B14F-4D97-AF65-F5344CB8AC3E}">
        <p14:creationId xmlns:p14="http://schemas.microsoft.com/office/powerpoint/2010/main" val="3806929779"/>
      </p:ext>
    </p:extLst>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Real Time Applications</a:t>
            </a:r>
            <a:endParaRPr lang="en-IN" dirty="0"/>
          </a:p>
        </p:txBody>
      </p:sp>
      <p:pic>
        <p:nvPicPr>
          <p:cNvPr id="4" name="Picture 3" descr="A blue square with white lines&#10;&#10;Description automatically generated with medium confidence">
            <a:extLst>
              <a:ext uri="{FF2B5EF4-FFF2-40B4-BE49-F238E27FC236}">
                <a16:creationId xmlns:a16="http://schemas.microsoft.com/office/drawing/2014/main" id="{53A59734-4ED1-1B0C-148A-041FF79A8B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53822" y="10161"/>
            <a:ext cx="5270500" cy="222598"/>
          </a:xfrm>
          <a:prstGeom prst="rect">
            <a:avLst/>
          </a:prstGeom>
        </p:spPr>
      </p:pic>
      <p:pic>
        <p:nvPicPr>
          <p:cNvPr id="7" name="Picture 6" descr="A close up of a red surface&#10;&#10;Description automatically generated">
            <a:extLst>
              <a:ext uri="{FF2B5EF4-FFF2-40B4-BE49-F238E27FC236}">
                <a16:creationId xmlns:a16="http://schemas.microsoft.com/office/drawing/2014/main" id="{52AD7786-7FC5-9418-A68E-31EBF56916F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625240"/>
            <a:ext cx="1510748" cy="232759"/>
          </a:xfrm>
          <a:prstGeom prst="rect">
            <a:avLst/>
          </a:prstGeom>
        </p:spPr>
      </p:pic>
      <p:sp>
        <p:nvSpPr>
          <p:cNvPr id="3" name="TextBox 2">
            <a:extLst>
              <a:ext uri="{FF2B5EF4-FFF2-40B4-BE49-F238E27FC236}">
                <a16:creationId xmlns:a16="http://schemas.microsoft.com/office/drawing/2014/main" id="{6E522D0F-F849-2659-1303-FB52C50DCCDC}"/>
              </a:ext>
            </a:extLst>
          </p:cNvPr>
          <p:cNvSpPr txBox="1"/>
          <p:nvPr/>
        </p:nvSpPr>
        <p:spPr>
          <a:xfrm>
            <a:off x="57866" y="6557060"/>
            <a:ext cx="1510748" cy="646331"/>
          </a:xfrm>
          <a:prstGeom prst="rect">
            <a:avLst/>
          </a:prstGeom>
          <a:noFill/>
        </p:spPr>
        <p:txBody>
          <a:bodyPr wrap="square" rtlCol="0">
            <a:spAutoFit/>
          </a:bodyPr>
          <a:lstStyle/>
          <a:p>
            <a:r>
              <a:rPr lang="en-US" sz="18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224G1A3288</a:t>
            </a:r>
            <a:endPar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5" name="TextBox 4">
            <a:extLst>
              <a:ext uri="{FF2B5EF4-FFF2-40B4-BE49-F238E27FC236}">
                <a16:creationId xmlns:a16="http://schemas.microsoft.com/office/drawing/2014/main" id="{6F88A413-7571-B2AB-BED9-C256BE2D9535}"/>
              </a:ext>
            </a:extLst>
          </p:cNvPr>
          <p:cNvSpPr txBox="1"/>
          <p:nvPr/>
        </p:nvSpPr>
        <p:spPr>
          <a:xfrm>
            <a:off x="4125952" y="-118460"/>
            <a:ext cx="5809785" cy="646331"/>
          </a:xfrm>
          <a:prstGeom prst="rect">
            <a:avLst/>
          </a:prstGeom>
          <a:noFill/>
        </p:spPr>
        <p:txBody>
          <a:bodyPr wrap="square" rtlCol="0">
            <a:spAutoFit/>
          </a:bodyPr>
          <a:lstStyle/>
          <a:p>
            <a:r>
              <a:rPr lang="en-US" b="1" i="1" dirty="0">
                <a:solidFill>
                  <a:schemeClr val="bg1"/>
                </a:solidFill>
                <a:latin typeface="Times New Roman" panose="02020603050405020304" pitchFamily="18" charset="0"/>
                <a:cs typeface="Times New Roman" panose="02020603050405020304" pitchFamily="18" charset="0"/>
              </a:rPr>
              <a:t>Process Mining Virtual Internship</a:t>
            </a:r>
          </a:p>
          <a:p>
            <a:endParaRPr lang="en-US" b="1" i="1" dirty="0">
              <a:solidFill>
                <a:schemeClr val="bg1"/>
              </a:solidFill>
              <a:latin typeface="Times New Roman" panose="02020603050405020304" pitchFamily="18" charset="0"/>
              <a:cs typeface="Times New Roman" panose="02020603050405020304" pitchFamily="18" charset="0"/>
            </a:endParaRPr>
          </a:p>
        </p:txBody>
      </p:sp>
      <p:sp>
        <p:nvSpPr>
          <p:cNvPr id="10" name="Content Placeholder 9">
            <a:extLst>
              <a:ext uri="{FF2B5EF4-FFF2-40B4-BE49-F238E27FC236}">
                <a16:creationId xmlns:a16="http://schemas.microsoft.com/office/drawing/2014/main" id="{5657D5B9-E198-80B6-A2DA-0F22C18F98C3}"/>
              </a:ext>
            </a:extLst>
          </p:cNvPr>
          <p:cNvSpPr>
            <a:spLocks noGrp="1"/>
          </p:cNvSpPr>
          <p:nvPr>
            <p:ph idx="1"/>
          </p:nvPr>
        </p:nvSpPr>
        <p:spPr>
          <a:xfrm>
            <a:off x="199505" y="1015831"/>
            <a:ext cx="11880878" cy="5476408"/>
          </a:xfrm>
        </p:spPr>
        <p:txBody>
          <a:bodyPr>
            <a:normAutofit/>
          </a:bodyPr>
          <a:lstStyle/>
          <a:p>
            <a:r>
              <a:rPr lang="en-US" sz="2400" b="1" dirty="0"/>
              <a:t>Fraud Detection and Prevention:</a:t>
            </a:r>
            <a:r>
              <a:rPr lang="en-US" sz="2400" dirty="0"/>
              <a:t> Process mining can uncover unusual patterns and deviations in financial transactions or operational processes, which could be indicative of fraudulent activities. By analyzing event logs, organizations can detect and prevent fraudulent behaviors in real-time.</a:t>
            </a:r>
          </a:p>
          <a:p>
            <a:endParaRPr lang="en-IN" sz="2400" b="1" kern="100" dirty="0">
              <a:solidFill>
                <a:srgbClr val="000000"/>
              </a:solidFill>
              <a:effectLst/>
              <a:latin typeface="Times New Roman" panose="02020603050405020304" pitchFamily="18" charset="0"/>
              <a:ea typeface="Times New Roman" panose="02020603050405020304" pitchFamily="18" charset="0"/>
            </a:endParaRPr>
          </a:p>
        </p:txBody>
      </p:sp>
      <p:pic>
        <p:nvPicPr>
          <p:cNvPr id="8" name="Picture 7">
            <a:extLst>
              <a:ext uri="{FF2B5EF4-FFF2-40B4-BE49-F238E27FC236}">
                <a16:creationId xmlns:a16="http://schemas.microsoft.com/office/drawing/2014/main" id="{2D071439-1A49-4165-8C44-FA17738039AC}"/>
              </a:ext>
            </a:extLst>
          </p:cNvPr>
          <p:cNvPicPr>
            <a:picLocks noChangeAspect="1"/>
          </p:cNvPicPr>
          <p:nvPr/>
        </p:nvPicPr>
        <p:blipFill>
          <a:blip r:embed="rId4"/>
          <a:stretch>
            <a:fillRect/>
          </a:stretch>
        </p:blipFill>
        <p:spPr>
          <a:xfrm>
            <a:off x="3808487" y="2608285"/>
            <a:ext cx="4044808" cy="3491462"/>
          </a:xfrm>
          <a:prstGeom prst="rect">
            <a:avLst/>
          </a:prstGeom>
        </p:spPr>
      </p:pic>
    </p:spTree>
    <p:extLst>
      <p:ext uri="{BB962C8B-B14F-4D97-AF65-F5344CB8AC3E}">
        <p14:creationId xmlns:p14="http://schemas.microsoft.com/office/powerpoint/2010/main" val="17511205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FBACFADB-0289-90A4-A349-5420371A93DD}"/>
              </a:ext>
            </a:extLst>
          </p:cNvPr>
          <p:cNvSpPr>
            <a:spLocks noGrp="1"/>
          </p:cNvSpPr>
          <p:nvPr>
            <p:ph type="title"/>
          </p:nvPr>
        </p:nvSpPr>
        <p:spPr/>
        <p:txBody>
          <a:bodyPr/>
          <a:lstStyle/>
          <a:p>
            <a:r>
              <a:rPr lang="en-US"/>
              <a:t>Real Time Applications</a:t>
            </a:r>
            <a:endParaRPr lang="en-US" dirty="0"/>
          </a:p>
        </p:txBody>
      </p:sp>
      <p:sp>
        <p:nvSpPr>
          <p:cNvPr id="3" name="Content Placeholder 2">
            <a:extLst>
              <a:ext uri="{FF2B5EF4-FFF2-40B4-BE49-F238E27FC236}">
                <a16:creationId xmlns:a16="http://schemas.microsoft.com/office/drawing/2014/main" id="{0B9CA917-AD8E-4861-804D-4A5A6A205591}"/>
              </a:ext>
            </a:extLst>
          </p:cNvPr>
          <p:cNvSpPr>
            <a:spLocks noGrp="1"/>
          </p:cNvSpPr>
          <p:nvPr>
            <p:ph idx="1"/>
          </p:nvPr>
        </p:nvSpPr>
        <p:spPr/>
        <p:txBody>
          <a:bodyPr>
            <a:noAutofit/>
          </a:bodyPr>
          <a:lstStyle/>
          <a:p>
            <a:pPr>
              <a:lnSpc>
                <a:spcPct val="100000"/>
              </a:lnSpc>
              <a:spcBef>
                <a:spcPts val="500"/>
              </a:spcBef>
              <a:spcAft>
                <a:spcPts val="500"/>
              </a:spcAft>
            </a:pPr>
            <a:r>
              <a:rPr lang="en-US" sz="2400" b="1" dirty="0"/>
              <a:t>Business Process Optimization:</a:t>
            </a:r>
            <a:r>
              <a:rPr lang="en-US" sz="2400" dirty="0"/>
              <a:t> Process mining helps organizations identify inefficiencies, bottlenecks, and deviations in their processes. By visualizing process flows and analyzing event data, companies can optimize their processes for better resource utilization, reduced costs, and improved efficiency.</a:t>
            </a:r>
          </a:p>
          <a:p>
            <a:pPr>
              <a:lnSpc>
                <a:spcPct val="100000"/>
              </a:lnSpc>
              <a:spcBef>
                <a:spcPts val="500"/>
              </a:spcBef>
              <a:spcAft>
                <a:spcPts val="500"/>
              </a:spcAft>
              <a:buFont typeface="+mj-lt"/>
              <a:buAutoNum type="arabicPeriod"/>
            </a:pPr>
            <a:endParaRPr lang="en-IN" sz="2400" b="0" i="0" u="none" strike="noStrike" dirty="0">
              <a:solidFill>
                <a:srgbClr val="374151"/>
              </a:solidFill>
              <a:effectLst/>
            </a:endParaRPr>
          </a:p>
          <a:p>
            <a:pPr>
              <a:lnSpc>
                <a:spcPct val="100000"/>
              </a:lnSpc>
              <a:spcBef>
                <a:spcPts val="500"/>
              </a:spcBef>
              <a:spcAft>
                <a:spcPts val="500"/>
              </a:spcAft>
              <a:buFont typeface="+mj-lt"/>
              <a:buAutoNum type="arabicPeriod"/>
            </a:pPr>
            <a:endParaRPr lang="en-IN" sz="2200" b="0" i="0" u="none" strike="noStrike" dirty="0">
              <a:solidFill>
                <a:srgbClr val="374151"/>
              </a:solidFill>
              <a:effectLst/>
            </a:endParaRPr>
          </a:p>
          <a:p>
            <a:pPr>
              <a:lnSpc>
                <a:spcPct val="100000"/>
              </a:lnSpc>
              <a:spcBef>
                <a:spcPts val="500"/>
              </a:spcBef>
              <a:spcAft>
                <a:spcPts val="500"/>
              </a:spcAft>
              <a:buFont typeface="+mj-lt"/>
              <a:buAutoNum type="arabicPeriod"/>
            </a:pPr>
            <a:endParaRPr lang="en-IN" sz="2200" b="0" i="0" u="none" strike="noStrike" dirty="0">
              <a:solidFill>
                <a:srgbClr val="374151"/>
              </a:solidFill>
              <a:effectLst/>
            </a:endParaRPr>
          </a:p>
          <a:p>
            <a:pPr>
              <a:lnSpc>
                <a:spcPct val="100000"/>
              </a:lnSpc>
              <a:spcBef>
                <a:spcPts val="500"/>
              </a:spcBef>
              <a:spcAft>
                <a:spcPts val="500"/>
              </a:spcAft>
              <a:buFont typeface="+mj-lt"/>
              <a:buAutoNum type="arabicPeriod"/>
            </a:pPr>
            <a:endParaRPr lang="en-IN" sz="2200" b="0" i="0" u="none" strike="noStrike" dirty="0">
              <a:solidFill>
                <a:srgbClr val="374151"/>
              </a:solidFill>
              <a:effectLst/>
            </a:endParaRPr>
          </a:p>
          <a:p>
            <a:pPr marL="0" indent="0">
              <a:lnSpc>
                <a:spcPct val="150000"/>
              </a:lnSpc>
              <a:spcBef>
                <a:spcPts val="500"/>
              </a:spcBef>
              <a:spcAft>
                <a:spcPts val="500"/>
              </a:spcAft>
              <a:buNone/>
            </a:pPr>
            <a:endParaRPr lang="en-IN" sz="2600" b="1" dirty="0">
              <a:solidFill>
                <a:srgbClr val="374151"/>
              </a:solidFill>
            </a:endParaRPr>
          </a:p>
          <a:p>
            <a:pPr marL="0" indent="0">
              <a:lnSpc>
                <a:spcPct val="150000"/>
              </a:lnSpc>
              <a:spcBef>
                <a:spcPts val="500"/>
              </a:spcBef>
              <a:spcAft>
                <a:spcPts val="500"/>
              </a:spcAft>
              <a:buNone/>
            </a:pPr>
            <a:r>
              <a:rPr lang="en-IN" sz="1600" b="0" i="0" u="none" strike="noStrike" dirty="0">
                <a:solidFill>
                  <a:srgbClr val="FFFFFF"/>
                </a:solidFill>
                <a:effectLst/>
                <a:latin typeface="Poppins" pitchFamily="2" charset="77"/>
              </a:rPr>
              <a:t>Business processes are the lifeblood of your company. There’s a process behind everything your organization does: buying, selling, paying, collecting, shipping, and so on. When</a:t>
            </a:r>
            <a:endParaRPr lang="en-US" sz="2400" b="1" dirty="0"/>
          </a:p>
        </p:txBody>
      </p:sp>
      <mc:AlternateContent xmlns:mc="http://schemas.openxmlformats.org/markup-compatibility/2006">
        <mc:Choice xmlns:p14="http://schemas.microsoft.com/office/powerpoint/2010/main" Requires="p14">
          <p:contentPart p14:bwMode="auto" r:id="rId3">
            <p14:nvContentPartPr>
              <p14:cNvPr id="5" name="Ink 4">
                <a:extLst>
                  <a:ext uri="{FF2B5EF4-FFF2-40B4-BE49-F238E27FC236}">
                    <a16:creationId xmlns:a16="http://schemas.microsoft.com/office/drawing/2014/main" id="{A1CFF5B2-D79D-9498-B5D5-8C787AA99BDA}"/>
                  </a:ext>
                </a:extLst>
              </p14:cNvPr>
              <p14:cNvContentPartPr/>
              <p14:nvPr/>
            </p14:nvContentPartPr>
            <p14:xfrm>
              <a:off x="5989982" y="130163"/>
              <a:ext cx="360" cy="360"/>
            </p14:xfrm>
          </p:contentPart>
        </mc:Choice>
        <mc:Fallback>
          <p:pic>
            <p:nvPicPr>
              <p:cNvPr id="5" name="Ink 4">
                <a:extLst>
                  <a:ext uri="{FF2B5EF4-FFF2-40B4-BE49-F238E27FC236}">
                    <a16:creationId xmlns:a16="http://schemas.microsoft.com/office/drawing/2014/main" id="{A1CFF5B2-D79D-9498-B5D5-8C787AA99BDA}"/>
                  </a:ext>
                </a:extLst>
              </p:cNvPr>
              <p:cNvPicPr/>
              <p:nvPr/>
            </p:nvPicPr>
            <p:blipFill>
              <a:blip r:embed="rId4"/>
              <a:stretch>
                <a:fillRect/>
              </a:stretch>
            </p:blipFill>
            <p:spPr>
              <a:xfrm>
                <a:off x="5980982" y="121163"/>
                <a:ext cx="18000" cy="18000"/>
              </a:xfrm>
              <a:prstGeom prst="rect">
                <a:avLst/>
              </a:prstGeom>
            </p:spPr>
          </p:pic>
        </mc:Fallback>
      </mc:AlternateContent>
      <p:pic>
        <p:nvPicPr>
          <p:cNvPr id="15" name="Picture 14" descr="A blue square with white lines&#10;&#10;Description automatically generated with medium confidence">
            <a:extLst>
              <a:ext uri="{FF2B5EF4-FFF2-40B4-BE49-F238E27FC236}">
                <a16:creationId xmlns:a16="http://schemas.microsoft.com/office/drawing/2014/main" id="{F702A3FB-D4D7-B4FF-25F7-22B36771FBF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V="1">
            <a:off x="5310117" y="-2"/>
            <a:ext cx="1785841" cy="232760"/>
          </a:xfrm>
          <a:prstGeom prst="rect">
            <a:avLst/>
          </a:prstGeom>
        </p:spPr>
      </p:pic>
      <p:pic>
        <p:nvPicPr>
          <p:cNvPr id="18" name="Picture 17" descr="A close up of a red surface&#10;&#10;Description automatically generated">
            <a:extLst>
              <a:ext uri="{FF2B5EF4-FFF2-40B4-BE49-F238E27FC236}">
                <a16:creationId xmlns:a16="http://schemas.microsoft.com/office/drawing/2014/main" id="{6F6E6AD9-F38E-F5F3-7A9C-BF5C99AAB27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 y="6641867"/>
            <a:ext cx="1518701" cy="216133"/>
          </a:xfrm>
          <a:prstGeom prst="rect">
            <a:avLst/>
          </a:prstGeom>
        </p:spPr>
      </p:pic>
      <p:sp>
        <p:nvSpPr>
          <p:cNvPr id="2" name="TextBox 1">
            <a:extLst>
              <a:ext uri="{FF2B5EF4-FFF2-40B4-BE49-F238E27FC236}">
                <a16:creationId xmlns:a16="http://schemas.microsoft.com/office/drawing/2014/main" id="{F9562887-A290-3333-4692-1DFA8B27EA46}"/>
              </a:ext>
            </a:extLst>
          </p:cNvPr>
          <p:cNvSpPr txBox="1"/>
          <p:nvPr/>
        </p:nvSpPr>
        <p:spPr>
          <a:xfrm>
            <a:off x="57867" y="6561688"/>
            <a:ext cx="1518701" cy="646331"/>
          </a:xfrm>
          <a:prstGeom prst="rect">
            <a:avLst/>
          </a:prstGeom>
          <a:noFill/>
        </p:spPr>
        <p:txBody>
          <a:bodyPr wrap="square" rtlCol="0">
            <a:spAutoFit/>
          </a:bodyPr>
          <a:lstStyle/>
          <a:p>
            <a:r>
              <a:rPr lang="en-US" sz="18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224G1A3288</a:t>
            </a:r>
            <a:endPar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TextBox 3">
            <a:extLst>
              <a:ext uri="{FF2B5EF4-FFF2-40B4-BE49-F238E27FC236}">
                <a16:creationId xmlns:a16="http://schemas.microsoft.com/office/drawing/2014/main" id="{80511B53-9431-082A-ACA6-7E0A81C8A895}"/>
              </a:ext>
            </a:extLst>
          </p:cNvPr>
          <p:cNvSpPr txBox="1"/>
          <p:nvPr/>
        </p:nvSpPr>
        <p:spPr>
          <a:xfrm>
            <a:off x="4120179" y="-77443"/>
            <a:ext cx="5497158" cy="369332"/>
          </a:xfrm>
          <a:prstGeom prst="rect">
            <a:avLst/>
          </a:prstGeom>
          <a:noFill/>
        </p:spPr>
        <p:txBody>
          <a:bodyPr wrap="square" rtlCol="0">
            <a:spAutoFit/>
          </a:bodyPr>
          <a:lstStyle/>
          <a:p>
            <a:r>
              <a:rPr lang="en-US" b="1" i="1" dirty="0">
                <a:solidFill>
                  <a:schemeClr val="bg1"/>
                </a:solidFill>
                <a:latin typeface="Times New Roman" panose="02020603050405020304" pitchFamily="18" charset="0"/>
                <a:cs typeface="Times New Roman" panose="02020603050405020304" pitchFamily="18" charset="0"/>
              </a:rPr>
              <a:t>Process Mining Virtual Internship</a:t>
            </a:r>
          </a:p>
        </p:txBody>
      </p:sp>
      <p:pic>
        <p:nvPicPr>
          <p:cNvPr id="6" name="Picture 5">
            <a:extLst>
              <a:ext uri="{FF2B5EF4-FFF2-40B4-BE49-F238E27FC236}">
                <a16:creationId xmlns:a16="http://schemas.microsoft.com/office/drawing/2014/main" id="{587F8160-20BC-1E10-48A1-696963D5EE79}"/>
              </a:ext>
            </a:extLst>
          </p:cNvPr>
          <p:cNvPicPr>
            <a:picLocks noChangeAspect="1"/>
          </p:cNvPicPr>
          <p:nvPr/>
        </p:nvPicPr>
        <p:blipFill>
          <a:blip r:embed="rId7"/>
          <a:stretch>
            <a:fillRect/>
          </a:stretch>
        </p:blipFill>
        <p:spPr>
          <a:xfrm>
            <a:off x="4373163" y="2802240"/>
            <a:ext cx="3659747" cy="3348508"/>
          </a:xfrm>
          <a:prstGeom prst="rect">
            <a:avLst/>
          </a:prstGeom>
        </p:spPr>
      </p:pic>
    </p:spTree>
    <p:extLst>
      <p:ext uri="{BB962C8B-B14F-4D97-AF65-F5344CB8AC3E}">
        <p14:creationId xmlns:p14="http://schemas.microsoft.com/office/powerpoint/2010/main" val="1332001761"/>
      </p:ext>
    </p:extLst>
  </p:cSld>
  <p:clrMapOvr>
    <a:overrideClrMapping bg1="lt1" tx1="dk1" bg2="lt2" tx2="dk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FBACFADB-0289-90A4-A349-5420371A93DD}"/>
              </a:ext>
            </a:extLst>
          </p:cNvPr>
          <p:cNvSpPr>
            <a:spLocks noGrp="1"/>
          </p:cNvSpPr>
          <p:nvPr>
            <p:ph type="title"/>
          </p:nvPr>
        </p:nvSpPr>
        <p:spPr/>
        <p:txBody>
          <a:bodyPr/>
          <a:lstStyle/>
          <a:p>
            <a:r>
              <a:rPr lang="en-US" dirty="0"/>
              <a:t>Learning Outcomes</a:t>
            </a:r>
          </a:p>
        </p:txBody>
      </p:sp>
      <p:sp>
        <p:nvSpPr>
          <p:cNvPr id="3" name="Content Placeholder 2">
            <a:extLst>
              <a:ext uri="{FF2B5EF4-FFF2-40B4-BE49-F238E27FC236}">
                <a16:creationId xmlns:a16="http://schemas.microsoft.com/office/drawing/2014/main" id="{0B9CA917-AD8E-4861-804D-4A5A6A205591}"/>
              </a:ext>
            </a:extLst>
          </p:cNvPr>
          <p:cNvSpPr>
            <a:spLocks noGrp="1"/>
          </p:cNvSpPr>
          <p:nvPr>
            <p:ph idx="1"/>
          </p:nvPr>
        </p:nvSpPr>
        <p:spPr>
          <a:xfrm>
            <a:off x="178677" y="1027830"/>
            <a:ext cx="11799964" cy="5464409"/>
          </a:xfrm>
        </p:spPr>
        <p:txBody>
          <a:bodyPr>
            <a:noAutofit/>
          </a:bodyPr>
          <a:lstStyle/>
          <a:p>
            <a:pPr>
              <a:lnSpc>
                <a:spcPct val="100000"/>
              </a:lnSpc>
              <a:buFont typeface="Courier New" panose="02070309020205020404" pitchFamily="49" charset="0"/>
              <a:buChar char="o"/>
            </a:pPr>
            <a:r>
              <a:rPr lang="en-IN" sz="2400" dirty="0">
                <a:solidFill>
                  <a:srgbClr val="000000"/>
                </a:solidFill>
                <a:ea typeface="Times New Roman" panose="02020603050405020304" pitchFamily="18" charset="0"/>
              </a:rPr>
              <a:t>Process Mining</a:t>
            </a:r>
            <a:r>
              <a:rPr lang="en-IN" sz="2400" dirty="0">
                <a:solidFill>
                  <a:srgbClr val="000000"/>
                </a:solidFill>
                <a:effectLst/>
                <a:latin typeface="Times New Roman" panose="02020603050405020304" pitchFamily="18" charset="0"/>
                <a:ea typeface="Times New Roman" panose="02020603050405020304" pitchFamily="18" charset="0"/>
              </a:rPr>
              <a:t> aims to discover, monitor, and improve processes based on the actual data rather than relying solely on models or assumptions.</a:t>
            </a:r>
          </a:p>
          <a:p>
            <a:pPr>
              <a:lnSpc>
                <a:spcPct val="100000"/>
              </a:lnSpc>
              <a:buFont typeface="Courier New" panose="02070309020205020404" pitchFamily="49" charset="0"/>
              <a:buChar char="o"/>
            </a:pPr>
            <a:r>
              <a:rPr lang="en-US" sz="2400" b="0" i="0" dirty="0">
                <a:effectLst/>
              </a:rPr>
              <a:t>process mining can be a powerful tool for improving the efficiency and effectiveness of business processes, and is increasingly used by organizations to drive process improvement efforts.</a:t>
            </a:r>
            <a:endParaRPr lang="en-IN" sz="2400" kern="100" dirty="0">
              <a:effectLst/>
              <a:ea typeface="Times New Roman" panose="02020603050405020304" pitchFamily="18" charset="0"/>
            </a:endParaRPr>
          </a:p>
          <a:p>
            <a:pPr>
              <a:lnSpc>
                <a:spcPct val="100000"/>
              </a:lnSpc>
              <a:buFont typeface="Courier New" panose="02070309020205020404" pitchFamily="49" charset="0"/>
              <a:buChar char="o"/>
            </a:pPr>
            <a:r>
              <a:rPr lang="en-IN" sz="2400" dirty="0">
                <a:solidFill>
                  <a:srgbClr val="000000"/>
                </a:solidFill>
                <a:effectLst/>
                <a:latin typeface="Times New Roman" panose="02020603050405020304" pitchFamily="18" charset="0"/>
                <a:ea typeface="Times New Roman" panose="02020603050405020304" pitchFamily="18" charset="0"/>
              </a:rPr>
              <a:t>Gain a comprehensive view of end-to-end process flows through visual representations</a:t>
            </a:r>
            <a:r>
              <a:rPr lang="en-IN" sz="2400" dirty="0">
                <a:effectLst/>
              </a:rPr>
              <a:t> </a:t>
            </a:r>
            <a:endParaRPr lang="en-IN" sz="2400" kern="100" dirty="0">
              <a:solidFill>
                <a:srgbClr val="000000"/>
              </a:solidFill>
              <a:effectLst/>
              <a:latin typeface="Times New Roman" panose="02020603050405020304" pitchFamily="18" charset="0"/>
              <a:ea typeface="Times New Roman" panose="02020603050405020304" pitchFamily="18" charset="0"/>
            </a:endParaRPr>
          </a:p>
          <a:p>
            <a:pPr>
              <a:lnSpc>
                <a:spcPct val="100000"/>
              </a:lnSpc>
              <a:buFont typeface="Courier New" panose="02070309020205020404" pitchFamily="49" charset="0"/>
              <a:buChar char="o"/>
            </a:pPr>
            <a:r>
              <a:rPr lang="en-US" sz="2400" dirty="0"/>
              <a:t>I</a:t>
            </a:r>
            <a:r>
              <a:rPr lang="en-US" sz="2400" b="0" i="0" dirty="0">
                <a:effectLst/>
              </a:rPr>
              <a:t>dentify what kinds of technologies are used for different application.</a:t>
            </a:r>
          </a:p>
          <a:p>
            <a:pPr marL="0" indent="0">
              <a:lnSpc>
                <a:spcPct val="100000"/>
              </a:lnSpc>
              <a:buNone/>
            </a:pPr>
            <a:endParaRPr lang="en-US" sz="2400" dirty="0"/>
          </a:p>
          <a:p>
            <a:pPr>
              <a:lnSpc>
                <a:spcPct val="100000"/>
              </a:lnSpc>
              <a:buFont typeface="Courier New" panose="02070309020205020404" pitchFamily="49" charset="0"/>
              <a:buChar char="o"/>
            </a:pPr>
            <a:endParaRPr lang="en-US" sz="2400" b="0" i="0" dirty="0">
              <a:effectLst/>
            </a:endParaRPr>
          </a:p>
          <a:p>
            <a:pPr marL="0" indent="0">
              <a:buNone/>
            </a:pPr>
            <a:endParaRPr lang="en-US" sz="2400" dirty="0"/>
          </a:p>
          <a:p>
            <a:pPr>
              <a:lnSpc>
                <a:spcPct val="100000"/>
              </a:lnSpc>
              <a:buFont typeface="Courier New" panose="02070309020205020404" pitchFamily="49" charset="0"/>
              <a:buChar char="o"/>
            </a:pPr>
            <a:endParaRPr lang="en-US" sz="2400" b="0" i="0" dirty="0">
              <a:effectLst/>
            </a:endParaRPr>
          </a:p>
          <a:p>
            <a:pPr>
              <a:lnSpc>
                <a:spcPct val="100000"/>
              </a:lnSpc>
              <a:buFont typeface="Courier New" panose="02070309020205020404" pitchFamily="49" charset="0"/>
              <a:buChar char="o"/>
            </a:pPr>
            <a:endParaRPr lang="en-IN" sz="2400" kern="100" dirty="0">
              <a:solidFill>
                <a:srgbClr val="000000"/>
              </a:solidFill>
              <a:effectLst/>
              <a:latin typeface="Times New Roman" panose="02020603050405020304" pitchFamily="18" charset="0"/>
              <a:ea typeface="Times New Roman" panose="02020603050405020304" pitchFamily="18" charset="0"/>
            </a:endParaRPr>
          </a:p>
          <a:p>
            <a:pPr>
              <a:lnSpc>
                <a:spcPct val="100000"/>
              </a:lnSpc>
              <a:buFont typeface="Courier New" panose="02070309020205020404" pitchFamily="49" charset="0"/>
              <a:buChar char="o"/>
            </a:pPr>
            <a:endParaRPr lang="en-IN" sz="24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00000"/>
              </a:lnSpc>
              <a:buFont typeface="Wingdings" pitchFamily="2" charset="2"/>
              <a:buChar char="q"/>
            </a:pPr>
            <a:endParaRPr lang="en-IN" sz="24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nSpc>
                <a:spcPct val="100000"/>
              </a:lnSpc>
              <a:buNone/>
            </a:pPr>
            <a:endParaRPr lang="en-IN" sz="24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nSpc>
                <a:spcPct val="100000"/>
              </a:lnSpc>
              <a:buNone/>
            </a:pPr>
            <a:endParaRPr lang="en-IN" sz="24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nSpc>
                <a:spcPct val="100000"/>
              </a:lnSpc>
              <a:buNone/>
            </a:pPr>
            <a:endParaRPr lang="en-IN" sz="2400" b="0" i="0" u="none" strike="noStrike" dirty="0">
              <a:solidFill>
                <a:srgbClr val="374151"/>
              </a:solidFill>
              <a:effectLst/>
            </a:endParaRPr>
          </a:p>
          <a:p>
            <a:pPr algn="l">
              <a:buFont typeface="+mj-lt"/>
              <a:buAutoNum type="arabicPeriod"/>
            </a:pPr>
            <a:endParaRPr lang="en-IN" sz="2400" b="0" i="0" u="none" strike="noStrike" dirty="0">
              <a:solidFill>
                <a:srgbClr val="374151"/>
              </a:solidFill>
              <a:effectLst/>
            </a:endParaRPr>
          </a:p>
          <a:p>
            <a:pPr algn="l">
              <a:buFont typeface="+mj-lt"/>
              <a:buAutoNum type="arabicPeriod"/>
            </a:pPr>
            <a:endParaRPr lang="en-IN" sz="2200" b="0" i="0" u="none" strike="noStrike" dirty="0">
              <a:solidFill>
                <a:srgbClr val="374151"/>
              </a:solidFill>
              <a:effectLst/>
            </a:endParaRPr>
          </a:p>
          <a:p>
            <a:pPr algn="l">
              <a:buFont typeface="+mj-lt"/>
              <a:buAutoNum type="arabicPeriod"/>
            </a:pPr>
            <a:endParaRPr lang="en-IN" sz="2200" b="0" i="0" u="none" strike="noStrike" dirty="0">
              <a:solidFill>
                <a:srgbClr val="374151"/>
              </a:solidFill>
              <a:effectLst/>
            </a:endParaRPr>
          </a:p>
          <a:p>
            <a:pPr algn="l">
              <a:buFont typeface="+mj-lt"/>
              <a:buAutoNum type="arabicPeriod"/>
            </a:pPr>
            <a:endParaRPr lang="en-IN" sz="2200" b="0" i="0" u="none" strike="noStrike" dirty="0">
              <a:solidFill>
                <a:srgbClr val="374151"/>
              </a:solidFill>
              <a:effectLst/>
            </a:endParaRPr>
          </a:p>
          <a:p>
            <a:pPr marL="0" indent="0">
              <a:lnSpc>
                <a:spcPct val="150000"/>
              </a:lnSpc>
              <a:spcBef>
                <a:spcPts val="500"/>
              </a:spcBef>
              <a:spcAft>
                <a:spcPts val="500"/>
              </a:spcAft>
              <a:buNone/>
            </a:pPr>
            <a:endParaRPr lang="en-IN" sz="2600" b="1" dirty="0">
              <a:solidFill>
                <a:srgbClr val="374151"/>
              </a:solidFill>
            </a:endParaRPr>
          </a:p>
          <a:p>
            <a:pPr marL="0" indent="0">
              <a:lnSpc>
                <a:spcPct val="150000"/>
              </a:lnSpc>
              <a:spcBef>
                <a:spcPts val="500"/>
              </a:spcBef>
              <a:spcAft>
                <a:spcPts val="500"/>
              </a:spcAft>
              <a:buNone/>
            </a:pPr>
            <a:r>
              <a:rPr lang="en-IN" sz="1600" b="0" i="0" u="none" strike="noStrike" dirty="0">
                <a:solidFill>
                  <a:srgbClr val="FFFFFF"/>
                </a:solidFill>
                <a:effectLst/>
                <a:latin typeface="Poppins" pitchFamily="2" charset="77"/>
              </a:rPr>
              <a:t>Business processes are the lifeblood of your company. There’s a process behind everything your organization does: buying, selling, paying, collecting, shipping, and so on. When</a:t>
            </a:r>
            <a:endParaRPr lang="en-US" sz="2400" b="1" dirty="0"/>
          </a:p>
        </p:txBody>
      </p:sp>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A1CFF5B2-D79D-9498-B5D5-8C787AA99BDA}"/>
                  </a:ext>
                </a:extLst>
              </p14:cNvPr>
              <p14:cNvContentPartPr/>
              <p14:nvPr/>
            </p14:nvContentPartPr>
            <p14:xfrm>
              <a:off x="5989982" y="130163"/>
              <a:ext cx="360" cy="360"/>
            </p14:xfrm>
          </p:contentPart>
        </mc:Choice>
        <mc:Fallback xmlns="">
          <p:pic>
            <p:nvPicPr>
              <p:cNvPr id="5" name="Ink 4">
                <a:extLst>
                  <a:ext uri="{FF2B5EF4-FFF2-40B4-BE49-F238E27FC236}">
                    <a16:creationId xmlns:a16="http://schemas.microsoft.com/office/drawing/2014/main" id="{A1CFF5B2-D79D-9498-B5D5-8C787AA99BDA}"/>
                  </a:ext>
                </a:extLst>
              </p:cNvPr>
              <p:cNvPicPr/>
              <p:nvPr/>
            </p:nvPicPr>
            <p:blipFill>
              <a:blip r:embed="rId4"/>
              <a:stretch>
                <a:fillRect/>
              </a:stretch>
            </p:blipFill>
            <p:spPr>
              <a:xfrm>
                <a:off x="5980982" y="121163"/>
                <a:ext cx="18000" cy="18000"/>
              </a:xfrm>
              <a:prstGeom prst="rect">
                <a:avLst/>
              </a:prstGeom>
            </p:spPr>
          </p:pic>
        </mc:Fallback>
      </mc:AlternateContent>
      <p:pic>
        <p:nvPicPr>
          <p:cNvPr id="15" name="Picture 14" descr="A blue square with white lines&#10;&#10;Description automatically generated with medium confidence">
            <a:extLst>
              <a:ext uri="{FF2B5EF4-FFF2-40B4-BE49-F238E27FC236}">
                <a16:creationId xmlns:a16="http://schemas.microsoft.com/office/drawing/2014/main" id="{F702A3FB-D4D7-B4FF-25F7-22B36771FBF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V="1">
            <a:off x="5310117" y="-2"/>
            <a:ext cx="1785841" cy="232760"/>
          </a:xfrm>
          <a:prstGeom prst="rect">
            <a:avLst/>
          </a:prstGeom>
        </p:spPr>
      </p:pic>
      <p:pic>
        <p:nvPicPr>
          <p:cNvPr id="18" name="Picture 17" descr="A close up of a red surface&#10;&#10;Description automatically generated">
            <a:extLst>
              <a:ext uri="{FF2B5EF4-FFF2-40B4-BE49-F238E27FC236}">
                <a16:creationId xmlns:a16="http://schemas.microsoft.com/office/drawing/2014/main" id="{6F6E6AD9-F38E-F5F3-7A9C-BF5C99AAB27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 y="6641867"/>
            <a:ext cx="1518701" cy="216133"/>
          </a:xfrm>
          <a:prstGeom prst="rect">
            <a:avLst/>
          </a:prstGeom>
        </p:spPr>
      </p:pic>
      <p:sp>
        <p:nvSpPr>
          <p:cNvPr id="2" name="TextBox 1">
            <a:extLst>
              <a:ext uri="{FF2B5EF4-FFF2-40B4-BE49-F238E27FC236}">
                <a16:creationId xmlns:a16="http://schemas.microsoft.com/office/drawing/2014/main" id="{F9562887-A290-3333-4692-1DFA8B27EA46}"/>
              </a:ext>
            </a:extLst>
          </p:cNvPr>
          <p:cNvSpPr txBox="1"/>
          <p:nvPr/>
        </p:nvSpPr>
        <p:spPr>
          <a:xfrm>
            <a:off x="57867" y="6561688"/>
            <a:ext cx="1518701" cy="646331"/>
          </a:xfrm>
          <a:prstGeom prst="rect">
            <a:avLst/>
          </a:prstGeom>
          <a:noFill/>
        </p:spPr>
        <p:txBody>
          <a:bodyPr wrap="square" rtlCol="0">
            <a:spAutoFit/>
          </a:bodyPr>
          <a:lstStyle/>
          <a:p>
            <a:r>
              <a:rPr lang="en-US" sz="18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224G1A3288</a:t>
            </a:r>
            <a:endPar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TextBox 3">
            <a:extLst>
              <a:ext uri="{FF2B5EF4-FFF2-40B4-BE49-F238E27FC236}">
                <a16:creationId xmlns:a16="http://schemas.microsoft.com/office/drawing/2014/main" id="{80511B53-9431-082A-ACA6-7E0A81C8A895}"/>
              </a:ext>
            </a:extLst>
          </p:cNvPr>
          <p:cNvSpPr txBox="1"/>
          <p:nvPr/>
        </p:nvSpPr>
        <p:spPr>
          <a:xfrm>
            <a:off x="4120179" y="-77443"/>
            <a:ext cx="5497158" cy="369332"/>
          </a:xfrm>
          <a:prstGeom prst="rect">
            <a:avLst/>
          </a:prstGeom>
          <a:noFill/>
        </p:spPr>
        <p:txBody>
          <a:bodyPr wrap="square" rtlCol="0">
            <a:spAutoFit/>
          </a:bodyPr>
          <a:lstStyle/>
          <a:p>
            <a:r>
              <a:rPr lang="en-US" b="1" i="1" dirty="0">
                <a:solidFill>
                  <a:schemeClr val="bg1"/>
                </a:solidFill>
                <a:latin typeface="Times New Roman" panose="02020603050405020304" pitchFamily="18" charset="0"/>
                <a:cs typeface="Times New Roman" panose="02020603050405020304" pitchFamily="18" charset="0"/>
              </a:rPr>
              <a:t>Process Mining Virtual Internship</a:t>
            </a:r>
          </a:p>
        </p:txBody>
      </p:sp>
    </p:spTree>
    <p:extLst>
      <p:ext uri="{BB962C8B-B14F-4D97-AF65-F5344CB8AC3E}">
        <p14:creationId xmlns:p14="http://schemas.microsoft.com/office/powerpoint/2010/main" val="2068535491"/>
      </p:ext>
    </p:extLst>
  </p:cSld>
  <p:clrMapOvr>
    <a:overrideClrMapping bg1="lt1" tx1="dk1" bg2="lt2" tx2="dk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FBACFADB-0289-90A4-A349-5420371A93DD}"/>
              </a:ext>
            </a:extLst>
          </p:cNvPr>
          <p:cNvSpPr>
            <a:spLocks noGrp="1"/>
          </p:cNvSpPr>
          <p:nvPr>
            <p:ph type="title"/>
          </p:nvPr>
        </p:nvSpPr>
        <p:spPr/>
        <p:txBody>
          <a:bodyPr/>
          <a:lstStyle/>
          <a:p>
            <a:r>
              <a:rPr lang="en-US" dirty="0"/>
              <a:t>Git Hub Dashboard</a:t>
            </a:r>
          </a:p>
        </p:txBody>
      </p:sp>
      <p:sp>
        <p:nvSpPr>
          <p:cNvPr id="3" name="Content Placeholder 2">
            <a:extLst>
              <a:ext uri="{FF2B5EF4-FFF2-40B4-BE49-F238E27FC236}">
                <a16:creationId xmlns:a16="http://schemas.microsoft.com/office/drawing/2014/main" id="{0B9CA917-AD8E-4861-804D-4A5A6A205591}"/>
              </a:ext>
            </a:extLst>
          </p:cNvPr>
          <p:cNvSpPr>
            <a:spLocks noGrp="1"/>
          </p:cNvSpPr>
          <p:nvPr>
            <p:ph idx="1"/>
          </p:nvPr>
        </p:nvSpPr>
        <p:spPr>
          <a:xfrm>
            <a:off x="178677" y="1027830"/>
            <a:ext cx="11799964" cy="5464409"/>
          </a:xfrm>
        </p:spPr>
        <p:txBody>
          <a:bodyPr>
            <a:noAutofit/>
          </a:bodyPr>
          <a:lstStyle/>
          <a:p>
            <a:pPr marL="0" indent="0">
              <a:lnSpc>
                <a:spcPct val="100000"/>
              </a:lnSpc>
              <a:spcBef>
                <a:spcPts val="500"/>
              </a:spcBef>
              <a:spcAft>
                <a:spcPts val="500"/>
              </a:spcAft>
              <a:buNone/>
            </a:pPr>
            <a:endParaRPr lang="en-IN" sz="24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00000"/>
              </a:lnSpc>
              <a:buFont typeface="Wingdings" pitchFamily="2" charset="2"/>
              <a:buChar char="q"/>
            </a:pPr>
            <a:endParaRPr lang="en-IN" sz="24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nSpc>
                <a:spcPct val="100000"/>
              </a:lnSpc>
              <a:buNone/>
            </a:pPr>
            <a:endParaRPr lang="en-IN" sz="24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nSpc>
                <a:spcPct val="100000"/>
              </a:lnSpc>
              <a:buNone/>
            </a:pPr>
            <a:endParaRPr lang="en-IN" sz="24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nSpc>
                <a:spcPct val="100000"/>
              </a:lnSpc>
              <a:buNone/>
            </a:pPr>
            <a:endParaRPr lang="en-IN" sz="2400" b="0" i="0" u="none" strike="noStrike" dirty="0">
              <a:solidFill>
                <a:srgbClr val="374151"/>
              </a:solidFill>
              <a:effectLst/>
            </a:endParaRPr>
          </a:p>
          <a:p>
            <a:pPr algn="l">
              <a:buFont typeface="+mj-lt"/>
              <a:buAutoNum type="arabicPeriod"/>
            </a:pPr>
            <a:endParaRPr lang="en-IN" sz="2400" b="0" i="0" u="none" strike="noStrike" dirty="0">
              <a:solidFill>
                <a:srgbClr val="374151"/>
              </a:solidFill>
              <a:effectLst/>
            </a:endParaRPr>
          </a:p>
          <a:p>
            <a:pPr algn="l">
              <a:buFont typeface="+mj-lt"/>
              <a:buAutoNum type="arabicPeriod"/>
            </a:pPr>
            <a:endParaRPr lang="en-IN" sz="2200" b="0" i="0" u="none" strike="noStrike" dirty="0">
              <a:solidFill>
                <a:srgbClr val="374151"/>
              </a:solidFill>
              <a:effectLst/>
            </a:endParaRPr>
          </a:p>
          <a:p>
            <a:pPr marL="0" indent="0" algn="l">
              <a:buNone/>
            </a:pPr>
            <a:endParaRPr lang="en-IN" sz="2200" b="0" i="0" u="none" strike="noStrike" dirty="0">
              <a:solidFill>
                <a:srgbClr val="374151"/>
              </a:solidFill>
              <a:effectLst/>
            </a:endParaRPr>
          </a:p>
          <a:p>
            <a:pPr algn="l">
              <a:buFont typeface="+mj-lt"/>
              <a:buAutoNum type="arabicPeriod"/>
            </a:pPr>
            <a:endParaRPr lang="en-IN" sz="2200" b="0" i="0" u="none" strike="noStrike" dirty="0">
              <a:solidFill>
                <a:srgbClr val="374151"/>
              </a:solidFill>
              <a:effectLst/>
            </a:endParaRPr>
          </a:p>
          <a:p>
            <a:pPr marL="457200" indent="-457200">
              <a:lnSpc>
                <a:spcPct val="100000"/>
              </a:lnSpc>
              <a:spcBef>
                <a:spcPts val="500"/>
              </a:spcBef>
              <a:spcAft>
                <a:spcPts val="500"/>
              </a:spcAft>
            </a:pPr>
            <a:r>
              <a:rPr lang="en-US" dirty="0"/>
              <a:t>Repository Name : Summer Internship - I</a:t>
            </a:r>
          </a:p>
          <a:p>
            <a:pPr marL="457200" indent="-457200">
              <a:lnSpc>
                <a:spcPct val="100000"/>
              </a:lnSpc>
              <a:spcBef>
                <a:spcPts val="500"/>
              </a:spcBef>
              <a:spcAft>
                <a:spcPts val="500"/>
              </a:spcAft>
            </a:pPr>
            <a:r>
              <a:rPr lang="en-US" dirty="0"/>
              <a:t>Git Hub Link: </a:t>
            </a:r>
            <a:r>
              <a:rPr lang="en-US" dirty="0">
                <a:hlinkClick r:id="rId3"/>
              </a:rPr>
              <a:t>https://github.com/SharuLucky21</a:t>
            </a:r>
            <a:endParaRPr lang="en-US" dirty="0"/>
          </a:p>
          <a:p>
            <a:pPr marL="0" indent="0">
              <a:lnSpc>
                <a:spcPct val="150000"/>
              </a:lnSpc>
              <a:spcBef>
                <a:spcPts val="500"/>
              </a:spcBef>
              <a:spcAft>
                <a:spcPts val="500"/>
              </a:spcAft>
              <a:buNone/>
            </a:pPr>
            <a:endParaRPr lang="en-IN" sz="2600" b="1" dirty="0">
              <a:solidFill>
                <a:srgbClr val="374151"/>
              </a:solidFill>
            </a:endParaRPr>
          </a:p>
        </p:txBody>
      </p:sp>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A1CFF5B2-D79D-9498-B5D5-8C787AA99BDA}"/>
                  </a:ext>
                </a:extLst>
              </p14:cNvPr>
              <p14:cNvContentPartPr/>
              <p14:nvPr/>
            </p14:nvContentPartPr>
            <p14:xfrm>
              <a:off x="5989982" y="130163"/>
              <a:ext cx="360" cy="360"/>
            </p14:xfrm>
          </p:contentPart>
        </mc:Choice>
        <mc:Fallback xmlns="">
          <p:pic>
            <p:nvPicPr>
              <p:cNvPr id="5" name="Ink 4">
                <a:extLst>
                  <a:ext uri="{FF2B5EF4-FFF2-40B4-BE49-F238E27FC236}">
                    <a16:creationId xmlns:a16="http://schemas.microsoft.com/office/drawing/2014/main" id="{A1CFF5B2-D79D-9498-B5D5-8C787AA99BDA}"/>
                  </a:ext>
                </a:extLst>
              </p:cNvPr>
              <p:cNvPicPr/>
              <p:nvPr/>
            </p:nvPicPr>
            <p:blipFill>
              <a:blip r:embed="rId5"/>
              <a:stretch>
                <a:fillRect/>
              </a:stretch>
            </p:blipFill>
            <p:spPr>
              <a:xfrm>
                <a:off x="5980982" y="121163"/>
                <a:ext cx="18000" cy="18000"/>
              </a:xfrm>
              <a:prstGeom prst="rect">
                <a:avLst/>
              </a:prstGeom>
            </p:spPr>
          </p:pic>
        </mc:Fallback>
      </mc:AlternateContent>
      <p:pic>
        <p:nvPicPr>
          <p:cNvPr id="15" name="Picture 14" descr="A blue square with white lines&#10;&#10;Description automatically generated with medium confidence">
            <a:extLst>
              <a:ext uri="{FF2B5EF4-FFF2-40B4-BE49-F238E27FC236}">
                <a16:creationId xmlns:a16="http://schemas.microsoft.com/office/drawing/2014/main" id="{F702A3FB-D4D7-B4FF-25F7-22B36771FBF0}"/>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flipV="1">
            <a:off x="5310117" y="-2"/>
            <a:ext cx="1785841" cy="232760"/>
          </a:xfrm>
          <a:prstGeom prst="rect">
            <a:avLst/>
          </a:prstGeom>
        </p:spPr>
      </p:pic>
      <p:pic>
        <p:nvPicPr>
          <p:cNvPr id="18" name="Picture 17" descr="A close up of a red surface&#10;&#10;Description automatically generated">
            <a:extLst>
              <a:ext uri="{FF2B5EF4-FFF2-40B4-BE49-F238E27FC236}">
                <a16:creationId xmlns:a16="http://schemas.microsoft.com/office/drawing/2014/main" id="{6F6E6AD9-F38E-F5F3-7A9C-BF5C99AAB27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 y="6641867"/>
            <a:ext cx="1518701" cy="216133"/>
          </a:xfrm>
          <a:prstGeom prst="rect">
            <a:avLst/>
          </a:prstGeom>
        </p:spPr>
      </p:pic>
      <p:sp>
        <p:nvSpPr>
          <p:cNvPr id="2" name="TextBox 1">
            <a:extLst>
              <a:ext uri="{FF2B5EF4-FFF2-40B4-BE49-F238E27FC236}">
                <a16:creationId xmlns:a16="http://schemas.microsoft.com/office/drawing/2014/main" id="{F9562887-A290-3333-4692-1DFA8B27EA46}"/>
              </a:ext>
            </a:extLst>
          </p:cNvPr>
          <p:cNvSpPr txBox="1"/>
          <p:nvPr/>
        </p:nvSpPr>
        <p:spPr>
          <a:xfrm>
            <a:off x="57867" y="6561688"/>
            <a:ext cx="1518701" cy="646331"/>
          </a:xfrm>
          <a:prstGeom prst="rect">
            <a:avLst/>
          </a:prstGeom>
          <a:noFill/>
        </p:spPr>
        <p:txBody>
          <a:bodyPr wrap="square" rtlCol="0">
            <a:spAutoFit/>
          </a:bodyPr>
          <a:lstStyle/>
          <a:p>
            <a:r>
              <a:rPr lang="en-US" sz="18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2</a:t>
            </a:r>
            <a:r>
              <a:rPr lang="en-US" kern="1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2</a:t>
            </a:r>
            <a:r>
              <a:rPr lang="en-US" sz="18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4G1A3288</a:t>
            </a:r>
            <a:endPar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TextBox 3">
            <a:extLst>
              <a:ext uri="{FF2B5EF4-FFF2-40B4-BE49-F238E27FC236}">
                <a16:creationId xmlns:a16="http://schemas.microsoft.com/office/drawing/2014/main" id="{80511B53-9431-082A-ACA6-7E0A81C8A895}"/>
              </a:ext>
            </a:extLst>
          </p:cNvPr>
          <p:cNvSpPr txBox="1"/>
          <p:nvPr/>
        </p:nvSpPr>
        <p:spPr>
          <a:xfrm>
            <a:off x="4120179" y="-77443"/>
            <a:ext cx="5497158" cy="369332"/>
          </a:xfrm>
          <a:prstGeom prst="rect">
            <a:avLst/>
          </a:prstGeom>
          <a:noFill/>
        </p:spPr>
        <p:txBody>
          <a:bodyPr wrap="square" rtlCol="0">
            <a:spAutoFit/>
          </a:bodyPr>
          <a:lstStyle/>
          <a:p>
            <a:r>
              <a:rPr lang="en-US" b="1" i="1" dirty="0">
                <a:solidFill>
                  <a:schemeClr val="bg1"/>
                </a:solidFill>
                <a:latin typeface="Times New Roman" panose="02020603050405020304" pitchFamily="18" charset="0"/>
                <a:cs typeface="Times New Roman" panose="02020603050405020304" pitchFamily="18" charset="0"/>
              </a:rPr>
              <a:t>Process Mining Virtual Internship</a:t>
            </a:r>
          </a:p>
        </p:txBody>
      </p:sp>
    </p:spTree>
    <p:extLst>
      <p:ext uri="{BB962C8B-B14F-4D97-AF65-F5344CB8AC3E}">
        <p14:creationId xmlns:p14="http://schemas.microsoft.com/office/powerpoint/2010/main" val="2549359254"/>
      </p:ext>
    </p:extLst>
  </p:cSld>
  <p:clrMapOvr>
    <a:overrideClrMapping bg1="lt1" tx1="dk1" bg2="lt2" tx2="dk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53613" y="2375670"/>
            <a:ext cx="6920484" cy="1595117"/>
          </a:xfrm>
          <a:prstGeom prst="rect">
            <a:avLst/>
          </a:prstGeom>
        </p:spPr>
        <p:txBody>
          <a:bodyPr wrap="none">
            <a:spAutoFit/>
          </a:bodyPr>
          <a:lstStyle/>
          <a:p>
            <a:pPr>
              <a:lnSpc>
                <a:spcPct val="107000"/>
              </a:lnSpc>
              <a:spcAft>
                <a:spcPts val="800"/>
              </a:spcAft>
            </a:pPr>
            <a:r>
              <a:rPr lang="en-US" sz="9600" i="1" dirty="0">
                <a:ln w="0"/>
                <a:solidFill>
                  <a:srgbClr val="FF6600"/>
                </a:solidFill>
                <a:effectLst>
                  <a:outerShdw blurRad="38100" dist="25400" dir="5400000" algn="ctr" rotWithShape="0">
                    <a:srgbClr val="6E747A">
                      <a:alpha val="43000"/>
                    </a:srgbClr>
                  </a:outerShdw>
                </a:effectLst>
                <a:latin typeface="Times New Roman" panose="02020603050405020304" pitchFamily="18" charset="0"/>
                <a:ea typeface="Calibri" panose="020F0502020204030204" pitchFamily="34" charset="0"/>
                <a:cs typeface="Times New Roman" panose="02020603050405020304" pitchFamily="18" charset="0"/>
              </a:rPr>
              <a:t>Any Queries?</a:t>
            </a:r>
            <a:endParaRPr lang="en-IN" sz="9600" dirty="0">
              <a:ln w="0"/>
              <a:solidFill>
                <a:srgbClr val="FF6600"/>
              </a:solidFill>
              <a:effectLst>
                <a:outerShdw blurRad="38100" dist="25400" dir="5400000" algn="ctr" rotWithShape="0">
                  <a:srgbClr val="6E747A">
                    <a:alpha val="43000"/>
                  </a:srgbClr>
                </a:outerShdw>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descr="A blue square with white lines&#10;&#10;Description automatically generated with medium confidence">
            <a:extLst>
              <a:ext uri="{FF2B5EF4-FFF2-40B4-BE49-F238E27FC236}">
                <a16:creationId xmlns:a16="http://schemas.microsoft.com/office/drawing/2014/main" id="{2FAB9535-B183-D2CC-2EC2-7A39A8D000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19394" y="0"/>
            <a:ext cx="5270500" cy="228600"/>
          </a:xfrm>
          <a:prstGeom prst="rect">
            <a:avLst/>
          </a:prstGeom>
        </p:spPr>
      </p:pic>
      <p:pic>
        <p:nvPicPr>
          <p:cNvPr id="6" name="Picture 5" descr="A close up of a red surface&#10;&#10;Description automatically generated">
            <a:extLst>
              <a:ext uri="{FF2B5EF4-FFF2-40B4-BE49-F238E27FC236}">
                <a16:creationId xmlns:a16="http://schemas.microsoft.com/office/drawing/2014/main" id="{0A12C4B9-EDAC-80B1-4DD7-21621264896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623436"/>
            <a:ext cx="1518699" cy="234563"/>
          </a:xfrm>
          <a:prstGeom prst="rect">
            <a:avLst/>
          </a:prstGeom>
        </p:spPr>
      </p:pic>
      <p:sp>
        <p:nvSpPr>
          <p:cNvPr id="3" name="TextBox 2">
            <a:extLst>
              <a:ext uri="{FF2B5EF4-FFF2-40B4-BE49-F238E27FC236}">
                <a16:creationId xmlns:a16="http://schemas.microsoft.com/office/drawing/2014/main" id="{7816E0A5-8AD8-C7F9-4AC2-91219064F648}"/>
              </a:ext>
            </a:extLst>
          </p:cNvPr>
          <p:cNvSpPr txBox="1"/>
          <p:nvPr/>
        </p:nvSpPr>
        <p:spPr>
          <a:xfrm>
            <a:off x="59168" y="6553509"/>
            <a:ext cx="1475668" cy="646331"/>
          </a:xfrm>
          <a:prstGeom prst="rect">
            <a:avLst/>
          </a:prstGeom>
          <a:noFill/>
        </p:spPr>
        <p:txBody>
          <a:bodyPr wrap="square" rtlCol="0">
            <a:spAutoFit/>
          </a:bodyPr>
          <a:lstStyle/>
          <a:p>
            <a:r>
              <a:rPr lang="en-US" kern="1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224G1A3288</a:t>
            </a:r>
            <a:endPar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5" name="TextBox 4">
            <a:extLst>
              <a:ext uri="{FF2B5EF4-FFF2-40B4-BE49-F238E27FC236}">
                <a16:creationId xmlns:a16="http://schemas.microsoft.com/office/drawing/2014/main" id="{F448C5B5-5AA0-380E-C4F0-116160298D3E}"/>
              </a:ext>
            </a:extLst>
          </p:cNvPr>
          <p:cNvSpPr txBox="1"/>
          <p:nvPr/>
        </p:nvSpPr>
        <p:spPr>
          <a:xfrm>
            <a:off x="4125953" y="-78056"/>
            <a:ext cx="6556917" cy="646331"/>
          </a:xfrm>
          <a:prstGeom prst="rect">
            <a:avLst/>
          </a:prstGeom>
          <a:noFill/>
        </p:spPr>
        <p:txBody>
          <a:bodyPr wrap="square" rtlCol="0">
            <a:spAutoFit/>
          </a:bodyPr>
          <a:lstStyle/>
          <a:p>
            <a:r>
              <a:rPr lang="en-US" b="1" i="1" dirty="0">
                <a:solidFill>
                  <a:schemeClr val="bg1"/>
                </a:solidFill>
                <a:latin typeface="Times New Roman" panose="02020603050405020304" pitchFamily="18" charset="0"/>
                <a:cs typeface="Times New Roman" panose="02020603050405020304" pitchFamily="18" charset="0"/>
              </a:rPr>
              <a:t>Process Mining Virtual Internship</a:t>
            </a:r>
          </a:p>
          <a:p>
            <a:endParaRPr lang="en-US" dirty="0"/>
          </a:p>
        </p:txBody>
      </p:sp>
    </p:spTree>
    <p:extLst>
      <p:ext uri="{BB962C8B-B14F-4D97-AF65-F5344CB8AC3E}">
        <p14:creationId xmlns:p14="http://schemas.microsoft.com/office/powerpoint/2010/main" val="535130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53613" y="2375670"/>
            <a:ext cx="6603859" cy="1595117"/>
          </a:xfrm>
          <a:prstGeom prst="rect">
            <a:avLst/>
          </a:prstGeom>
        </p:spPr>
        <p:txBody>
          <a:bodyPr wrap="none">
            <a:spAutoFit/>
          </a:bodyPr>
          <a:lstStyle/>
          <a:p>
            <a:pPr>
              <a:lnSpc>
                <a:spcPct val="107000"/>
              </a:lnSpc>
              <a:spcAft>
                <a:spcPts val="800"/>
              </a:spcAft>
            </a:pPr>
            <a:r>
              <a:rPr lang="en-US" sz="9600" i="1" dirty="0">
                <a:ln w="0"/>
                <a:solidFill>
                  <a:srgbClr val="FF6600"/>
                </a:solidFill>
                <a:effectLst>
                  <a:outerShdw blurRad="38100" dist="25400" dir="5400000" algn="ctr" rotWithShape="0">
                    <a:srgbClr val="6E747A">
                      <a:alpha val="43000"/>
                    </a:srgbClr>
                  </a:outerShdw>
                </a:effectLst>
                <a:latin typeface="Times New Roman" panose="02020603050405020304" pitchFamily="18" charset="0"/>
                <a:ea typeface="Calibri" panose="020F0502020204030204" pitchFamily="34" charset="0"/>
                <a:cs typeface="Times New Roman" panose="02020603050405020304" pitchFamily="18" charset="0"/>
              </a:rPr>
              <a:t>Thank You!!!</a:t>
            </a:r>
            <a:endParaRPr lang="en-IN" sz="9600" dirty="0">
              <a:ln w="0"/>
              <a:solidFill>
                <a:srgbClr val="FF6600"/>
              </a:solidFill>
              <a:effectLst>
                <a:outerShdw blurRad="38100" dist="25400" dir="5400000" algn="ctr" rotWithShape="0">
                  <a:srgbClr val="6E747A">
                    <a:alpha val="43000"/>
                  </a:srgbClr>
                </a:outerShdw>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descr="A blue square with white lines&#10;&#10;Description automatically generated with medium confidence">
            <a:extLst>
              <a:ext uri="{FF2B5EF4-FFF2-40B4-BE49-F238E27FC236}">
                <a16:creationId xmlns:a16="http://schemas.microsoft.com/office/drawing/2014/main" id="{066ACEB3-5676-FC6B-1E0A-5DD392869D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60750" y="0"/>
            <a:ext cx="5270500" cy="228600"/>
          </a:xfrm>
          <a:prstGeom prst="rect">
            <a:avLst/>
          </a:prstGeom>
        </p:spPr>
      </p:pic>
      <p:pic>
        <p:nvPicPr>
          <p:cNvPr id="6" name="Picture 5" descr="A close up of a red surface&#10;&#10;Description automatically generated">
            <a:extLst>
              <a:ext uri="{FF2B5EF4-FFF2-40B4-BE49-F238E27FC236}">
                <a16:creationId xmlns:a16="http://schemas.microsoft.com/office/drawing/2014/main" id="{298A5AC3-C92F-F09E-D866-C47DA0ACF71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655242"/>
            <a:ext cx="1534602" cy="202757"/>
          </a:xfrm>
          <a:prstGeom prst="rect">
            <a:avLst/>
          </a:prstGeom>
        </p:spPr>
      </p:pic>
      <p:sp>
        <p:nvSpPr>
          <p:cNvPr id="3" name="TextBox 2">
            <a:extLst>
              <a:ext uri="{FF2B5EF4-FFF2-40B4-BE49-F238E27FC236}">
                <a16:creationId xmlns:a16="http://schemas.microsoft.com/office/drawing/2014/main" id="{F5621EFF-CDBC-2F5B-BB87-84EA4D349930}"/>
              </a:ext>
            </a:extLst>
          </p:cNvPr>
          <p:cNvSpPr txBox="1"/>
          <p:nvPr/>
        </p:nvSpPr>
        <p:spPr>
          <a:xfrm>
            <a:off x="59167" y="6556784"/>
            <a:ext cx="1470056" cy="646331"/>
          </a:xfrm>
          <a:prstGeom prst="rect">
            <a:avLst/>
          </a:prstGeom>
          <a:noFill/>
        </p:spPr>
        <p:txBody>
          <a:bodyPr wrap="square" rtlCol="0">
            <a:spAutoFit/>
          </a:bodyPr>
          <a:lstStyle/>
          <a:p>
            <a:r>
              <a:rPr lang="en-US" kern="1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224G1A3288</a:t>
            </a:r>
            <a:endPar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5" name="TextBox 4">
            <a:extLst>
              <a:ext uri="{FF2B5EF4-FFF2-40B4-BE49-F238E27FC236}">
                <a16:creationId xmlns:a16="http://schemas.microsoft.com/office/drawing/2014/main" id="{6AE03486-7FBB-EDE8-5472-C9C3810F3724}"/>
              </a:ext>
            </a:extLst>
          </p:cNvPr>
          <p:cNvSpPr txBox="1"/>
          <p:nvPr/>
        </p:nvSpPr>
        <p:spPr>
          <a:xfrm>
            <a:off x="3033126" y="-78056"/>
            <a:ext cx="5620215" cy="646331"/>
          </a:xfrm>
          <a:prstGeom prst="rect">
            <a:avLst/>
          </a:prstGeom>
          <a:noFill/>
        </p:spPr>
        <p:txBody>
          <a:bodyPr wrap="square" rtlCol="0">
            <a:spAutoFit/>
          </a:bodyPr>
          <a:lstStyle/>
          <a:p>
            <a:pPr algn="ctr"/>
            <a:r>
              <a:rPr lang="en-US" b="1" i="1" dirty="0">
                <a:solidFill>
                  <a:schemeClr val="bg1"/>
                </a:solidFill>
                <a:latin typeface="Times New Roman" panose="02020603050405020304" pitchFamily="18" charset="0"/>
                <a:cs typeface="Times New Roman" panose="02020603050405020304" pitchFamily="18" charset="0"/>
              </a:rPr>
              <a:t>Process Mining Virtual Internship</a:t>
            </a:r>
          </a:p>
          <a:p>
            <a:endParaRPr lang="en-US" dirty="0"/>
          </a:p>
        </p:txBody>
      </p:sp>
    </p:spTree>
    <p:extLst>
      <p:ext uri="{BB962C8B-B14F-4D97-AF65-F5344CB8AC3E}">
        <p14:creationId xmlns:p14="http://schemas.microsoft.com/office/powerpoint/2010/main" val="23351712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FBACFADB-0289-90A4-A349-5420371A93DD}"/>
              </a:ext>
            </a:extLst>
          </p:cNvPr>
          <p:cNvSpPr>
            <a:spLocks noGrp="1"/>
          </p:cNvSpPr>
          <p:nvPr>
            <p:ph type="title"/>
          </p:nvPr>
        </p:nvSpPr>
        <p:spPr/>
        <p:txBody>
          <a:bodyPr/>
          <a:lstStyle/>
          <a:p>
            <a:r>
              <a:rPr lang="en-US" dirty="0"/>
              <a:t>Contents</a:t>
            </a:r>
          </a:p>
        </p:txBody>
      </p:sp>
      <p:sp>
        <p:nvSpPr>
          <p:cNvPr id="3" name="Content Placeholder 2">
            <a:extLst>
              <a:ext uri="{FF2B5EF4-FFF2-40B4-BE49-F238E27FC236}">
                <a16:creationId xmlns:a16="http://schemas.microsoft.com/office/drawing/2014/main" id="{0B9CA917-AD8E-4861-804D-4A5A6A205591}"/>
              </a:ext>
            </a:extLst>
          </p:cNvPr>
          <p:cNvSpPr>
            <a:spLocks noGrp="1"/>
          </p:cNvSpPr>
          <p:nvPr>
            <p:ph idx="1"/>
          </p:nvPr>
        </p:nvSpPr>
        <p:spPr/>
        <p:txBody>
          <a:bodyPr>
            <a:normAutofit fontScale="85000" lnSpcReduction="20000"/>
          </a:bodyPr>
          <a:lstStyle/>
          <a:p>
            <a:pPr marL="461963" indent="-461963">
              <a:lnSpc>
                <a:spcPct val="150000"/>
              </a:lnSpc>
              <a:spcBef>
                <a:spcPts val="500"/>
              </a:spcBef>
              <a:spcAft>
                <a:spcPts val="500"/>
              </a:spcAft>
              <a:buBlip>
                <a:blip r:embed="rId3">
                  <a:extLst>
                    <a:ext uri="{96DAC541-7B7A-43D3-8B79-37D633B846F1}">
                      <asvg:svgBlip xmlns:asvg="http://schemas.microsoft.com/office/drawing/2016/SVG/main" r:embed="rId4"/>
                    </a:ext>
                  </a:extLst>
                </a:blip>
              </a:buBlip>
            </a:pPr>
            <a:r>
              <a:rPr lang="en-US" dirty="0"/>
              <a:t>Course Objective</a:t>
            </a:r>
          </a:p>
          <a:p>
            <a:pPr marL="461963" indent="-461963">
              <a:lnSpc>
                <a:spcPct val="150000"/>
              </a:lnSpc>
              <a:spcBef>
                <a:spcPts val="500"/>
              </a:spcBef>
              <a:spcAft>
                <a:spcPts val="500"/>
              </a:spcAft>
              <a:buBlip>
                <a:blip r:embed="rId3">
                  <a:extLst>
                    <a:ext uri="{96DAC541-7B7A-43D3-8B79-37D633B846F1}">
                      <asvg:svgBlip xmlns:asvg="http://schemas.microsoft.com/office/drawing/2016/SVG/main" r:embed="rId4"/>
                    </a:ext>
                  </a:extLst>
                </a:blip>
              </a:buBlip>
            </a:pPr>
            <a:r>
              <a:rPr lang="en-US" dirty="0"/>
              <a:t>Introduction</a:t>
            </a:r>
          </a:p>
          <a:p>
            <a:pPr marL="461963" indent="-461963">
              <a:lnSpc>
                <a:spcPct val="150000"/>
              </a:lnSpc>
              <a:spcBef>
                <a:spcPts val="500"/>
              </a:spcBef>
              <a:spcAft>
                <a:spcPts val="500"/>
              </a:spcAft>
              <a:buBlip>
                <a:blip r:embed="rId3">
                  <a:extLst>
                    <a:ext uri="{96DAC541-7B7A-43D3-8B79-37D633B846F1}">
                      <asvg:svgBlip xmlns:asvg="http://schemas.microsoft.com/office/drawing/2016/SVG/main" r:embed="rId4"/>
                    </a:ext>
                  </a:extLst>
                </a:blip>
              </a:buBlip>
            </a:pPr>
            <a:r>
              <a:rPr lang="en-US" dirty="0"/>
              <a:t>Technology</a:t>
            </a:r>
          </a:p>
          <a:p>
            <a:pPr marL="461963" indent="-461963">
              <a:lnSpc>
                <a:spcPct val="150000"/>
              </a:lnSpc>
              <a:spcBef>
                <a:spcPts val="500"/>
              </a:spcBef>
              <a:spcAft>
                <a:spcPts val="500"/>
              </a:spcAft>
              <a:buBlip>
                <a:blip r:embed="rId3">
                  <a:extLst>
                    <a:ext uri="{96DAC541-7B7A-43D3-8B79-37D633B846F1}">
                      <asvg:svgBlip xmlns:asvg="http://schemas.microsoft.com/office/drawing/2016/SVG/main" r:embed="rId4"/>
                    </a:ext>
                  </a:extLst>
                </a:blip>
              </a:buBlip>
            </a:pPr>
            <a:r>
              <a:rPr lang="en-US" dirty="0"/>
              <a:t>Applications</a:t>
            </a:r>
          </a:p>
          <a:p>
            <a:pPr marL="461963" indent="-461963">
              <a:lnSpc>
                <a:spcPct val="150000"/>
              </a:lnSpc>
              <a:spcBef>
                <a:spcPts val="500"/>
              </a:spcBef>
              <a:spcAft>
                <a:spcPts val="500"/>
              </a:spcAft>
              <a:buBlip>
                <a:blip r:embed="rId3">
                  <a:extLst>
                    <a:ext uri="{96DAC541-7B7A-43D3-8B79-37D633B846F1}">
                      <asvg:svgBlip xmlns:asvg="http://schemas.microsoft.com/office/drawing/2016/SVG/main" r:embed="rId4"/>
                    </a:ext>
                  </a:extLst>
                </a:blip>
              </a:buBlip>
            </a:pPr>
            <a:r>
              <a:rPr lang="en-US" dirty="0"/>
              <a:t>Modules</a:t>
            </a:r>
          </a:p>
          <a:p>
            <a:pPr marL="461963" indent="-461963">
              <a:lnSpc>
                <a:spcPct val="150000"/>
              </a:lnSpc>
              <a:spcBef>
                <a:spcPts val="500"/>
              </a:spcBef>
              <a:spcAft>
                <a:spcPts val="500"/>
              </a:spcAft>
              <a:buBlip>
                <a:blip r:embed="rId3">
                  <a:extLst>
                    <a:ext uri="{96DAC541-7B7A-43D3-8B79-37D633B846F1}">
                      <asvg:svgBlip xmlns:asvg="http://schemas.microsoft.com/office/drawing/2016/SVG/main" r:embed="rId4"/>
                    </a:ext>
                  </a:extLst>
                </a:blip>
              </a:buBlip>
            </a:pPr>
            <a:r>
              <a:rPr lang="en-US" dirty="0"/>
              <a:t>Real Time applications</a:t>
            </a:r>
          </a:p>
          <a:p>
            <a:pPr marL="461963" indent="-461963">
              <a:lnSpc>
                <a:spcPct val="150000"/>
              </a:lnSpc>
              <a:spcBef>
                <a:spcPts val="500"/>
              </a:spcBef>
              <a:spcAft>
                <a:spcPts val="500"/>
              </a:spcAft>
              <a:buBlip>
                <a:blip r:embed="rId3">
                  <a:extLst>
                    <a:ext uri="{96DAC541-7B7A-43D3-8B79-37D633B846F1}">
                      <asvg:svgBlip xmlns:asvg="http://schemas.microsoft.com/office/drawing/2016/SVG/main" r:embed="rId4"/>
                    </a:ext>
                  </a:extLst>
                </a:blip>
              </a:buBlip>
            </a:pPr>
            <a:r>
              <a:rPr lang="en-US" dirty="0"/>
              <a:t>Learning outcomes</a:t>
            </a:r>
          </a:p>
          <a:p>
            <a:pPr marL="461963" indent="-461963">
              <a:lnSpc>
                <a:spcPct val="150000"/>
              </a:lnSpc>
              <a:spcBef>
                <a:spcPts val="500"/>
              </a:spcBef>
              <a:spcAft>
                <a:spcPts val="500"/>
              </a:spcAft>
              <a:buBlip>
                <a:blip r:embed="rId3">
                  <a:extLst>
                    <a:ext uri="{96DAC541-7B7A-43D3-8B79-37D633B846F1}">
                      <asvg:svgBlip xmlns:asvg="http://schemas.microsoft.com/office/drawing/2016/SVG/main" r:embed="rId4"/>
                    </a:ext>
                  </a:extLst>
                </a:blip>
              </a:buBlip>
            </a:pPr>
            <a:r>
              <a:rPr lang="en-US" dirty="0"/>
              <a:t>GitHub Link</a:t>
            </a:r>
          </a:p>
          <a:p>
            <a:pPr marL="461963" indent="-461963">
              <a:lnSpc>
                <a:spcPct val="150000"/>
              </a:lnSpc>
              <a:spcBef>
                <a:spcPts val="500"/>
              </a:spcBef>
              <a:spcAft>
                <a:spcPts val="500"/>
              </a:spcAft>
              <a:buBlip>
                <a:blip r:embed="rId3">
                  <a:extLst>
                    <a:ext uri="{96DAC541-7B7A-43D3-8B79-37D633B846F1}">
                      <asvg:svgBlip xmlns:asvg="http://schemas.microsoft.com/office/drawing/2016/SVG/main" r:embed="rId4"/>
                    </a:ext>
                  </a:extLst>
                </a:blip>
              </a:buBlip>
            </a:pPr>
            <a:r>
              <a:rPr lang="en-US" dirty="0"/>
              <a:t>Queries</a:t>
            </a:r>
            <a:endParaRPr lang="en-IN" dirty="0"/>
          </a:p>
        </p:txBody>
      </p:sp>
      <mc:AlternateContent xmlns:mc="http://schemas.openxmlformats.org/markup-compatibility/2006" xmlns:p14="http://schemas.microsoft.com/office/powerpoint/2010/main">
        <mc:Choice Requires="p14">
          <p:contentPart p14:bwMode="auto" r:id="rId5">
            <p14:nvContentPartPr>
              <p14:cNvPr id="5" name="Ink 4">
                <a:extLst>
                  <a:ext uri="{FF2B5EF4-FFF2-40B4-BE49-F238E27FC236}">
                    <a16:creationId xmlns:a16="http://schemas.microsoft.com/office/drawing/2014/main" id="{A1CFF5B2-D79D-9498-B5D5-8C787AA99BDA}"/>
                  </a:ext>
                </a:extLst>
              </p14:cNvPr>
              <p14:cNvContentPartPr/>
              <p14:nvPr/>
            </p14:nvContentPartPr>
            <p14:xfrm>
              <a:off x="5989982" y="130163"/>
              <a:ext cx="360" cy="360"/>
            </p14:xfrm>
          </p:contentPart>
        </mc:Choice>
        <mc:Fallback xmlns="">
          <p:pic>
            <p:nvPicPr>
              <p:cNvPr id="5" name="Ink 4">
                <a:extLst>
                  <a:ext uri="{FF2B5EF4-FFF2-40B4-BE49-F238E27FC236}">
                    <a16:creationId xmlns:a16="http://schemas.microsoft.com/office/drawing/2014/main" id="{A1CFF5B2-D79D-9498-B5D5-8C787AA99BDA}"/>
                  </a:ext>
                </a:extLst>
              </p:cNvPr>
              <p:cNvPicPr/>
              <p:nvPr/>
            </p:nvPicPr>
            <p:blipFill>
              <a:blip r:embed="rId7"/>
              <a:stretch>
                <a:fillRect/>
              </a:stretch>
            </p:blipFill>
            <p:spPr>
              <a:xfrm>
                <a:off x="5981342" y="121163"/>
                <a:ext cx="18000" cy="18000"/>
              </a:xfrm>
              <a:prstGeom prst="rect">
                <a:avLst/>
              </a:prstGeom>
            </p:spPr>
          </p:pic>
        </mc:Fallback>
      </mc:AlternateContent>
      <p:pic>
        <p:nvPicPr>
          <p:cNvPr id="15" name="Picture 14" descr="A blue square with white lines&#10;&#10;Description automatically generated with medium confidence">
            <a:extLst>
              <a:ext uri="{FF2B5EF4-FFF2-40B4-BE49-F238E27FC236}">
                <a16:creationId xmlns:a16="http://schemas.microsoft.com/office/drawing/2014/main" id="{F702A3FB-D4D7-B4FF-25F7-22B36771FBF0}"/>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flipV="1">
            <a:off x="5310117" y="-2"/>
            <a:ext cx="1785841" cy="232760"/>
          </a:xfrm>
          <a:prstGeom prst="rect">
            <a:avLst/>
          </a:prstGeom>
        </p:spPr>
      </p:pic>
      <p:pic>
        <p:nvPicPr>
          <p:cNvPr id="18" name="Picture 17" descr="A close up of a red surface&#10;&#10;Description automatically generated">
            <a:extLst>
              <a:ext uri="{FF2B5EF4-FFF2-40B4-BE49-F238E27FC236}">
                <a16:creationId xmlns:a16="http://schemas.microsoft.com/office/drawing/2014/main" id="{6F6E6AD9-F38E-F5F3-7A9C-BF5C99AAB27E}"/>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 y="6641867"/>
            <a:ext cx="1518701" cy="216133"/>
          </a:xfrm>
          <a:prstGeom prst="rect">
            <a:avLst/>
          </a:prstGeom>
        </p:spPr>
      </p:pic>
      <p:sp>
        <p:nvSpPr>
          <p:cNvPr id="2" name="TextBox 1">
            <a:extLst>
              <a:ext uri="{FF2B5EF4-FFF2-40B4-BE49-F238E27FC236}">
                <a16:creationId xmlns:a16="http://schemas.microsoft.com/office/drawing/2014/main" id="{F9562887-A290-3333-4692-1DFA8B27EA46}"/>
              </a:ext>
            </a:extLst>
          </p:cNvPr>
          <p:cNvSpPr txBox="1"/>
          <p:nvPr/>
        </p:nvSpPr>
        <p:spPr>
          <a:xfrm>
            <a:off x="57867" y="6561688"/>
            <a:ext cx="1518701" cy="369332"/>
          </a:xfrm>
          <a:prstGeom prst="rect">
            <a:avLst/>
          </a:prstGeom>
          <a:noFill/>
        </p:spPr>
        <p:txBody>
          <a:bodyPr wrap="square" rtlCol="0">
            <a:spAutoFit/>
          </a:bodyPr>
          <a:lstStyle/>
          <a:p>
            <a:r>
              <a:rPr lang="en-US" sz="18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224G1A3288</a:t>
            </a:r>
            <a:endPar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TextBox 3">
            <a:extLst>
              <a:ext uri="{FF2B5EF4-FFF2-40B4-BE49-F238E27FC236}">
                <a16:creationId xmlns:a16="http://schemas.microsoft.com/office/drawing/2014/main" id="{80511B53-9431-082A-ACA6-7E0A81C8A895}"/>
              </a:ext>
            </a:extLst>
          </p:cNvPr>
          <p:cNvSpPr txBox="1"/>
          <p:nvPr/>
        </p:nvSpPr>
        <p:spPr>
          <a:xfrm>
            <a:off x="4120179" y="-77443"/>
            <a:ext cx="5497158" cy="369332"/>
          </a:xfrm>
          <a:prstGeom prst="rect">
            <a:avLst/>
          </a:prstGeom>
          <a:noFill/>
        </p:spPr>
        <p:txBody>
          <a:bodyPr wrap="square" rtlCol="0">
            <a:spAutoFit/>
          </a:bodyPr>
          <a:lstStyle/>
          <a:p>
            <a:r>
              <a:rPr lang="en-US" b="1" i="1" dirty="0">
                <a:solidFill>
                  <a:schemeClr val="bg1"/>
                </a:solidFill>
                <a:latin typeface="Times New Roman" panose="02020603050405020304" pitchFamily="18" charset="0"/>
                <a:cs typeface="Times New Roman" panose="02020603050405020304" pitchFamily="18" charset="0"/>
              </a:rPr>
              <a:t>Process Mining Virtual Internship</a:t>
            </a:r>
          </a:p>
        </p:txBody>
      </p:sp>
    </p:spTree>
    <p:extLst>
      <p:ext uri="{BB962C8B-B14F-4D97-AF65-F5344CB8AC3E}">
        <p14:creationId xmlns:p14="http://schemas.microsoft.com/office/powerpoint/2010/main" val="532094619"/>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FBACFADB-0289-90A4-A349-5420371A93DD}"/>
              </a:ext>
            </a:extLst>
          </p:cNvPr>
          <p:cNvSpPr>
            <a:spLocks noGrp="1"/>
          </p:cNvSpPr>
          <p:nvPr>
            <p:ph type="title"/>
          </p:nvPr>
        </p:nvSpPr>
        <p:spPr/>
        <p:txBody>
          <a:bodyPr/>
          <a:lstStyle/>
          <a:p>
            <a:pPr algn="ctr"/>
            <a:r>
              <a:rPr lang="en-US" dirty="0"/>
              <a:t>Course Objective</a:t>
            </a:r>
          </a:p>
        </p:txBody>
      </p:sp>
      <p:sp>
        <p:nvSpPr>
          <p:cNvPr id="3" name="Content Placeholder 2">
            <a:extLst>
              <a:ext uri="{FF2B5EF4-FFF2-40B4-BE49-F238E27FC236}">
                <a16:creationId xmlns:a16="http://schemas.microsoft.com/office/drawing/2014/main" id="{0B9CA917-AD8E-4861-804D-4A5A6A205591}"/>
              </a:ext>
            </a:extLst>
          </p:cNvPr>
          <p:cNvSpPr>
            <a:spLocks noGrp="1"/>
          </p:cNvSpPr>
          <p:nvPr>
            <p:ph idx="1"/>
          </p:nvPr>
        </p:nvSpPr>
        <p:spPr/>
        <p:txBody>
          <a:bodyPr>
            <a:noAutofit/>
          </a:bodyPr>
          <a:lstStyle/>
          <a:p>
            <a:pPr>
              <a:lnSpc>
                <a:spcPct val="100000"/>
              </a:lnSpc>
              <a:spcBef>
                <a:spcPts val="500"/>
              </a:spcBef>
              <a:spcAft>
                <a:spcPts val="500"/>
              </a:spcAft>
            </a:pPr>
            <a:r>
              <a:rPr lang="en-US" sz="2400" dirty="0"/>
              <a:t>It offers objective , fact based insights, derived from actual data, to help you audit, analyze, and improve your existing business processes.</a:t>
            </a:r>
          </a:p>
          <a:p>
            <a:pPr>
              <a:lnSpc>
                <a:spcPct val="100000"/>
              </a:lnSpc>
              <a:spcBef>
                <a:spcPts val="500"/>
              </a:spcBef>
              <a:spcAft>
                <a:spcPts val="500"/>
              </a:spcAft>
            </a:pPr>
            <a:r>
              <a:rPr lang="en-US" sz="2400" dirty="0"/>
              <a:t>It is faster, cheaper and accurate than the lengthy and often subjective process mapping workshops.</a:t>
            </a:r>
          </a:p>
          <a:p>
            <a:pPr>
              <a:lnSpc>
                <a:spcPct val="100000"/>
              </a:lnSpc>
              <a:spcBef>
                <a:spcPts val="500"/>
              </a:spcBef>
              <a:spcAft>
                <a:spcPts val="500"/>
              </a:spcAft>
            </a:pPr>
            <a:r>
              <a:rPr lang="en-US" sz="2400" dirty="0"/>
              <a:t>Process mining works on top of your existing systems, helping you to leverage your existing technology investments. There is no rip-and-replace involved. </a:t>
            </a:r>
          </a:p>
          <a:p>
            <a:pPr marL="0" indent="0">
              <a:lnSpc>
                <a:spcPct val="100000"/>
              </a:lnSpc>
              <a:spcBef>
                <a:spcPts val="500"/>
              </a:spcBef>
              <a:spcAft>
                <a:spcPts val="500"/>
              </a:spcAft>
              <a:buNone/>
            </a:pPr>
            <a:r>
              <a:rPr lang="en-US" sz="2400" dirty="0"/>
              <a:t>Real-World Applications</a:t>
            </a:r>
          </a:p>
          <a:p>
            <a:pPr>
              <a:lnSpc>
                <a:spcPct val="100000"/>
              </a:lnSpc>
              <a:spcBef>
                <a:spcPts val="500"/>
              </a:spcBef>
              <a:spcAft>
                <a:spcPts val="500"/>
              </a:spcAft>
            </a:pPr>
            <a:r>
              <a:rPr lang="en-US" sz="2400" dirty="0"/>
              <a:t> S</a:t>
            </a:r>
            <a:r>
              <a:rPr lang="en-IN" sz="2400" dirty="0" err="1"/>
              <a:t>ystem</a:t>
            </a:r>
            <a:r>
              <a:rPr lang="en-IN" sz="2400" dirty="0"/>
              <a:t> Transformation</a:t>
            </a:r>
          </a:p>
          <a:p>
            <a:pPr>
              <a:lnSpc>
                <a:spcPct val="100000"/>
              </a:lnSpc>
              <a:spcBef>
                <a:spcPts val="500"/>
              </a:spcBef>
              <a:spcAft>
                <a:spcPts val="500"/>
              </a:spcAft>
            </a:pPr>
            <a:r>
              <a:rPr lang="en-US" sz="2400" dirty="0"/>
              <a:t> Sustainability</a:t>
            </a:r>
          </a:p>
          <a:p>
            <a:pPr>
              <a:lnSpc>
                <a:spcPct val="100000"/>
              </a:lnSpc>
              <a:spcBef>
                <a:spcPts val="500"/>
              </a:spcBef>
              <a:spcAft>
                <a:spcPts val="500"/>
              </a:spcAft>
            </a:pPr>
            <a:r>
              <a:rPr lang="en-US" sz="2400" dirty="0"/>
              <a:t> Finance</a:t>
            </a:r>
          </a:p>
          <a:p>
            <a:pPr marL="0" indent="0">
              <a:lnSpc>
                <a:spcPct val="150000"/>
              </a:lnSpc>
              <a:spcBef>
                <a:spcPts val="500"/>
              </a:spcBef>
              <a:spcAft>
                <a:spcPts val="500"/>
              </a:spcAft>
              <a:buNone/>
            </a:pPr>
            <a:endParaRPr lang="en-US" sz="2600" dirty="0"/>
          </a:p>
          <a:p>
            <a:pPr marL="0" indent="0">
              <a:lnSpc>
                <a:spcPct val="150000"/>
              </a:lnSpc>
              <a:spcBef>
                <a:spcPts val="500"/>
              </a:spcBef>
              <a:spcAft>
                <a:spcPts val="500"/>
              </a:spcAft>
              <a:buNone/>
            </a:pPr>
            <a:endParaRPr lang="en-US" sz="2600" dirty="0"/>
          </a:p>
          <a:p>
            <a:pPr>
              <a:lnSpc>
                <a:spcPct val="150000"/>
              </a:lnSpc>
              <a:spcBef>
                <a:spcPts val="500"/>
              </a:spcBef>
              <a:spcAft>
                <a:spcPts val="500"/>
              </a:spcAft>
            </a:pPr>
            <a:endParaRPr lang="en-US" sz="2600" dirty="0"/>
          </a:p>
          <a:p>
            <a:pPr>
              <a:lnSpc>
                <a:spcPct val="150000"/>
              </a:lnSpc>
              <a:spcBef>
                <a:spcPts val="500"/>
              </a:spcBef>
              <a:spcAft>
                <a:spcPts val="500"/>
              </a:spcAft>
            </a:pPr>
            <a:endParaRPr lang="en-US" sz="2400" b="1" dirty="0"/>
          </a:p>
        </p:txBody>
      </p:sp>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A1CFF5B2-D79D-9498-B5D5-8C787AA99BDA}"/>
                  </a:ext>
                </a:extLst>
              </p14:cNvPr>
              <p14:cNvContentPartPr/>
              <p14:nvPr/>
            </p14:nvContentPartPr>
            <p14:xfrm>
              <a:off x="5989982" y="130163"/>
              <a:ext cx="360" cy="360"/>
            </p14:xfrm>
          </p:contentPart>
        </mc:Choice>
        <mc:Fallback xmlns="">
          <p:pic>
            <p:nvPicPr>
              <p:cNvPr id="5" name="Ink 4">
                <a:extLst>
                  <a:ext uri="{FF2B5EF4-FFF2-40B4-BE49-F238E27FC236}">
                    <a16:creationId xmlns:a16="http://schemas.microsoft.com/office/drawing/2014/main" id="{A1CFF5B2-D79D-9498-B5D5-8C787AA99BDA}"/>
                  </a:ext>
                </a:extLst>
              </p:cNvPr>
              <p:cNvPicPr/>
              <p:nvPr/>
            </p:nvPicPr>
            <p:blipFill>
              <a:blip r:embed="rId4"/>
              <a:stretch>
                <a:fillRect/>
              </a:stretch>
            </p:blipFill>
            <p:spPr>
              <a:xfrm>
                <a:off x="5980982" y="121163"/>
                <a:ext cx="18000" cy="18000"/>
              </a:xfrm>
              <a:prstGeom prst="rect">
                <a:avLst/>
              </a:prstGeom>
            </p:spPr>
          </p:pic>
        </mc:Fallback>
      </mc:AlternateContent>
      <p:pic>
        <p:nvPicPr>
          <p:cNvPr id="15" name="Picture 14" descr="A blue square with white lines&#10;&#10;Description automatically generated with medium confidence">
            <a:extLst>
              <a:ext uri="{FF2B5EF4-FFF2-40B4-BE49-F238E27FC236}">
                <a16:creationId xmlns:a16="http://schemas.microsoft.com/office/drawing/2014/main" id="{F702A3FB-D4D7-B4FF-25F7-22B36771FBF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V="1">
            <a:off x="5310117" y="-2"/>
            <a:ext cx="1785841" cy="232760"/>
          </a:xfrm>
          <a:prstGeom prst="rect">
            <a:avLst/>
          </a:prstGeom>
        </p:spPr>
      </p:pic>
      <p:pic>
        <p:nvPicPr>
          <p:cNvPr id="18" name="Picture 17" descr="A close up of a red surface&#10;&#10;Description automatically generated">
            <a:extLst>
              <a:ext uri="{FF2B5EF4-FFF2-40B4-BE49-F238E27FC236}">
                <a16:creationId xmlns:a16="http://schemas.microsoft.com/office/drawing/2014/main" id="{6F6E6AD9-F38E-F5F3-7A9C-BF5C99AAB27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 y="6641867"/>
            <a:ext cx="1518701" cy="216133"/>
          </a:xfrm>
          <a:prstGeom prst="rect">
            <a:avLst/>
          </a:prstGeom>
        </p:spPr>
      </p:pic>
      <p:sp>
        <p:nvSpPr>
          <p:cNvPr id="2" name="TextBox 1">
            <a:extLst>
              <a:ext uri="{FF2B5EF4-FFF2-40B4-BE49-F238E27FC236}">
                <a16:creationId xmlns:a16="http://schemas.microsoft.com/office/drawing/2014/main" id="{F9562887-A290-3333-4692-1DFA8B27EA46}"/>
              </a:ext>
            </a:extLst>
          </p:cNvPr>
          <p:cNvSpPr txBox="1"/>
          <p:nvPr/>
        </p:nvSpPr>
        <p:spPr>
          <a:xfrm>
            <a:off x="57867" y="6561688"/>
            <a:ext cx="1518701" cy="369332"/>
          </a:xfrm>
          <a:prstGeom prst="rect">
            <a:avLst/>
          </a:prstGeom>
          <a:noFill/>
        </p:spPr>
        <p:txBody>
          <a:bodyPr wrap="square" rtlCol="0">
            <a:spAutoFit/>
          </a:bodyPr>
          <a:lstStyle/>
          <a:p>
            <a:r>
              <a:rPr lang="en-US" sz="18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224G1A3288</a:t>
            </a:r>
            <a:endPar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TextBox 3">
            <a:extLst>
              <a:ext uri="{FF2B5EF4-FFF2-40B4-BE49-F238E27FC236}">
                <a16:creationId xmlns:a16="http://schemas.microsoft.com/office/drawing/2014/main" id="{80511B53-9431-082A-ACA6-7E0A81C8A895}"/>
              </a:ext>
            </a:extLst>
          </p:cNvPr>
          <p:cNvSpPr txBox="1"/>
          <p:nvPr/>
        </p:nvSpPr>
        <p:spPr>
          <a:xfrm>
            <a:off x="4120179" y="-77443"/>
            <a:ext cx="5497158" cy="369332"/>
          </a:xfrm>
          <a:prstGeom prst="rect">
            <a:avLst/>
          </a:prstGeom>
          <a:noFill/>
        </p:spPr>
        <p:txBody>
          <a:bodyPr wrap="square" rtlCol="0">
            <a:spAutoFit/>
          </a:bodyPr>
          <a:lstStyle/>
          <a:p>
            <a:r>
              <a:rPr lang="en-US" b="1" i="1" dirty="0">
                <a:solidFill>
                  <a:schemeClr val="bg1"/>
                </a:solidFill>
                <a:latin typeface="Times New Roman" panose="02020603050405020304" pitchFamily="18" charset="0"/>
                <a:cs typeface="Times New Roman" panose="02020603050405020304" pitchFamily="18" charset="0"/>
              </a:rPr>
              <a:t>Process Mining Virtual Internship</a:t>
            </a:r>
          </a:p>
        </p:txBody>
      </p:sp>
    </p:spTree>
    <p:extLst>
      <p:ext uri="{BB962C8B-B14F-4D97-AF65-F5344CB8AC3E}">
        <p14:creationId xmlns:p14="http://schemas.microsoft.com/office/powerpoint/2010/main" val="2838265145"/>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FBACFADB-0289-90A4-A349-5420371A93DD}"/>
              </a:ext>
            </a:extLst>
          </p:cNvPr>
          <p:cNvSpPr>
            <a:spLocks noGrp="1"/>
          </p:cNvSpPr>
          <p:nvPr>
            <p:ph type="title"/>
          </p:nvPr>
        </p:nvSpPr>
        <p:spPr/>
        <p:txBody>
          <a:bodyPr/>
          <a:lstStyle/>
          <a:p>
            <a:pPr algn="just"/>
            <a:r>
              <a:rPr lang="en-US" dirty="0"/>
              <a:t>                               Introduction</a:t>
            </a:r>
          </a:p>
        </p:txBody>
      </p:sp>
      <p:sp>
        <p:nvSpPr>
          <p:cNvPr id="3" name="Content Placeholder 2">
            <a:extLst>
              <a:ext uri="{FF2B5EF4-FFF2-40B4-BE49-F238E27FC236}">
                <a16:creationId xmlns:a16="http://schemas.microsoft.com/office/drawing/2014/main" id="{0B9CA917-AD8E-4861-804D-4A5A6A205591}"/>
              </a:ext>
            </a:extLst>
          </p:cNvPr>
          <p:cNvSpPr>
            <a:spLocks noGrp="1"/>
          </p:cNvSpPr>
          <p:nvPr>
            <p:ph idx="1"/>
          </p:nvPr>
        </p:nvSpPr>
        <p:spPr>
          <a:xfrm>
            <a:off x="100414" y="1081623"/>
            <a:ext cx="11779135" cy="5383571"/>
          </a:xfrm>
        </p:spPr>
        <p:txBody>
          <a:bodyPr>
            <a:noAutofit/>
          </a:bodyPr>
          <a:lstStyle/>
          <a:p>
            <a:pPr marL="0" indent="0">
              <a:lnSpc>
                <a:spcPct val="150000"/>
              </a:lnSpc>
              <a:spcBef>
                <a:spcPts val="500"/>
              </a:spcBef>
              <a:spcAft>
                <a:spcPts val="500"/>
              </a:spcAft>
              <a:buNone/>
            </a:pPr>
            <a:r>
              <a:rPr lang="en-US" sz="2800" b="1" dirty="0"/>
              <a:t>What is process Mining?</a:t>
            </a:r>
          </a:p>
          <a:p>
            <a:pPr marL="342900" marR="135890" lvl="0" indent="-342900">
              <a:lnSpc>
                <a:spcPct val="100000"/>
              </a:lnSpc>
              <a:spcBef>
                <a:spcPts val="500"/>
              </a:spcBef>
              <a:spcAft>
                <a:spcPts val="500"/>
              </a:spcAft>
              <a:tabLst>
                <a:tab pos="457200" algn="l"/>
              </a:tabLst>
            </a:pPr>
            <a:r>
              <a:rPr lang="en-US" sz="2400" dirty="0"/>
              <a:t>Process mining is a set of techniques for the analysis of operational processes based on event logs extracted from company’s databases, information systems, or business management software such as enterprise resource planning (ERP), customer relationship management (CRM), </a:t>
            </a:r>
            <a:r>
              <a:rPr lang="en-US" sz="2400" dirty="0">
                <a:hlinkClick r:id="rId3"/>
              </a:rPr>
              <a:t>electronic health records</a:t>
            </a:r>
            <a:r>
              <a:rPr lang="en-US" sz="2400" dirty="0"/>
              <a:t> (EHR), etc.</a:t>
            </a:r>
          </a:p>
          <a:p>
            <a:pPr marL="342900" marR="135890" lvl="0" indent="-342900">
              <a:lnSpc>
                <a:spcPct val="100000"/>
              </a:lnSpc>
              <a:spcBef>
                <a:spcPts val="500"/>
              </a:spcBef>
              <a:spcAft>
                <a:spcPts val="500"/>
              </a:spcAft>
              <a:tabLst>
                <a:tab pos="457200" algn="l"/>
              </a:tabLst>
            </a:pPr>
            <a:r>
              <a:rPr lang="en-US" sz="2400" dirty="0"/>
              <a:t>In simple words, it’s about finding out how processes are actually performed to discover problems and areas for improvement.</a:t>
            </a:r>
          </a:p>
          <a:p>
            <a:pPr marL="342900" marR="135890" lvl="0" indent="-342900">
              <a:lnSpc>
                <a:spcPct val="100000"/>
              </a:lnSpc>
              <a:spcBef>
                <a:spcPts val="500"/>
              </a:spcBef>
              <a:spcAft>
                <a:spcPts val="500"/>
              </a:spcAft>
              <a:tabLst>
                <a:tab pos="457200" algn="l"/>
              </a:tabLst>
            </a:pPr>
            <a:r>
              <a:rPr lang="en-US" sz="2400" dirty="0"/>
              <a:t>Process mining </a:t>
            </a:r>
            <a:r>
              <a:rPr lang="en-US" sz="2400" dirty="0" err="1"/>
              <a:t>сan</a:t>
            </a:r>
            <a:r>
              <a:rPr lang="en-US" sz="2400" dirty="0"/>
              <a:t> also be described as a part of business process management (BPM) that applies data science (with its data mining and </a:t>
            </a:r>
            <a:r>
              <a:rPr lang="en-US" sz="2400" dirty="0">
                <a:hlinkClick r:id="rId4"/>
              </a:rPr>
              <a:t>machine learning</a:t>
            </a:r>
            <a:r>
              <a:rPr lang="en-US" sz="2400" dirty="0"/>
              <a:t> techniques) to dig into the records of the company’s software, get the understanding of its processes performance, and support optimization activities.</a:t>
            </a:r>
            <a:r>
              <a:rPr lang="en-IN" sz="2400" kern="100" dirty="0">
                <a:solidFill>
                  <a:srgbClr val="000000"/>
                </a:solidFill>
                <a:effectLst/>
                <a:latin typeface="Times New Roman" panose="02020603050405020304" pitchFamily="18" charset="0"/>
                <a:ea typeface="Times New Roman" panose="02020603050405020304" pitchFamily="18" charset="0"/>
              </a:rPr>
              <a:t>                                                                                                                                                     </a:t>
            </a:r>
            <a:endParaRPr lang="en-IN" sz="2400" spc="-5" dirty="0">
              <a:latin typeface="Calibri" panose="020F0502020204030204" pitchFamily="34" charset="0"/>
              <a:cs typeface="Calibri" panose="020F0502020204030204" pitchFamily="34" charset="0"/>
            </a:endParaRPr>
          </a:p>
        </p:txBody>
      </p:sp>
      <mc:AlternateContent xmlns:mc="http://schemas.openxmlformats.org/markup-compatibility/2006" xmlns:p14="http://schemas.microsoft.com/office/powerpoint/2010/main">
        <mc:Choice Requires="p14">
          <p:contentPart p14:bwMode="auto" r:id="rId5">
            <p14:nvContentPartPr>
              <p14:cNvPr id="5" name="Ink 4">
                <a:extLst>
                  <a:ext uri="{FF2B5EF4-FFF2-40B4-BE49-F238E27FC236}">
                    <a16:creationId xmlns:a16="http://schemas.microsoft.com/office/drawing/2014/main" id="{A1CFF5B2-D79D-9498-B5D5-8C787AA99BDA}"/>
                  </a:ext>
                </a:extLst>
              </p14:cNvPr>
              <p14:cNvContentPartPr/>
              <p14:nvPr/>
            </p14:nvContentPartPr>
            <p14:xfrm>
              <a:off x="5989982" y="130163"/>
              <a:ext cx="360" cy="360"/>
            </p14:xfrm>
          </p:contentPart>
        </mc:Choice>
        <mc:Fallback xmlns="">
          <p:pic>
            <p:nvPicPr>
              <p:cNvPr id="5" name="Ink 4">
                <a:extLst>
                  <a:ext uri="{FF2B5EF4-FFF2-40B4-BE49-F238E27FC236}">
                    <a16:creationId xmlns:a16="http://schemas.microsoft.com/office/drawing/2014/main" id="{A1CFF5B2-D79D-9498-B5D5-8C787AA99BDA}"/>
                  </a:ext>
                </a:extLst>
              </p:cNvPr>
              <p:cNvPicPr/>
              <p:nvPr/>
            </p:nvPicPr>
            <p:blipFill>
              <a:blip r:embed="rId6"/>
              <a:stretch>
                <a:fillRect/>
              </a:stretch>
            </p:blipFill>
            <p:spPr>
              <a:xfrm>
                <a:off x="5980982" y="121163"/>
                <a:ext cx="18000" cy="18000"/>
              </a:xfrm>
              <a:prstGeom prst="rect">
                <a:avLst/>
              </a:prstGeom>
            </p:spPr>
          </p:pic>
        </mc:Fallback>
      </mc:AlternateContent>
      <p:pic>
        <p:nvPicPr>
          <p:cNvPr id="15" name="Picture 14" descr="A blue square with white lines&#10;&#10;Description automatically generated with medium confidence">
            <a:extLst>
              <a:ext uri="{FF2B5EF4-FFF2-40B4-BE49-F238E27FC236}">
                <a16:creationId xmlns:a16="http://schemas.microsoft.com/office/drawing/2014/main" id="{F702A3FB-D4D7-B4FF-25F7-22B36771FBF0}"/>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flipV="1">
            <a:off x="5310117" y="-2"/>
            <a:ext cx="1785841" cy="232760"/>
          </a:xfrm>
          <a:prstGeom prst="rect">
            <a:avLst/>
          </a:prstGeom>
        </p:spPr>
      </p:pic>
      <p:pic>
        <p:nvPicPr>
          <p:cNvPr id="18" name="Picture 17" descr="A close up of a red surface&#10;&#10;Description automatically generated">
            <a:extLst>
              <a:ext uri="{FF2B5EF4-FFF2-40B4-BE49-F238E27FC236}">
                <a16:creationId xmlns:a16="http://schemas.microsoft.com/office/drawing/2014/main" id="{6F6E6AD9-F38E-F5F3-7A9C-BF5C99AAB27E}"/>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 y="6641867"/>
            <a:ext cx="1518701" cy="216133"/>
          </a:xfrm>
          <a:prstGeom prst="rect">
            <a:avLst/>
          </a:prstGeom>
        </p:spPr>
      </p:pic>
      <p:sp>
        <p:nvSpPr>
          <p:cNvPr id="2" name="TextBox 1">
            <a:extLst>
              <a:ext uri="{FF2B5EF4-FFF2-40B4-BE49-F238E27FC236}">
                <a16:creationId xmlns:a16="http://schemas.microsoft.com/office/drawing/2014/main" id="{F9562887-A290-3333-4692-1DFA8B27EA46}"/>
              </a:ext>
            </a:extLst>
          </p:cNvPr>
          <p:cNvSpPr txBox="1"/>
          <p:nvPr/>
        </p:nvSpPr>
        <p:spPr>
          <a:xfrm>
            <a:off x="57867" y="6561688"/>
            <a:ext cx="1518701" cy="646331"/>
          </a:xfrm>
          <a:prstGeom prst="rect">
            <a:avLst/>
          </a:prstGeom>
          <a:noFill/>
        </p:spPr>
        <p:txBody>
          <a:bodyPr wrap="square" rtlCol="0">
            <a:spAutoFit/>
          </a:bodyPr>
          <a:lstStyle/>
          <a:p>
            <a:r>
              <a:rPr lang="en-US" sz="18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224G1A3288</a:t>
            </a:r>
            <a:endPar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TextBox 3">
            <a:extLst>
              <a:ext uri="{FF2B5EF4-FFF2-40B4-BE49-F238E27FC236}">
                <a16:creationId xmlns:a16="http://schemas.microsoft.com/office/drawing/2014/main" id="{80511B53-9431-082A-ACA6-7E0A81C8A895}"/>
              </a:ext>
            </a:extLst>
          </p:cNvPr>
          <p:cNvSpPr txBox="1"/>
          <p:nvPr/>
        </p:nvSpPr>
        <p:spPr>
          <a:xfrm>
            <a:off x="4120179" y="-77443"/>
            <a:ext cx="5497158" cy="369332"/>
          </a:xfrm>
          <a:prstGeom prst="rect">
            <a:avLst/>
          </a:prstGeom>
          <a:noFill/>
        </p:spPr>
        <p:txBody>
          <a:bodyPr wrap="square" rtlCol="0">
            <a:spAutoFit/>
          </a:bodyPr>
          <a:lstStyle/>
          <a:p>
            <a:r>
              <a:rPr lang="en-US" b="1" i="1" dirty="0">
                <a:solidFill>
                  <a:schemeClr val="bg1"/>
                </a:solidFill>
                <a:latin typeface="Times New Roman" panose="02020603050405020304" pitchFamily="18" charset="0"/>
                <a:cs typeface="Times New Roman" panose="02020603050405020304" pitchFamily="18" charset="0"/>
              </a:rPr>
              <a:t>Process Mining Virtual Internship</a:t>
            </a:r>
          </a:p>
        </p:txBody>
      </p:sp>
    </p:spTree>
    <p:extLst>
      <p:ext uri="{BB962C8B-B14F-4D97-AF65-F5344CB8AC3E}">
        <p14:creationId xmlns:p14="http://schemas.microsoft.com/office/powerpoint/2010/main" val="3231097038"/>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FBACFADB-0289-90A4-A349-5420371A93DD}"/>
              </a:ext>
            </a:extLst>
          </p:cNvPr>
          <p:cNvSpPr>
            <a:spLocks noGrp="1"/>
          </p:cNvSpPr>
          <p:nvPr>
            <p:ph type="title"/>
          </p:nvPr>
        </p:nvSpPr>
        <p:spPr>
          <a:xfrm>
            <a:off x="-2" y="232759"/>
            <a:ext cx="12192000" cy="714892"/>
          </a:xfrm>
        </p:spPr>
        <p:txBody>
          <a:bodyPr/>
          <a:lstStyle/>
          <a:p>
            <a:pPr algn="just"/>
            <a:r>
              <a:rPr lang="en-US" dirty="0"/>
              <a:t>                               Technology</a:t>
            </a:r>
          </a:p>
        </p:txBody>
      </p:sp>
      <p:sp>
        <p:nvSpPr>
          <p:cNvPr id="3" name="Content Placeholder 2">
            <a:extLst>
              <a:ext uri="{FF2B5EF4-FFF2-40B4-BE49-F238E27FC236}">
                <a16:creationId xmlns:a16="http://schemas.microsoft.com/office/drawing/2014/main" id="{0B9CA917-AD8E-4861-804D-4A5A6A205591}"/>
              </a:ext>
            </a:extLst>
          </p:cNvPr>
          <p:cNvSpPr>
            <a:spLocks noGrp="1"/>
          </p:cNvSpPr>
          <p:nvPr>
            <p:ph idx="1"/>
          </p:nvPr>
        </p:nvSpPr>
        <p:spPr/>
        <p:txBody>
          <a:bodyPr>
            <a:noAutofit/>
          </a:bodyPr>
          <a:lstStyle/>
          <a:p>
            <a:pPr>
              <a:lnSpc>
                <a:spcPct val="100000"/>
              </a:lnSpc>
              <a:spcBef>
                <a:spcPts val="500"/>
              </a:spcBef>
              <a:spcAft>
                <a:spcPts val="500"/>
              </a:spcAft>
            </a:pPr>
            <a:r>
              <a:rPr lang="en-US" sz="2400" dirty="0"/>
              <a:t>Process mining applies data science to discover, validate and improve work flows. By combining data mining and process analytics, organizations can mine log data from their information systems to understand the performance of their processes, revealing bottlenecks and other areas of improvement</a:t>
            </a:r>
          </a:p>
          <a:p>
            <a:pPr>
              <a:lnSpc>
                <a:spcPct val="100000"/>
              </a:lnSpc>
              <a:spcBef>
                <a:spcPts val="500"/>
              </a:spcBef>
              <a:spcAft>
                <a:spcPts val="500"/>
              </a:spcAft>
            </a:pPr>
            <a:r>
              <a:rPr lang="en-IN" sz="2400" kern="100" dirty="0">
                <a:solidFill>
                  <a:srgbClr val="000000"/>
                </a:solidFill>
                <a:effectLst/>
                <a:latin typeface="Times New Roman" panose="02020603050405020304" pitchFamily="18" charset="0"/>
                <a:ea typeface="Times New Roman" panose="02020603050405020304" pitchFamily="18" charset="0"/>
              </a:rPr>
              <a:t>Process mining involves the following key steps:</a:t>
            </a:r>
          </a:p>
          <a:p>
            <a:pPr marL="0" indent="0">
              <a:lnSpc>
                <a:spcPct val="100000"/>
              </a:lnSpc>
              <a:spcBef>
                <a:spcPts val="500"/>
              </a:spcBef>
              <a:spcAft>
                <a:spcPts val="500"/>
              </a:spcAft>
              <a:buNone/>
            </a:pPr>
            <a:r>
              <a:rPr lang="en-IN" sz="2400" kern="100" dirty="0">
                <a:solidFill>
                  <a:srgbClr val="000000"/>
                </a:solidFill>
              </a:rPr>
              <a:t>1.</a:t>
            </a:r>
            <a:r>
              <a:rPr lang="en-IN" sz="2400" b="1" dirty="0">
                <a:solidFill>
                  <a:srgbClr val="000000"/>
                </a:solidFill>
                <a:effectLst/>
                <a:latin typeface="Times New Roman" panose="02020603050405020304" pitchFamily="18" charset="0"/>
                <a:ea typeface="Times New Roman" panose="02020603050405020304" pitchFamily="18" charset="0"/>
              </a:rPr>
              <a:t> </a:t>
            </a:r>
            <a:r>
              <a:rPr lang="en-IN" sz="2400" dirty="0">
                <a:solidFill>
                  <a:srgbClr val="000000"/>
                </a:solidFill>
                <a:effectLst/>
                <a:latin typeface="Times New Roman" panose="02020603050405020304" pitchFamily="18" charset="0"/>
                <a:ea typeface="Times New Roman" panose="02020603050405020304" pitchFamily="18" charset="0"/>
              </a:rPr>
              <a:t>Data Extraction</a:t>
            </a:r>
            <a:endParaRPr lang="en-IN" sz="2400" kern="100" dirty="0">
              <a:solidFill>
                <a:srgbClr val="000000"/>
              </a:solidFill>
            </a:endParaRPr>
          </a:p>
          <a:p>
            <a:pPr marL="0" indent="0">
              <a:lnSpc>
                <a:spcPct val="100000"/>
              </a:lnSpc>
              <a:spcBef>
                <a:spcPts val="500"/>
              </a:spcBef>
              <a:spcAft>
                <a:spcPts val="500"/>
              </a:spcAft>
              <a:buNone/>
            </a:pPr>
            <a:r>
              <a:rPr lang="en-IN" sz="2400" kern="100" dirty="0">
                <a:solidFill>
                  <a:srgbClr val="000000"/>
                </a:solidFill>
              </a:rPr>
              <a:t>2.</a:t>
            </a:r>
            <a:r>
              <a:rPr lang="en-IN" sz="2400" b="1" dirty="0">
                <a:solidFill>
                  <a:srgbClr val="000000"/>
                </a:solidFill>
                <a:effectLst/>
                <a:latin typeface="Times New Roman" panose="02020603050405020304" pitchFamily="18" charset="0"/>
                <a:ea typeface="Times New Roman" panose="02020603050405020304" pitchFamily="18" charset="0"/>
              </a:rPr>
              <a:t> </a:t>
            </a:r>
            <a:r>
              <a:rPr lang="en-IN" sz="2400" dirty="0">
                <a:solidFill>
                  <a:srgbClr val="000000"/>
                </a:solidFill>
                <a:effectLst/>
                <a:latin typeface="Times New Roman" panose="02020603050405020304" pitchFamily="18" charset="0"/>
                <a:ea typeface="Times New Roman" panose="02020603050405020304" pitchFamily="18" charset="0"/>
              </a:rPr>
              <a:t>Data Pre-processing</a:t>
            </a:r>
            <a:r>
              <a:rPr lang="en-IN" sz="2400" dirty="0">
                <a:effectLst/>
              </a:rPr>
              <a:t> </a:t>
            </a:r>
            <a:endParaRPr lang="en-IN" sz="2400" kern="100" dirty="0">
              <a:solidFill>
                <a:srgbClr val="000000"/>
              </a:solidFill>
            </a:endParaRPr>
          </a:p>
          <a:p>
            <a:pPr marL="0" indent="0">
              <a:lnSpc>
                <a:spcPct val="100000"/>
              </a:lnSpc>
              <a:spcBef>
                <a:spcPts val="500"/>
              </a:spcBef>
              <a:spcAft>
                <a:spcPts val="500"/>
              </a:spcAft>
              <a:buNone/>
            </a:pPr>
            <a:r>
              <a:rPr lang="en-IN" sz="2400" kern="100" dirty="0">
                <a:solidFill>
                  <a:srgbClr val="000000"/>
                </a:solidFill>
              </a:rPr>
              <a:t>3.</a:t>
            </a:r>
            <a:r>
              <a:rPr lang="en-IN" sz="2400" b="1" dirty="0">
                <a:solidFill>
                  <a:srgbClr val="000000"/>
                </a:solidFill>
                <a:effectLst/>
                <a:latin typeface="Times New Roman" panose="02020603050405020304" pitchFamily="18" charset="0"/>
                <a:ea typeface="Times New Roman" panose="02020603050405020304" pitchFamily="18" charset="0"/>
              </a:rPr>
              <a:t> </a:t>
            </a:r>
            <a:r>
              <a:rPr lang="en-IN" sz="2400" dirty="0">
                <a:solidFill>
                  <a:srgbClr val="000000"/>
                </a:solidFill>
                <a:effectLst/>
                <a:latin typeface="Times New Roman" panose="02020603050405020304" pitchFamily="18" charset="0"/>
                <a:ea typeface="Times New Roman" panose="02020603050405020304" pitchFamily="18" charset="0"/>
              </a:rPr>
              <a:t>Process Discovery</a:t>
            </a:r>
            <a:r>
              <a:rPr lang="en-IN" sz="2400" dirty="0">
                <a:effectLst/>
              </a:rPr>
              <a:t> </a:t>
            </a:r>
            <a:endParaRPr lang="en-IN" sz="2400" kern="100" dirty="0">
              <a:solidFill>
                <a:srgbClr val="000000"/>
              </a:solidFill>
            </a:endParaRPr>
          </a:p>
          <a:p>
            <a:pPr marL="0" indent="0">
              <a:lnSpc>
                <a:spcPct val="100000"/>
              </a:lnSpc>
              <a:spcBef>
                <a:spcPts val="500"/>
              </a:spcBef>
              <a:spcAft>
                <a:spcPts val="500"/>
              </a:spcAft>
              <a:buNone/>
            </a:pPr>
            <a:r>
              <a:rPr lang="en-IN" sz="2400" kern="100" dirty="0">
                <a:solidFill>
                  <a:srgbClr val="000000"/>
                </a:solidFill>
              </a:rPr>
              <a:t>4.</a:t>
            </a:r>
            <a:r>
              <a:rPr lang="en-IN" sz="2400" b="1" dirty="0">
                <a:solidFill>
                  <a:srgbClr val="000000"/>
                </a:solidFill>
                <a:effectLst/>
                <a:latin typeface="Times New Roman" panose="02020603050405020304" pitchFamily="18" charset="0"/>
                <a:ea typeface="Times New Roman" panose="02020603050405020304" pitchFamily="18" charset="0"/>
              </a:rPr>
              <a:t> </a:t>
            </a:r>
            <a:r>
              <a:rPr lang="en-IN" sz="2400" dirty="0">
                <a:solidFill>
                  <a:srgbClr val="000000"/>
                </a:solidFill>
                <a:effectLst/>
                <a:latin typeface="Times New Roman" panose="02020603050405020304" pitchFamily="18" charset="0"/>
                <a:ea typeface="Times New Roman" panose="02020603050405020304" pitchFamily="18" charset="0"/>
              </a:rPr>
              <a:t>Conformance Checking</a:t>
            </a:r>
            <a:r>
              <a:rPr lang="en-IN" sz="2400" dirty="0">
                <a:effectLst/>
              </a:rPr>
              <a:t> </a:t>
            </a:r>
            <a:endParaRPr lang="en-IN" sz="2400" kern="100" dirty="0">
              <a:solidFill>
                <a:srgbClr val="000000"/>
              </a:solidFill>
            </a:endParaRPr>
          </a:p>
          <a:p>
            <a:pPr marL="0" indent="0">
              <a:lnSpc>
                <a:spcPct val="100000"/>
              </a:lnSpc>
              <a:spcBef>
                <a:spcPts val="500"/>
              </a:spcBef>
              <a:spcAft>
                <a:spcPts val="500"/>
              </a:spcAft>
              <a:buNone/>
            </a:pPr>
            <a:r>
              <a:rPr lang="en-IN" sz="2400" kern="100" dirty="0">
                <a:solidFill>
                  <a:srgbClr val="000000"/>
                </a:solidFill>
              </a:rPr>
              <a:t>5.</a:t>
            </a:r>
            <a:r>
              <a:rPr lang="en-IN" sz="2400" b="1" dirty="0">
                <a:solidFill>
                  <a:srgbClr val="000000"/>
                </a:solidFill>
                <a:effectLst/>
                <a:latin typeface="Times New Roman" panose="02020603050405020304" pitchFamily="18" charset="0"/>
                <a:ea typeface="Times New Roman" panose="02020603050405020304" pitchFamily="18" charset="0"/>
              </a:rPr>
              <a:t> </a:t>
            </a:r>
            <a:r>
              <a:rPr lang="en-IN" sz="2400" dirty="0">
                <a:solidFill>
                  <a:srgbClr val="000000"/>
                </a:solidFill>
                <a:effectLst/>
                <a:latin typeface="Times New Roman" panose="02020603050405020304" pitchFamily="18" charset="0"/>
                <a:ea typeface="Times New Roman" panose="02020603050405020304" pitchFamily="18" charset="0"/>
              </a:rPr>
              <a:t> Analysis</a:t>
            </a:r>
            <a:r>
              <a:rPr lang="en-IN" sz="1600" dirty="0">
                <a:effectLst/>
              </a:rPr>
              <a:t> </a:t>
            </a:r>
            <a:endParaRPr lang="en-US" sz="2400" dirty="0"/>
          </a:p>
          <a:p>
            <a:pPr marL="0" indent="0">
              <a:lnSpc>
                <a:spcPct val="150000"/>
              </a:lnSpc>
              <a:spcBef>
                <a:spcPts val="500"/>
              </a:spcBef>
              <a:spcAft>
                <a:spcPts val="500"/>
              </a:spcAft>
              <a:buNone/>
            </a:pPr>
            <a:endParaRPr lang="en-US" sz="2600" dirty="0"/>
          </a:p>
          <a:p>
            <a:pPr>
              <a:lnSpc>
                <a:spcPct val="150000"/>
              </a:lnSpc>
              <a:spcBef>
                <a:spcPts val="500"/>
              </a:spcBef>
              <a:spcAft>
                <a:spcPts val="500"/>
              </a:spcAft>
            </a:pPr>
            <a:endParaRPr lang="en-US" sz="2600" dirty="0"/>
          </a:p>
          <a:p>
            <a:pPr>
              <a:lnSpc>
                <a:spcPct val="150000"/>
              </a:lnSpc>
              <a:spcBef>
                <a:spcPts val="500"/>
              </a:spcBef>
              <a:spcAft>
                <a:spcPts val="500"/>
              </a:spcAft>
            </a:pPr>
            <a:endParaRPr lang="en-US" sz="2400" b="1" dirty="0"/>
          </a:p>
        </p:txBody>
      </p:sp>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A1CFF5B2-D79D-9498-B5D5-8C787AA99BDA}"/>
                  </a:ext>
                </a:extLst>
              </p14:cNvPr>
              <p14:cNvContentPartPr/>
              <p14:nvPr/>
            </p14:nvContentPartPr>
            <p14:xfrm>
              <a:off x="5989982" y="130163"/>
              <a:ext cx="360" cy="360"/>
            </p14:xfrm>
          </p:contentPart>
        </mc:Choice>
        <mc:Fallback xmlns="">
          <p:pic>
            <p:nvPicPr>
              <p:cNvPr id="5" name="Ink 4">
                <a:extLst>
                  <a:ext uri="{FF2B5EF4-FFF2-40B4-BE49-F238E27FC236}">
                    <a16:creationId xmlns:a16="http://schemas.microsoft.com/office/drawing/2014/main" id="{A1CFF5B2-D79D-9498-B5D5-8C787AA99BDA}"/>
                  </a:ext>
                </a:extLst>
              </p:cNvPr>
              <p:cNvPicPr/>
              <p:nvPr/>
            </p:nvPicPr>
            <p:blipFill>
              <a:blip r:embed="rId4"/>
              <a:stretch>
                <a:fillRect/>
              </a:stretch>
            </p:blipFill>
            <p:spPr>
              <a:xfrm>
                <a:off x="5980982" y="121163"/>
                <a:ext cx="18000" cy="18000"/>
              </a:xfrm>
              <a:prstGeom prst="rect">
                <a:avLst/>
              </a:prstGeom>
            </p:spPr>
          </p:pic>
        </mc:Fallback>
      </mc:AlternateContent>
      <p:pic>
        <p:nvPicPr>
          <p:cNvPr id="15" name="Picture 14" descr="A blue square with white lines&#10;&#10;Description automatically generated with medium confidence">
            <a:extLst>
              <a:ext uri="{FF2B5EF4-FFF2-40B4-BE49-F238E27FC236}">
                <a16:creationId xmlns:a16="http://schemas.microsoft.com/office/drawing/2014/main" id="{F702A3FB-D4D7-B4FF-25F7-22B36771FBF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V="1">
            <a:off x="5310117" y="-2"/>
            <a:ext cx="1785841" cy="232760"/>
          </a:xfrm>
          <a:prstGeom prst="rect">
            <a:avLst/>
          </a:prstGeom>
        </p:spPr>
      </p:pic>
      <p:pic>
        <p:nvPicPr>
          <p:cNvPr id="18" name="Picture 17" descr="A close up of a red surface&#10;&#10;Description automatically generated">
            <a:extLst>
              <a:ext uri="{FF2B5EF4-FFF2-40B4-BE49-F238E27FC236}">
                <a16:creationId xmlns:a16="http://schemas.microsoft.com/office/drawing/2014/main" id="{6F6E6AD9-F38E-F5F3-7A9C-BF5C99AAB27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 y="6641867"/>
            <a:ext cx="1518701" cy="216133"/>
          </a:xfrm>
          <a:prstGeom prst="rect">
            <a:avLst/>
          </a:prstGeom>
        </p:spPr>
      </p:pic>
      <p:sp>
        <p:nvSpPr>
          <p:cNvPr id="2" name="TextBox 1">
            <a:extLst>
              <a:ext uri="{FF2B5EF4-FFF2-40B4-BE49-F238E27FC236}">
                <a16:creationId xmlns:a16="http://schemas.microsoft.com/office/drawing/2014/main" id="{F9562887-A290-3333-4692-1DFA8B27EA46}"/>
              </a:ext>
            </a:extLst>
          </p:cNvPr>
          <p:cNvSpPr txBox="1"/>
          <p:nvPr/>
        </p:nvSpPr>
        <p:spPr>
          <a:xfrm>
            <a:off x="57867" y="6561688"/>
            <a:ext cx="1518701" cy="369332"/>
          </a:xfrm>
          <a:prstGeom prst="rect">
            <a:avLst/>
          </a:prstGeom>
          <a:noFill/>
        </p:spPr>
        <p:txBody>
          <a:bodyPr wrap="square" rtlCol="0">
            <a:spAutoFit/>
          </a:bodyPr>
          <a:lstStyle/>
          <a:p>
            <a:r>
              <a:rPr lang="en-US" sz="18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224G1A3288</a:t>
            </a:r>
            <a:endPar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TextBox 3">
            <a:extLst>
              <a:ext uri="{FF2B5EF4-FFF2-40B4-BE49-F238E27FC236}">
                <a16:creationId xmlns:a16="http://schemas.microsoft.com/office/drawing/2014/main" id="{80511B53-9431-082A-ACA6-7E0A81C8A895}"/>
              </a:ext>
            </a:extLst>
          </p:cNvPr>
          <p:cNvSpPr txBox="1"/>
          <p:nvPr/>
        </p:nvSpPr>
        <p:spPr>
          <a:xfrm>
            <a:off x="4120179" y="-77443"/>
            <a:ext cx="5497158" cy="369332"/>
          </a:xfrm>
          <a:prstGeom prst="rect">
            <a:avLst/>
          </a:prstGeom>
          <a:noFill/>
        </p:spPr>
        <p:txBody>
          <a:bodyPr wrap="square" rtlCol="0">
            <a:spAutoFit/>
          </a:bodyPr>
          <a:lstStyle/>
          <a:p>
            <a:pPr algn="just"/>
            <a:r>
              <a:rPr lang="en-US" b="1" i="1" dirty="0">
                <a:solidFill>
                  <a:schemeClr val="bg1"/>
                </a:solidFill>
                <a:latin typeface="Times New Roman" panose="02020603050405020304" pitchFamily="18" charset="0"/>
                <a:cs typeface="Times New Roman" panose="02020603050405020304" pitchFamily="18" charset="0"/>
              </a:rPr>
              <a:t>Process Mining Virtual Internship</a:t>
            </a:r>
          </a:p>
        </p:txBody>
      </p:sp>
    </p:spTree>
    <p:extLst>
      <p:ext uri="{BB962C8B-B14F-4D97-AF65-F5344CB8AC3E}">
        <p14:creationId xmlns:p14="http://schemas.microsoft.com/office/powerpoint/2010/main" val="1917851501"/>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FBACFADB-0289-90A4-A349-5420371A93DD}"/>
              </a:ext>
            </a:extLst>
          </p:cNvPr>
          <p:cNvSpPr>
            <a:spLocks noGrp="1"/>
          </p:cNvSpPr>
          <p:nvPr>
            <p:ph type="title"/>
          </p:nvPr>
        </p:nvSpPr>
        <p:spPr/>
        <p:txBody>
          <a:bodyPr/>
          <a:lstStyle/>
          <a:p>
            <a:r>
              <a:rPr lang="en-US" dirty="0"/>
              <a:t>Different Types Of Technologies:</a:t>
            </a:r>
          </a:p>
        </p:txBody>
      </p:sp>
      <p:sp>
        <p:nvSpPr>
          <p:cNvPr id="3" name="Content Placeholder 2">
            <a:extLst>
              <a:ext uri="{FF2B5EF4-FFF2-40B4-BE49-F238E27FC236}">
                <a16:creationId xmlns:a16="http://schemas.microsoft.com/office/drawing/2014/main" id="{0B9CA917-AD8E-4861-804D-4A5A6A205591}"/>
              </a:ext>
            </a:extLst>
          </p:cNvPr>
          <p:cNvSpPr>
            <a:spLocks noGrp="1"/>
          </p:cNvSpPr>
          <p:nvPr>
            <p:ph idx="1"/>
          </p:nvPr>
        </p:nvSpPr>
        <p:spPr>
          <a:xfrm>
            <a:off x="100414" y="1017100"/>
            <a:ext cx="11779135" cy="5394960"/>
          </a:xfrm>
        </p:spPr>
        <p:txBody>
          <a:bodyPr>
            <a:noAutofit/>
          </a:bodyPr>
          <a:lstStyle/>
          <a:p>
            <a:pPr marL="457200" indent="-457200">
              <a:lnSpc>
                <a:spcPct val="100000"/>
              </a:lnSpc>
              <a:spcBef>
                <a:spcPts val="500"/>
              </a:spcBef>
              <a:spcAft>
                <a:spcPts val="500"/>
              </a:spcAft>
              <a:buAutoNum type="arabicPeriod"/>
            </a:pPr>
            <a:endParaRPr lang="en-IN" sz="2400" b="1" kern="0" dirty="0">
              <a:solidFill>
                <a:srgbClr val="1F1F1F"/>
              </a:solidFill>
              <a:effectLst/>
              <a:latin typeface="Times New Roman" panose="02020603050405020304" pitchFamily="18" charset="0"/>
              <a:ea typeface="Times New Roman" panose="02020603050405020304" pitchFamily="18" charset="0"/>
            </a:endParaRPr>
          </a:p>
          <a:p>
            <a:pPr marL="457200" indent="-457200">
              <a:lnSpc>
                <a:spcPct val="100000"/>
              </a:lnSpc>
              <a:spcBef>
                <a:spcPts val="500"/>
              </a:spcBef>
              <a:spcAft>
                <a:spcPts val="500"/>
              </a:spcAft>
              <a:buAutoNum type="arabicPeriod"/>
            </a:pPr>
            <a:r>
              <a:rPr lang="en-IN" sz="2400" b="1" kern="0" dirty="0">
                <a:solidFill>
                  <a:srgbClr val="1F1F1F"/>
                </a:solidFill>
                <a:effectLst/>
                <a:latin typeface="Times New Roman" panose="02020603050405020304" pitchFamily="18" charset="0"/>
                <a:ea typeface="Times New Roman" panose="02020603050405020304" pitchFamily="18" charset="0"/>
              </a:rPr>
              <a:t>Data mining: </a:t>
            </a:r>
            <a:r>
              <a:rPr lang="en-US" sz="2400" dirty="0"/>
              <a:t>Data mining is the process of sorting through large data sets to identify patterns and relationships that can help solve business problems through data analysis.</a:t>
            </a:r>
          </a:p>
          <a:p>
            <a:pPr marL="457200" indent="-457200">
              <a:lnSpc>
                <a:spcPct val="100000"/>
              </a:lnSpc>
              <a:spcBef>
                <a:spcPts val="500"/>
              </a:spcBef>
              <a:spcAft>
                <a:spcPts val="500"/>
              </a:spcAft>
              <a:buAutoNum type="arabicPeriod"/>
            </a:pPr>
            <a:r>
              <a:rPr lang="en-IN" sz="2400" b="1" kern="0" dirty="0">
                <a:solidFill>
                  <a:srgbClr val="1F1F1F"/>
                </a:solidFill>
                <a:effectLst/>
                <a:latin typeface="Times New Roman" panose="02020603050405020304" pitchFamily="18" charset="0"/>
                <a:ea typeface="Times New Roman" panose="02020603050405020304" pitchFamily="18" charset="0"/>
              </a:rPr>
              <a:t>Machine learning: </a:t>
            </a:r>
            <a:r>
              <a:rPr lang="en-US" sz="2400" dirty="0"/>
              <a:t>Machine learning is a branch of </a:t>
            </a:r>
            <a:r>
              <a:rPr lang="en-US" sz="2400" dirty="0">
                <a:hlinkClick r:id="rId3"/>
              </a:rPr>
              <a:t>artificial intelligence (AI)</a:t>
            </a:r>
            <a:r>
              <a:rPr lang="en-US" sz="2400" dirty="0"/>
              <a:t> and computer science which focuses on the use of data and algorithms to imitate the way that humans learn, gradually improving its accuracy.</a:t>
            </a:r>
          </a:p>
          <a:p>
            <a:pPr marL="457200" indent="-457200">
              <a:lnSpc>
                <a:spcPct val="100000"/>
              </a:lnSpc>
              <a:spcBef>
                <a:spcPts val="500"/>
              </a:spcBef>
              <a:spcAft>
                <a:spcPts val="500"/>
              </a:spcAft>
              <a:buAutoNum type="arabicPeriod"/>
            </a:pPr>
            <a:r>
              <a:rPr lang="en-IN" sz="2400" b="1" kern="0" dirty="0">
                <a:solidFill>
                  <a:srgbClr val="1F1F1F"/>
                </a:solidFill>
                <a:effectLst/>
                <a:latin typeface="Times New Roman" panose="02020603050405020304" pitchFamily="18" charset="0"/>
                <a:ea typeface="Times New Roman" panose="02020603050405020304" pitchFamily="18" charset="0"/>
              </a:rPr>
              <a:t>Process modeling: </a:t>
            </a:r>
            <a:r>
              <a:rPr lang="en-US" sz="2400" dirty="0"/>
              <a:t>Process Modeling is another way of visually representing the process and operations of a business.  It can help managers make decisions about how to optimize their resources and improve efficiency in their process through the development of a process model. </a:t>
            </a:r>
          </a:p>
          <a:p>
            <a:pPr>
              <a:lnSpc>
                <a:spcPct val="150000"/>
              </a:lnSpc>
              <a:spcBef>
                <a:spcPts val="500"/>
              </a:spcBef>
              <a:spcAft>
                <a:spcPts val="500"/>
              </a:spcAft>
            </a:pPr>
            <a:endParaRPr lang="en-US" sz="2400" b="1" dirty="0"/>
          </a:p>
        </p:txBody>
      </p:sp>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A1CFF5B2-D79D-9498-B5D5-8C787AA99BDA}"/>
                  </a:ext>
                </a:extLst>
              </p14:cNvPr>
              <p14:cNvContentPartPr/>
              <p14:nvPr/>
            </p14:nvContentPartPr>
            <p14:xfrm>
              <a:off x="5989982" y="130163"/>
              <a:ext cx="360" cy="360"/>
            </p14:xfrm>
          </p:contentPart>
        </mc:Choice>
        <mc:Fallback xmlns="">
          <p:pic>
            <p:nvPicPr>
              <p:cNvPr id="5" name="Ink 4">
                <a:extLst>
                  <a:ext uri="{FF2B5EF4-FFF2-40B4-BE49-F238E27FC236}">
                    <a16:creationId xmlns:a16="http://schemas.microsoft.com/office/drawing/2014/main" id="{A1CFF5B2-D79D-9498-B5D5-8C787AA99BDA}"/>
                  </a:ext>
                </a:extLst>
              </p:cNvPr>
              <p:cNvPicPr/>
              <p:nvPr/>
            </p:nvPicPr>
            <p:blipFill>
              <a:blip r:embed="rId5"/>
              <a:stretch>
                <a:fillRect/>
              </a:stretch>
            </p:blipFill>
            <p:spPr>
              <a:xfrm>
                <a:off x="5980982" y="121163"/>
                <a:ext cx="18000" cy="18000"/>
              </a:xfrm>
              <a:prstGeom prst="rect">
                <a:avLst/>
              </a:prstGeom>
            </p:spPr>
          </p:pic>
        </mc:Fallback>
      </mc:AlternateContent>
      <p:pic>
        <p:nvPicPr>
          <p:cNvPr id="15" name="Picture 14" descr="A blue square with white lines&#10;&#10;Description automatically generated with medium confidence">
            <a:extLst>
              <a:ext uri="{FF2B5EF4-FFF2-40B4-BE49-F238E27FC236}">
                <a16:creationId xmlns:a16="http://schemas.microsoft.com/office/drawing/2014/main" id="{F702A3FB-D4D7-B4FF-25F7-22B36771FBF0}"/>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flipV="1">
            <a:off x="5310117" y="-2"/>
            <a:ext cx="1785841" cy="232760"/>
          </a:xfrm>
          <a:prstGeom prst="rect">
            <a:avLst/>
          </a:prstGeom>
        </p:spPr>
      </p:pic>
      <p:pic>
        <p:nvPicPr>
          <p:cNvPr id="18" name="Picture 17" descr="A close up of a red surface&#10;&#10;Description automatically generated">
            <a:extLst>
              <a:ext uri="{FF2B5EF4-FFF2-40B4-BE49-F238E27FC236}">
                <a16:creationId xmlns:a16="http://schemas.microsoft.com/office/drawing/2014/main" id="{6F6E6AD9-F38E-F5F3-7A9C-BF5C99AAB27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 y="6641867"/>
            <a:ext cx="1518701" cy="216133"/>
          </a:xfrm>
          <a:prstGeom prst="rect">
            <a:avLst/>
          </a:prstGeom>
        </p:spPr>
      </p:pic>
      <p:sp>
        <p:nvSpPr>
          <p:cNvPr id="2" name="TextBox 1">
            <a:extLst>
              <a:ext uri="{FF2B5EF4-FFF2-40B4-BE49-F238E27FC236}">
                <a16:creationId xmlns:a16="http://schemas.microsoft.com/office/drawing/2014/main" id="{F9562887-A290-3333-4692-1DFA8B27EA46}"/>
              </a:ext>
            </a:extLst>
          </p:cNvPr>
          <p:cNvSpPr txBox="1"/>
          <p:nvPr/>
        </p:nvSpPr>
        <p:spPr>
          <a:xfrm>
            <a:off x="57867" y="6561688"/>
            <a:ext cx="1518701" cy="369332"/>
          </a:xfrm>
          <a:prstGeom prst="rect">
            <a:avLst/>
          </a:prstGeom>
          <a:noFill/>
        </p:spPr>
        <p:txBody>
          <a:bodyPr wrap="square" rtlCol="0">
            <a:spAutoFit/>
          </a:bodyPr>
          <a:lstStyle/>
          <a:p>
            <a:r>
              <a:rPr lang="en-US" sz="18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224G1A3288</a:t>
            </a:r>
            <a:endPar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TextBox 3">
            <a:extLst>
              <a:ext uri="{FF2B5EF4-FFF2-40B4-BE49-F238E27FC236}">
                <a16:creationId xmlns:a16="http://schemas.microsoft.com/office/drawing/2014/main" id="{80511B53-9431-082A-ACA6-7E0A81C8A895}"/>
              </a:ext>
            </a:extLst>
          </p:cNvPr>
          <p:cNvSpPr txBox="1"/>
          <p:nvPr/>
        </p:nvSpPr>
        <p:spPr>
          <a:xfrm>
            <a:off x="4120179" y="-77443"/>
            <a:ext cx="5497158" cy="369332"/>
          </a:xfrm>
          <a:prstGeom prst="rect">
            <a:avLst/>
          </a:prstGeom>
          <a:noFill/>
        </p:spPr>
        <p:txBody>
          <a:bodyPr wrap="square" rtlCol="0">
            <a:spAutoFit/>
          </a:bodyPr>
          <a:lstStyle/>
          <a:p>
            <a:pPr algn="just"/>
            <a:r>
              <a:rPr lang="en-US" b="1" i="1" dirty="0">
                <a:solidFill>
                  <a:schemeClr val="bg1"/>
                </a:solidFill>
                <a:latin typeface="Times New Roman" panose="02020603050405020304" pitchFamily="18" charset="0"/>
                <a:cs typeface="Times New Roman" panose="02020603050405020304" pitchFamily="18" charset="0"/>
              </a:rPr>
              <a:t>Process Mining Virtual Internship</a:t>
            </a:r>
          </a:p>
        </p:txBody>
      </p:sp>
    </p:spTree>
    <p:extLst>
      <p:ext uri="{BB962C8B-B14F-4D97-AF65-F5344CB8AC3E}">
        <p14:creationId xmlns:p14="http://schemas.microsoft.com/office/powerpoint/2010/main" val="2953793391"/>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FBACFADB-0289-90A4-A349-5420371A93DD}"/>
              </a:ext>
            </a:extLst>
          </p:cNvPr>
          <p:cNvSpPr>
            <a:spLocks noGrp="1"/>
          </p:cNvSpPr>
          <p:nvPr>
            <p:ph type="title"/>
          </p:nvPr>
        </p:nvSpPr>
        <p:spPr/>
        <p:txBody>
          <a:bodyPr/>
          <a:lstStyle/>
          <a:p>
            <a:r>
              <a:rPr lang="en-US" dirty="0"/>
              <a:t>Modules</a:t>
            </a:r>
          </a:p>
        </p:txBody>
      </p:sp>
      <p:sp>
        <p:nvSpPr>
          <p:cNvPr id="3" name="Content Placeholder 2">
            <a:extLst>
              <a:ext uri="{FF2B5EF4-FFF2-40B4-BE49-F238E27FC236}">
                <a16:creationId xmlns:a16="http://schemas.microsoft.com/office/drawing/2014/main" id="{0B9CA917-AD8E-4861-804D-4A5A6A205591}"/>
              </a:ext>
            </a:extLst>
          </p:cNvPr>
          <p:cNvSpPr>
            <a:spLocks noGrp="1"/>
          </p:cNvSpPr>
          <p:nvPr>
            <p:ph idx="1"/>
          </p:nvPr>
        </p:nvSpPr>
        <p:spPr/>
        <p:txBody>
          <a:bodyPr>
            <a:noAutofit/>
          </a:bodyPr>
          <a:lstStyle/>
          <a:p>
            <a:pPr marL="469265" indent="-457200">
              <a:lnSpc>
                <a:spcPct val="100000"/>
              </a:lnSpc>
              <a:spcBef>
                <a:spcPts val="500"/>
              </a:spcBef>
              <a:spcAft>
                <a:spcPts val="500"/>
              </a:spcAft>
              <a:buFont typeface="Arial" panose="020B0604020202020204" pitchFamily="34" charset="0"/>
              <a:buChar char="•"/>
              <a:tabLst>
                <a:tab pos="340360" algn="l"/>
              </a:tabLst>
            </a:pPr>
            <a:r>
              <a:rPr lang="en-IN" sz="2400" spc="-5" dirty="0">
                <a:latin typeface="Times New Roman"/>
                <a:cs typeface="Times New Roman"/>
              </a:rPr>
              <a:t>How does</a:t>
            </a:r>
            <a:r>
              <a:rPr lang="en-IN" sz="2400" spc="-30" dirty="0">
                <a:latin typeface="Times New Roman"/>
                <a:cs typeface="Times New Roman"/>
              </a:rPr>
              <a:t> </a:t>
            </a:r>
            <a:r>
              <a:rPr lang="en-IN" sz="2400" dirty="0">
                <a:latin typeface="Times New Roman"/>
                <a:cs typeface="Times New Roman"/>
              </a:rPr>
              <a:t>process</a:t>
            </a:r>
            <a:r>
              <a:rPr lang="en-IN" sz="2400" spc="-20" dirty="0">
                <a:latin typeface="Times New Roman"/>
                <a:cs typeface="Times New Roman"/>
              </a:rPr>
              <a:t> </a:t>
            </a:r>
            <a:r>
              <a:rPr lang="en-IN" sz="2400" spc="-5" dirty="0">
                <a:latin typeface="Times New Roman"/>
                <a:cs typeface="Times New Roman"/>
              </a:rPr>
              <a:t>mining</a:t>
            </a:r>
            <a:r>
              <a:rPr lang="en-IN" sz="2400" spc="-25" dirty="0">
                <a:latin typeface="Times New Roman"/>
                <a:cs typeface="Times New Roman"/>
              </a:rPr>
              <a:t> </a:t>
            </a:r>
            <a:r>
              <a:rPr lang="en-IN" sz="2400" spc="-5" dirty="0">
                <a:latin typeface="Times New Roman"/>
                <a:cs typeface="Times New Roman"/>
              </a:rPr>
              <a:t>works.</a:t>
            </a:r>
            <a:endParaRPr lang="en-IN" sz="2400" dirty="0">
              <a:latin typeface="Times New Roman"/>
              <a:cs typeface="Times New Roman"/>
            </a:endParaRPr>
          </a:p>
          <a:p>
            <a:pPr marL="469265" indent="-457200">
              <a:lnSpc>
                <a:spcPct val="100000"/>
              </a:lnSpc>
              <a:spcBef>
                <a:spcPts val="500"/>
              </a:spcBef>
              <a:spcAft>
                <a:spcPts val="500"/>
              </a:spcAft>
              <a:buFont typeface="Arial" panose="020B0604020202020204" pitchFamily="34" charset="0"/>
              <a:buChar char="•"/>
              <a:tabLst>
                <a:tab pos="340360" algn="l"/>
              </a:tabLst>
            </a:pPr>
            <a:r>
              <a:rPr lang="en-IN" sz="2400" spc="-5" dirty="0">
                <a:latin typeface="Times New Roman"/>
                <a:cs typeface="Times New Roman"/>
              </a:rPr>
              <a:t>Main</a:t>
            </a:r>
            <a:r>
              <a:rPr lang="en-IN" sz="2400" spc="-25" dirty="0">
                <a:latin typeface="Times New Roman"/>
                <a:cs typeface="Times New Roman"/>
              </a:rPr>
              <a:t> </a:t>
            </a:r>
            <a:r>
              <a:rPr lang="en-IN" sz="2400" spc="-5" dirty="0">
                <a:latin typeface="Times New Roman"/>
                <a:cs typeface="Times New Roman"/>
              </a:rPr>
              <a:t>components</a:t>
            </a:r>
            <a:r>
              <a:rPr lang="en-IN" sz="2400" spc="-20" dirty="0">
                <a:latin typeface="Times New Roman"/>
                <a:cs typeface="Times New Roman"/>
              </a:rPr>
              <a:t> </a:t>
            </a:r>
            <a:r>
              <a:rPr lang="en-IN" sz="2400" dirty="0">
                <a:latin typeface="Times New Roman"/>
                <a:cs typeface="Times New Roman"/>
              </a:rPr>
              <a:t>of</a:t>
            </a:r>
            <a:r>
              <a:rPr lang="en-IN" sz="2400" spc="-20" dirty="0">
                <a:latin typeface="Times New Roman"/>
                <a:cs typeface="Times New Roman"/>
              </a:rPr>
              <a:t> </a:t>
            </a:r>
            <a:r>
              <a:rPr lang="en-IN" sz="2400" dirty="0">
                <a:latin typeface="Times New Roman"/>
                <a:cs typeface="Times New Roman"/>
              </a:rPr>
              <a:t>process</a:t>
            </a:r>
            <a:r>
              <a:rPr lang="en-IN" sz="2400" spc="-15" dirty="0">
                <a:latin typeface="Times New Roman"/>
                <a:cs typeface="Times New Roman"/>
              </a:rPr>
              <a:t> </a:t>
            </a:r>
            <a:r>
              <a:rPr lang="en-IN" sz="2400" spc="-5" dirty="0">
                <a:latin typeface="Times New Roman"/>
                <a:cs typeface="Times New Roman"/>
              </a:rPr>
              <a:t>mining.</a:t>
            </a:r>
            <a:endParaRPr lang="en-IN" sz="2400" dirty="0">
              <a:latin typeface="Times New Roman"/>
              <a:cs typeface="Times New Roman"/>
            </a:endParaRPr>
          </a:p>
          <a:p>
            <a:pPr marL="469265" indent="-457200">
              <a:lnSpc>
                <a:spcPct val="100000"/>
              </a:lnSpc>
              <a:spcBef>
                <a:spcPts val="500"/>
              </a:spcBef>
              <a:spcAft>
                <a:spcPts val="500"/>
              </a:spcAft>
              <a:buFont typeface="Arial" panose="020B0604020202020204" pitchFamily="34" charset="0"/>
              <a:buChar char="•"/>
              <a:tabLst>
                <a:tab pos="340360" algn="l"/>
              </a:tabLst>
            </a:pPr>
            <a:r>
              <a:rPr lang="en-IN" sz="2400" spc="-5" dirty="0">
                <a:latin typeface="Times New Roman"/>
                <a:cs typeface="Times New Roman"/>
              </a:rPr>
              <a:t>How</a:t>
            </a:r>
            <a:r>
              <a:rPr lang="en-IN" sz="2400" spc="-20" dirty="0">
                <a:latin typeface="Times New Roman"/>
                <a:cs typeface="Times New Roman"/>
              </a:rPr>
              <a:t> </a:t>
            </a:r>
            <a:r>
              <a:rPr lang="en-IN" sz="2400" spc="-5" dirty="0">
                <a:latin typeface="Times New Roman"/>
                <a:cs typeface="Times New Roman"/>
              </a:rPr>
              <a:t>to</a:t>
            </a:r>
            <a:r>
              <a:rPr lang="en-IN" sz="2400" spc="-15" dirty="0">
                <a:latin typeface="Times New Roman"/>
                <a:cs typeface="Times New Roman"/>
              </a:rPr>
              <a:t> </a:t>
            </a:r>
            <a:r>
              <a:rPr lang="en-IN" sz="2400" spc="-5" dirty="0">
                <a:latin typeface="Times New Roman"/>
                <a:cs typeface="Times New Roman"/>
              </a:rPr>
              <a:t>start</a:t>
            </a:r>
            <a:r>
              <a:rPr lang="en-IN" sz="2400" spc="-15" dirty="0">
                <a:latin typeface="Times New Roman"/>
                <a:cs typeface="Times New Roman"/>
              </a:rPr>
              <a:t> </a:t>
            </a:r>
            <a:r>
              <a:rPr lang="en-IN" sz="2400" dirty="0">
                <a:latin typeface="Times New Roman"/>
                <a:cs typeface="Times New Roman"/>
              </a:rPr>
              <a:t>a</a:t>
            </a:r>
            <a:r>
              <a:rPr lang="en-IN" sz="2400" spc="-15" dirty="0">
                <a:latin typeface="Times New Roman"/>
                <a:cs typeface="Times New Roman"/>
              </a:rPr>
              <a:t> </a:t>
            </a:r>
            <a:r>
              <a:rPr lang="en-IN" sz="2400" dirty="0">
                <a:latin typeface="Times New Roman"/>
                <a:cs typeface="Times New Roman"/>
              </a:rPr>
              <a:t>project</a:t>
            </a:r>
            <a:r>
              <a:rPr lang="en-IN" sz="2400" spc="-15" dirty="0">
                <a:latin typeface="Times New Roman"/>
                <a:cs typeface="Times New Roman"/>
              </a:rPr>
              <a:t> </a:t>
            </a:r>
            <a:r>
              <a:rPr lang="en-IN" sz="2400" spc="-5" dirty="0">
                <a:latin typeface="Times New Roman"/>
                <a:cs typeface="Times New Roman"/>
              </a:rPr>
              <a:t>in</a:t>
            </a:r>
            <a:r>
              <a:rPr lang="en-IN" sz="2400" spc="-15" dirty="0">
                <a:latin typeface="Times New Roman"/>
                <a:cs typeface="Times New Roman"/>
              </a:rPr>
              <a:t> </a:t>
            </a:r>
            <a:r>
              <a:rPr lang="en-IN" sz="2400" dirty="0">
                <a:latin typeface="Times New Roman"/>
                <a:cs typeface="Times New Roman"/>
              </a:rPr>
              <a:t>process</a:t>
            </a:r>
            <a:r>
              <a:rPr lang="en-IN" sz="2400" spc="-10" dirty="0">
                <a:latin typeface="Times New Roman"/>
                <a:cs typeface="Times New Roman"/>
              </a:rPr>
              <a:t> </a:t>
            </a:r>
            <a:r>
              <a:rPr lang="en-IN" sz="2400" spc="-5" dirty="0">
                <a:latin typeface="Times New Roman"/>
                <a:cs typeface="Times New Roman"/>
              </a:rPr>
              <a:t>mining.</a:t>
            </a:r>
          </a:p>
          <a:p>
            <a:pPr marL="469265" indent="-457200">
              <a:lnSpc>
                <a:spcPct val="100000"/>
              </a:lnSpc>
              <a:spcBef>
                <a:spcPts val="500"/>
              </a:spcBef>
              <a:spcAft>
                <a:spcPts val="500"/>
              </a:spcAft>
              <a:buFont typeface="Arial" panose="020B0604020202020204" pitchFamily="34" charset="0"/>
              <a:buChar char="•"/>
              <a:tabLst>
                <a:tab pos="340360" algn="l"/>
              </a:tabLst>
            </a:pPr>
            <a:r>
              <a:rPr lang="en-IN" sz="2400" spc="-10" dirty="0">
                <a:latin typeface="Times New Roman"/>
                <a:cs typeface="Times New Roman"/>
              </a:rPr>
              <a:t>Why Companies need Process Mining.</a:t>
            </a:r>
            <a:endParaRPr lang="en-IN" sz="2400" dirty="0">
              <a:latin typeface="Times New Roman"/>
              <a:cs typeface="Times New Roman"/>
            </a:endParaRPr>
          </a:p>
          <a:p>
            <a:pPr marL="532130" indent="-457200">
              <a:lnSpc>
                <a:spcPct val="100000"/>
              </a:lnSpc>
              <a:spcBef>
                <a:spcPts val="500"/>
              </a:spcBef>
              <a:spcAft>
                <a:spcPts val="500"/>
              </a:spcAft>
              <a:buFont typeface="Arial" panose="020B0604020202020204" pitchFamily="34" charset="0"/>
              <a:buChar char="•"/>
              <a:tabLst>
                <a:tab pos="340360" algn="l"/>
              </a:tabLst>
            </a:pPr>
            <a:r>
              <a:rPr lang="en-IN" sz="2400" spc="-10" dirty="0">
                <a:latin typeface="Times New Roman"/>
                <a:cs typeface="Times New Roman"/>
              </a:rPr>
              <a:t>Benefits</a:t>
            </a:r>
            <a:r>
              <a:rPr lang="en-IN" sz="2400" spc="-35" dirty="0">
                <a:latin typeface="Times New Roman"/>
                <a:cs typeface="Times New Roman"/>
              </a:rPr>
              <a:t> </a:t>
            </a:r>
            <a:r>
              <a:rPr lang="en-IN" sz="2400" dirty="0">
                <a:latin typeface="Times New Roman"/>
                <a:cs typeface="Times New Roman"/>
              </a:rPr>
              <a:t>of</a:t>
            </a:r>
            <a:r>
              <a:rPr lang="en-IN" sz="2400" spc="-20" dirty="0">
                <a:latin typeface="Times New Roman"/>
                <a:cs typeface="Times New Roman"/>
              </a:rPr>
              <a:t> </a:t>
            </a:r>
            <a:r>
              <a:rPr lang="en-IN" sz="2400" dirty="0">
                <a:latin typeface="Times New Roman"/>
                <a:cs typeface="Times New Roman"/>
              </a:rPr>
              <a:t>process</a:t>
            </a:r>
            <a:r>
              <a:rPr lang="en-IN" sz="2400" spc="-20" dirty="0">
                <a:latin typeface="Times New Roman"/>
                <a:cs typeface="Times New Roman"/>
              </a:rPr>
              <a:t> </a:t>
            </a:r>
            <a:r>
              <a:rPr lang="en-IN" sz="2400" spc="-5" dirty="0">
                <a:latin typeface="Times New Roman"/>
                <a:cs typeface="Times New Roman"/>
              </a:rPr>
              <a:t>mining.</a:t>
            </a:r>
            <a:endParaRPr lang="en-IN" sz="2400" dirty="0">
              <a:latin typeface="Times New Roman"/>
              <a:cs typeface="Times New Roman"/>
            </a:endParaRPr>
          </a:p>
          <a:p>
            <a:pPr marL="532130" indent="-457200">
              <a:lnSpc>
                <a:spcPct val="100000"/>
              </a:lnSpc>
              <a:spcBef>
                <a:spcPts val="500"/>
              </a:spcBef>
              <a:spcAft>
                <a:spcPts val="500"/>
              </a:spcAft>
              <a:buFont typeface="Arial" panose="020B0604020202020204" pitchFamily="34" charset="0"/>
              <a:buChar char="•"/>
              <a:tabLst>
                <a:tab pos="340360" algn="l"/>
              </a:tabLst>
            </a:pPr>
            <a:r>
              <a:rPr lang="en-IN" sz="2400" spc="-5" dirty="0">
                <a:latin typeface="Times New Roman"/>
                <a:cs typeface="Times New Roman"/>
              </a:rPr>
              <a:t>Examples</a:t>
            </a:r>
            <a:r>
              <a:rPr lang="en-IN" sz="2400" spc="-30" dirty="0">
                <a:latin typeface="Times New Roman"/>
                <a:cs typeface="Times New Roman"/>
              </a:rPr>
              <a:t> </a:t>
            </a:r>
            <a:r>
              <a:rPr lang="en-IN" sz="2400" dirty="0">
                <a:latin typeface="Times New Roman"/>
                <a:cs typeface="Times New Roman"/>
              </a:rPr>
              <a:t>of</a:t>
            </a:r>
            <a:r>
              <a:rPr lang="en-IN" sz="2400" spc="-20" dirty="0">
                <a:latin typeface="Times New Roman"/>
                <a:cs typeface="Times New Roman"/>
              </a:rPr>
              <a:t> </a:t>
            </a:r>
            <a:r>
              <a:rPr lang="en-IN" sz="2400" dirty="0">
                <a:latin typeface="Times New Roman"/>
                <a:cs typeface="Times New Roman"/>
              </a:rPr>
              <a:t>process</a:t>
            </a:r>
            <a:r>
              <a:rPr lang="en-IN" sz="2400" spc="-25" dirty="0">
                <a:latin typeface="Times New Roman"/>
                <a:cs typeface="Times New Roman"/>
              </a:rPr>
              <a:t> </a:t>
            </a:r>
            <a:r>
              <a:rPr lang="en-IN" sz="2400" spc="-5" dirty="0">
                <a:latin typeface="Times New Roman"/>
                <a:cs typeface="Times New Roman"/>
              </a:rPr>
              <a:t>mining.</a:t>
            </a:r>
            <a:endParaRPr lang="en-IN" sz="2400" dirty="0">
              <a:latin typeface="Times New Roman"/>
              <a:cs typeface="Times New Roman"/>
            </a:endParaRPr>
          </a:p>
          <a:p>
            <a:pPr marL="0" indent="0">
              <a:lnSpc>
                <a:spcPct val="100000"/>
              </a:lnSpc>
              <a:spcBef>
                <a:spcPts val="500"/>
              </a:spcBef>
              <a:spcAft>
                <a:spcPts val="500"/>
              </a:spcAft>
              <a:buNone/>
            </a:pPr>
            <a:endParaRPr lang="en-IN" sz="2400" kern="100" dirty="0">
              <a:solidFill>
                <a:srgbClr val="1F1F1F"/>
              </a:solidFill>
              <a:effectLst/>
              <a:latin typeface="Times New Roman" panose="02020603050405020304" pitchFamily="18" charset="0"/>
              <a:ea typeface="Times New Roman" panose="02020603050405020304" pitchFamily="18" charset="0"/>
            </a:endParaRPr>
          </a:p>
          <a:p>
            <a:pPr marL="0" indent="0">
              <a:lnSpc>
                <a:spcPct val="100000"/>
              </a:lnSpc>
              <a:spcBef>
                <a:spcPts val="500"/>
              </a:spcBef>
              <a:spcAft>
                <a:spcPts val="500"/>
              </a:spcAft>
              <a:buNone/>
            </a:pPr>
            <a:endParaRPr lang="en-US" sz="2400" b="1" dirty="0"/>
          </a:p>
          <a:p>
            <a:pPr marL="0" indent="0">
              <a:lnSpc>
                <a:spcPct val="150000"/>
              </a:lnSpc>
              <a:spcBef>
                <a:spcPts val="500"/>
              </a:spcBef>
              <a:spcAft>
                <a:spcPts val="500"/>
              </a:spcAft>
              <a:buNone/>
            </a:pPr>
            <a:endParaRPr lang="en-US" sz="2600" dirty="0"/>
          </a:p>
          <a:p>
            <a:pPr>
              <a:lnSpc>
                <a:spcPct val="150000"/>
              </a:lnSpc>
              <a:spcBef>
                <a:spcPts val="500"/>
              </a:spcBef>
              <a:spcAft>
                <a:spcPts val="500"/>
              </a:spcAft>
            </a:pPr>
            <a:endParaRPr lang="en-US" sz="2600" dirty="0"/>
          </a:p>
          <a:p>
            <a:pPr>
              <a:lnSpc>
                <a:spcPct val="150000"/>
              </a:lnSpc>
              <a:spcBef>
                <a:spcPts val="500"/>
              </a:spcBef>
              <a:spcAft>
                <a:spcPts val="500"/>
              </a:spcAft>
            </a:pPr>
            <a:endParaRPr lang="en-US" sz="2400" b="1" dirty="0"/>
          </a:p>
        </p:txBody>
      </p:sp>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A1CFF5B2-D79D-9498-B5D5-8C787AA99BDA}"/>
                  </a:ext>
                </a:extLst>
              </p14:cNvPr>
              <p14:cNvContentPartPr/>
              <p14:nvPr/>
            </p14:nvContentPartPr>
            <p14:xfrm>
              <a:off x="5989982" y="130163"/>
              <a:ext cx="360" cy="360"/>
            </p14:xfrm>
          </p:contentPart>
        </mc:Choice>
        <mc:Fallback xmlns="">
          <p:pic>
            <p:nvPicPr>
              <p:cNvPr id="5" name="Ink 4">
                <a:extLst>
                  <a:ext uri="{FF2B5EF4-FFF2-40B4-BE49-F238E27FC236}">
                    <a16:creationId xmlns:a16="http://schemas.microsoft.com/office/drawing/2014/main" id="{A1CFF5B2-D79D-9498-B5D5-8C787AA99BDA}"/>
                  </a:ext>
                </a:extLst>
              </p:cNvPr>
              <p:cNvPicPr/>
              <p:nvPr/>
            </p:nvPicPr>
            <p:blipFill>
              <a:blip r:embed="rId4"/>
              <a:stretch>
                <a:fillRect/>
              </a:stretch>
            </p:blipFill>
            <p:spPr>
              <a:xfrm>
                <a:off x="5980982" y="121163"/>
                <a:ext cx="18000" cy="18000"/>
              </a:xfrm>
              <a:prstGeom prst="rect">
                <a:avLst/>
              </a:prstGeom>
            </p:spPr>
          </p:pic>
        </mc:Fallback>
      </mc:AlternateContent>
      <p:pic>
        <p:nvPicPr>
          <p:cNvPr id="15" name="Picture 14" descr="A blue square with white lines&#10;&#10;Description automatically generated with medium confidence">
            <a:extLst>
              <a:ext uri="{FF2B5EF4-FFF2-40B4-BE49-F238E27FC236}">
                <a16:creationId xmlns:a16="http://schemas.microsoft.com/office/drawing/2014/main" id="{F702A3FB-D4D7-B4FF-25F7-22B36771FBF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V="1">
            <a:off x="5310117" y="-2"/>
            <a:ext cx="1785841" cy="232760"/>
          </a:xfrm>
          <a:prstGeom prst="rect">
            <a:avLst/>
          </a:prstGeom>
        </p:spPr>
      </p:pic>
      <p:pic>
        <p:nvPicPr>
          <p:cNvPr id="18" name="Picture 17" descr="A close up of a red surface&#10;&#10;Description automatically generated">
            <a:extLst>
              <a:ext uri="{FF2B5EF4-FFF2-40B4-BE49-F238E27FC236}">
                <a16:creationId xmlns:a16="http://schemas.microsoft.com/office/drawing/2014/main" id="{6F6E6AD9-F38E-F5F3-7A9C-BF5C99AAB27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 y="6641867"/>
            <a:ext cx="1518701" cy="216133"/>
          </a:xfrm>
          <a:prstGeom prst="rect">
            <a:avLst/>
          </a:prstGeom>
        </p:spPr>
      </p:pic>
      <p:sp>
        <p:nvSpPr>
          <p:cNvPr id="2" name="TextBox 1">
            <a:extLst>
              <a:ext uri="{FF2B5EF4-FFF2-40B4-BE49-F238E27FC236}">
                <a16:creationId xmlns:a16="http://schemas.microsoft.com/office/drawing/2014/main" id="{F9562887-A290-3333-4692-1DFA8B27EA46}"/>
              </a:ext>
            </a:extLst>
          </p:cNvPr>
          <p:cNvSpPr txBox="1"/>
          <p:nvPr/>
        </p:nvSpPr>
        <p:spPr>
          <a:xfrm>
            <a:off x="57867" y="6561688"/>
            <a:ext cx="1518701" cy="369332"/>
          </a:xfrm>
          <a:prstGeom prst="rect">
            <a:avLst/>
          </a:prstGeom>
          <a:noFill/>
        </p:spPr>
        <p:txBody>
          <a:bodyPr wrap="square" rtlCol="0">
            <a:spAutoFit/>
          </a:bodyPr>
          <a:lstStyle/>
          <a:p>
            <a:r>
              <a:rPr lang="en-US" sz="18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224G1A3288</a:t>
            </a:r>
            <a:endPar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TextBox 3">
            <a:extLst>
              <a:ext uri="{FF2B5EF4-FFF2-40B4-BE49-F238E27FC236}">
                <a16:creationId xmlns:a16="http://schemas.microsoft.com/office/drawing/2014/main" id="{80511B53-9431-082A-ACA6-7E0A81C8A895}"/>
              </a:ext>
            </a:extLst>
          </p:cNvPr>
          <p:cNvSpPr txBox="1"/>
          <p:nvPr/>
        </p:nvSpPr>
        <p:spPr>
          <a:xfrm>
            <a:off x="4120179" y="-77443"/>
            <a:ext cx="5497158" cy="369332"/>
          </a:xfrm>
          <a:prstGeom prst="rect">
            <a:avLst/>
          </a:prstGeom>
          <a:noFill/>
        </p:spPr>
        <p:txBody>
          <a:bodyPr wrap="square" rtlCol="0">
            <a:spAutoFit/>
          </a:bodyPr>
          <a:lstStyle/>
          <a:p>
            <a:pPr algn="just"/>
            <a:r>
              <a:rPr lang="en-US" b="1" i="1" dirty="0">
                <a:solidFill>
                  <a:schemeClr val="bg1"/>
                </a:solidFill>
                <a:latin typeface="Times New Roman" panose="02020603050405020304" pitchFamily="18" charset="0"/>
                <a:cs typeface="Times New Roman" panose="02020603050405020304" pitchFamily="18" charset="0"/>
              </a:rPr>
              <a:t>Process Mining Virtual Internship</a:t>
            </a:r>
          </a:p>
        </p:txBody>
      </p:sp>
    </p:spTree>
    <p:extLst>
      <p:ext uri="{BB962C8B-B14F-4D97-AF65-F5344CB8AC3E}">
        <p14:creationId xmlns:p14="http://schemas.microsoft.com/office/powerpoint/2010/main" val="1796413348"/>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FBACFADB-0289-90A4-A349-5420371A93DD}"/>
              </a:ext>
            </a:extLst>
          </p:cNvPr>
          <p:cNvSpPr>
            <a:spLocks noGrp="1"/>
          </p:cNvSpPr>
          <p:nvPr>
            <p:ph type="title"/>
          </p:nvPr>
        </p:nvSpPr>
        <p:spPr/>
        <p:txBody>
          <a:bodyPr/>
          <a:lstStyle/>
          <a:p>
            <a:r>
              <a:rPr lang="en-US" dirty="0"/>
              <a:t>How Does Process Mining Works?</a:t>
            </a:r>
          </a:p>
        </p:txBody>
      </p:sp>
      <p:sp>
        <p:nvSpPr>
          <p:cNvPr id="3" name="Content Placeholder 2">
            <a:extLst>
              <a:ext uri="{FF2B5EF4-FFF2-40B4-BE49-F238E27FC236}">
                <a16:creationId xmlns:a16="http://schemas.microsoft.com/office/drawing/2014/main" id="{0B9CA917-AD8E-4861-804D-4A5A6A205591}"/>
              </a:ext>
            </a:extLst>
          </p:cNvPr>
          <p:cNvSpPr>
            <a:spLocks noGrp="1"/>
          </p:cNvSpPr>
          <p:nvPr>
            <p:ph idx="1"/>
          </p:nvPr>
        </p:nvSpPr>
        <p:spPr/>
        <p:txBody>
          <a:bodyPr>
            <a:noAutofit/>
          </a:bodyPr>
          <a:lstStyle/>
          <a:p>
            <a:pPr marL="0" indent="0">
              <a:lnSpc>
                <a:spcPct val="100000"/>
              </a:lnSpc>
              <a:buNone/>
              <a:tabLst>
                <a:tab pos="526415" algn="l"/>
                <a:tab pos="1493520" algn="l"/>
                <a:tab pos="2749550" algn="l"/>
                <a:tab pos="3430270" algn="l"/>
                <a:tab pos="4754880" algn="l"/>
                <a:tab pos="5774690" algn="l"/>
                <a:tab pos="6590030" algn="l"/>
                <a:tab pos="7304405" algn="l"/>
                <a:tab pos="7741920" algn="l"/>
                <a:tab pos="9116695" algn="l"/>
                <a:tab pos="9879330" algn="l"/>
                <a:tab pos="11219815" algn="l"/>
              </a:tabLst>
            </a:pPr>
            <a:endParaRPr lang="en-IN" sz="2400" dirty="0">
              <a:latin typeface="Arial MT"/>
              <a:cs typeface="Arial MT"/>
            </a:endParaRPr>
          </a:p>
          <a:p>
            <a:pPr marL="153035" indent="-342900">
              <a:lnSpc>
                <a:spcPct val="100000"/>
              </a:lnSpc>
              <a:tabLst>
                <a:tab pos="526415" algn="l"/>
                <a:tab pos="1493520" algn="l"/>
                <a:tab pos="2749550" algn="l"/>
                <a:tab pos="3430270" algn="l"/>
                <a:tab pos="4754880" algn="l"/>
                <a:tab pos="5774690" algn="l"/>
                <a:tab pos="6590030" algn="l"/>
                <a:tab pos="7304405" algn="l"/>
                <a:tab pos="7741920" algn="l"/>
                <a:tab pos="9116695" algn="l"/>
                <a:tab pos="9879330" algn="l"/>
                <a:tab pos="11219815" algn="l"/>
              </a:tabLst>
            </a:pPr>
            <a:endParaRPr kumimoji="0" lang="en-IN" sz="2400" b="0" i="0" u="none" strike="noStrike" kern="1200" cap="none" spc="0" normalizeH="0" baseline="0" noProof="0" dirty="0">
              <a:ln>
                <a:noFill/>
              </a:ln>
              <a:solidFill>
                <a:prstClr val="black"/>
              </a:solidFill>
              <a:effectLst/>
              <a:uLnTx/>
              <a:uFillTx/>
            </a:endParaRPr>
          </a:p>
          <a:p>
            <a:pPr marL="38735">
              <a:lnSpc>
                <a:spcPts val="2890"/>
              </a:lnSpc>
              <a:tabLst>
                <a:tab pos="526415" algn="l"/>
                <a:tab pos="1493520" algn="l"/>
                <a:tab pos="2749550" algn="l"/>
                <a:tab pos="3430270" algn="l"/>
                <a:tab pos="4754880" algn="l"/>
                <a:tab pos="5774690" algn="l"/>
                <a:tab pos="6590030" algn="l"/>
                <a:tab pos="7304405" algn="l"/>
                <a:tab pos="7741920" algn="l"/>
                <a:tab pos="9116695" algn="l"/>
                <a:tab pos="9879330" algn="l"/>
                <a:tab pos="11219815" algn="l"/>
              </a:tabLst>
            </a:pPr>
            <a:endParaRPr lang="en-IN" sz="2400" dirty="0"/>
          </a:p>
          <a:p>
            <a:pPr marL="38735">
              <a:lnSpc>
                <a:spcPts val="2890"/>
              </a:lnSpc>
              <a:tabLst>
                <a:tab pos="526415" algn="l"/>
                <a:tab pos="1493520" algn="l"/>
                <a:tab pos="2749550" algn="l"/>
                <a:tab pos="3430270" algn="l"/>
                <a:tab pos="4754880" algn="l"/>
                <a:tab pos="5774690" algn="l"/>
                <a:tab pos="6590030" algn="l"/>
                <a:tab pos="7304405" algn="l"/>
                <a:tab pos="7741920" algn="l"/>
                <a:tab pos="9116695" algn="l"/>
                <a:tab pos="9879330" algn="l"/>
                <a:tab pos="11219815" algn="l"/>
              </a:tabLst>
            </a:pPr>
            <a:endParaRPr lang="en-IN" sz="2400" spc="-5" dirty="0">
              <a:latin typeface="Calibri" panose="020F0502020204030204" pitchFamily="34" charset="0"/>
              <a:cs typeface="Calibri" panose="020F0502020204030204" pitchFamily="34" charset="0"/>
            </a:endParaRPr>
          </a:p>
          <a:p>
            <a:pPr marL="65405">
              <a:lnSpc>
                <a:spcPct val="100000"/>
              </a:lnSpc>
              <a:spcBef>
                <a:spcPts val="100"/>
              </a:spcBef>
              <a:tabLst>
                <a:tab pos="507365" algn="l"/>
              </a:tabLst>
            </a:pPr>
            <a:r>
              <a:rPr lang="en-IN" sz="1600" b="0" i="0" u="none" strike="noStrike" dirty="0">
                <a:solidFill>
                  <a:srgbClr val="FFFFFF"/>
                </a:solidFill>
                <a:effectLst/>
                <a:latin typeface="Poppins" pitchFamily="2" charset="77"/>
              </a:rPr>
              <a:t> behind everything your organization does: buying, selling, paying, collecting, shipping, and so on. When</a:t>
            </a:r>
            <a:endParaRPr lang="en-US" sz="2400" b="1" dirty="0"/>
          </a:p>
        </p:txBody>
      </p:sp>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A1CFF5B2-D79D-9498-B5D5-8C787AA99BDA}"/>
                  </a:ext>
                </a:extLst>
              </p14:cNvPr>
              <p14:cNvContentPartPr/>
              <p14:nvPr/>
            </p14:nvContentPartPr>
            <p14:xfrm>
              <a:off x="5989982" y="130163"/>
              <a:ext cx="360" cy="360"/>
            </p14:xfrm>
          </p:contentPart>
        </mc:Choice>
        <mc:Fallback xmlns="">
          <p:pic>
            <p:nvPicPr>
              <p:cNvPr id="5" name="Ink 4">
                <a:extLst>
                  <a:ext uri="{FF2B5EF4-FFF2-40B4-BE49-F238E27FC236}">
                    <a16:creationId xmlns:a16="http://schemas.microsoft.com/office/drawing/2014/main" id="{A1CFF5B2-D79D-9498-B5D5-8C787AA99BDA}"/>
                  </a:ext>
                </a:extLst>
              </p:cNvPr>
              <p:cNvPicPr/>
              <p:nvPr/>
            </p:nvPicPr>
            <p:blipFill>
              <a:blip r:embed="rId4"/>
              <a:stretch>
                <a:fillRect/>
              </a:stretch>
            </p:blipFill>
            <p:spPr>
              <a:xfrm>
                <a:off x="5980982" y="121163"/>
                <a:ext cx="18000" cy="18000"/>
              </a:xfrm>
              <a:prstGeom prst="rect">
                <a:avLst/>
              </a:prstGeom>
            </p:spPr>
          </p:pic>
        </mc:Fallback>
      </mc:AlternateContent>
      <p:pic>
        <p:nvPicPr>
          <p:cNvPr id="15" name="Picture 14" descr="A blue square with white lines&#10;&#10;Description automatically generated with medium confidence">
            <a:extLst>
              <a:ext uri="{FF2B5EF4-FFF2-40B4-BE49-F238E27FC236}">
                <a16:creationId xmlns:a16="http://schemas.microsoft.com/office/drawing/2014/main" id="{F702A3FB-D4D7-B4FF-25F7-22B36771FBF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V="1">
            <a:off x="5310117" y="-2"/>
            <a:ext cx="1785841" cy="232760"/>
          </a:xfrm>
          <a:prstGeom prst="rect">
            <a:avLst/>
          </a:prstGeom>
        </p:spPr>
      </p:pic>
      <p:pic>
        <p:nvPicPr>
          <p:cNvPr id="18" name="Picture 17" descr="A close up of a red surface&#10;&#10;Description automatically generated">
            <a:extLst>
              <a:ext uri="{FF2B5EF4-FFF2-40B4-BE49-F238E27FC236}">
                <a16:creationId xmlns:a16="http://schemas.microsoft.com/office/drawing/2014/main" id="{6F6E6AD9-F38E-F5F3-7A9C-BF5C99AAB27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 y="6641867"/>
            <a:ext cx="1518701" cy="216133"/>
          </a:xfrm>
          <a:prstGeom prst="rect">
            <a:avLst/>
          </a:prstGeom>
        </p:spPr>
      </p:pic>
      <p:sp>
        <p:nvSpPr>
          <p:cNvPr id="2" name="TextBox 1">
            <a:extLst>
              <a:ext uri="{FF2B5EF4-FFF2-40B4-BE49-F238E27FC236}">
                <a16:creationId xmlns:a16="http://schemas.microsoft.com/office/drawing/2014/main" id="{F9562887-A290-3333-4692-1DFA8B27EA46}"/>
              </a:ext>
            </a:extLst>
          </p:cNvPr>
          <p:cNvSpPr txBox="1"/>
          <p:nvPr/>
        </p:nvSpPr>
        <p:spPr>
          <a:xfrm>
            <a:off x="57867" y="6561688"/>
            <a:ext cx="1518701" cy="646331"/>
          </a:xfrm>
          <a:prstGeom prst="rect">
            <a:avLst/>
          </a:prstGeom>
          <a:noFill/>
        </p:spPr>
        <p:txBody>
          <a:bodyPr wrap="square" rtlCol="0">
            <a:spAutoFit/>
          </a:bodyPr>
          <a:lstStyle/>
          <a:p>
            <a:r>
              <a:rPr lang="en-US" sz="18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224G1A3288</a:t>
            </a:r>
            <a:endPar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TextBox 3">
            <a:extLst>
              <a:ext uri="{FF2B5EF4-FFF2-40B4-BE49-F238E27FC236}">
                <a16:creationId xmlns:a16="http://schemas.microsoft.com/office/drawing/2014/main" id="{80511B53-9431-082A-ACA6-7E0A81C8A895}"/>
              </a:ext>
            </a:extLst>
          </p:cNvPr>
          <p:cNvSpPr txBox="1"/>
          <p:nvPr/>
        </p:nvSpPr>
        <p:spPr>
          <a:xfrm>
            <a:off x="4120179" y="-77443"/>
            <a:ext cx="5497158" cy="369332"/>
          </a:xfrm>
          <a:prstGeom prst="rect">
            <a:avLst/>
          </a:prstGeom>
          <a:noFill/>
        </p:spPr>
        <p:txBody>
          <a:bodyPr wrap="square" rtlCol="0">
            <a:spAutoFit/>
          </a:bodyPr>
          <a:lstStyle/>
          <a:p>
            <a:r>
              <a:rPr lang="en-US" b="1" i="1" dirty="0">
                <a:solidFill>
                  <a:schemeClr val="bg1"/>
                </a:solidFill>
                <a:latin typeface="Times New Roman" panose="02020603050405020304" pitchFamily="18" charset="0"/>
                <a:cs typeface="Times New Roman" panose="02020603050405020304" pitchFamily="18" charset="0"/>
              </a:rPr>
              <a:t>Process Mining Virtual Internship</a:t>
            </a:r>
          </a:p>
        </p:txBody>
      </p:sp>
      <p:pic>
        <p:nvPicPr>
          <p:cNvPr id="6" name="Picture 5">
            <a:extLst>
              <a:ext uri="{FF2B5EF4-FFF2-40B4-BE49-F238E27FC236}">
                <a16:creationId xmlns:a16="http://schemas.microsoft.com/office/drawing/2014/main" id="{946C39D5-F6C3-4758-91A1-D1D9121C8641}"/>
              </a:ext>
            </a:extLst>
          </p:cNvPr>
          <p:cNvPicPr>
            <a:picLocks noChangeAspect="1"/>
          </p:cNvPicPr>
          <p:nvPr/>
        </p:nvPicPr>
        <p:blipFill>
          <a:blip r:embed="rId7"/>
          <a:stretch>
            <a:fillRect/>
          </a:stretch>
        </p:blipFill>
        <p:spPr>
          <a:xfrm>
            <a:off x="399245" y="1300645"/>
            <a:ext cx="11437757" cy="4388984"/>
          </a:xfrm>
          <a:prstGeom prst="rect">
            <a:avLst/>
          </a:prstGeom>
        </p:spPr>
      </p:pic>
    </p:spTree>
    <p:extLst>
      <p:ext uri="{BB962C8B-B14F-4D97-AF65-F5344CB8AC3E}">
        <p14:creationId xmlns:p14="http://schemas.microsoft.com/office/powerpoint/2010/main" val="1231438711"/>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FBACFADB-0289-90A4-A349-5420371A93DD}"/>
              </a:ext>
            </a:extLst>
          </p:cNvPr>
          <p:cNvSpPr>
            <a:spLocks noGrp="1"/>
          </p:cNvSpPr>
          <p:nvPr>
            <p:ph type="title"/>
          </p:nvPr>
        </p:nvSpPr>
        <p:spPr/>
        <p:txBody>
          <a:bodyPr/>
          <a:lstStyle/>
          <a:p>
            <a:r>
              <a:rPr lang="en-US" dirty="0"/>
              <a:t>Main Components Of Process Mining</a:t>
            </a:r>
          </a:p>
        </p:txBody>
      </p:sp>
      <p:sp>
        <p:nvSpPr>
          <p:cNvPr id="3" name="Content Placeholder 2">
            <a:extLst>
              <a:ext uri="{FF2B5EF4-FFF2-40B4-BE49-F238E27FC236}">
                <a16:creationId xmlns:a16="http://schemas.microsoft.com/office/drawing/2014/main" id="{0B9CA917-AD8E-4861-804D-4A5A6A205591}"/>
              </a:ext>
            </a:extLst>
          </p:cNvPr>
          <p:cNvSpPr>
            <a:spLocks noGrp="1"/>
          </p:cNvSpPr>
          <p:nvPr>
            <p:ph idx="1"/>
          </p:nvPr>
        </p:nvSpPr>
        <p:spPr/>
        <p:txBody>
          <a:bodyPr>
            <a:noAutofit/>
          </a:bodyPr>
          <a:lstStyle/>
          <a:p>
            <a:pPr>
              <a:lnSpc>
                <a:spcPct val="100000"/>
              </a:lnSpc>
              <a:spcBef>
                <a:spcPts val="500"/>
              </a:spcBef>
              <a:spcAft>
                <a:spcPts val="500"/>
              </a:spcAft>
            </a:pPr>
            <a:r>
              <a:rPr lang="en-IN" sz="2400" kern="0" dirty="0">
                <a:solidFill>
                  <a:srgbClr val="1F1F1F"/>
                </a:solidFill>
                <a:effectLst/>
                <a:latin typeface="Times New Roman" panose="02020603050405020304" pitchFamily="18" charset="0"/>
                <a:ea typeface="Times New Roman" panose="02020603050405020304" pitchFamily="18" charset="0"/>
              </a:rPr>
              <a:t>P</a:t>
            </a:r>
            <a:r>
              <a:rPr lang="en-IN" sz="2400" b="1" kern="0" dirty="0">
                <a:solidFill>
                  <a:srgbClr val="1F1F1F"/>
                </a:solidFill>
                <a:effectLst/>
                <a:latin typeface="Times New Roman" panose="02020603050405020304" pitchFamily="18" charset="0"/>
                <a:ea typeface="Times New Roman" panose="02020603050405020304" pitchFamily="18" charset="0"/>
              </a:rPr>
              <a:t>rocess discovery: </a:t>
            </a:r>
            <a:r>
              <a:rPr lang="en-US" sz="2400" kern="0" dirty="0">
                <a:solidFill>
                  <a:srgbClr val="1F1F1F"/>
                </a:solidFill>
                <a:effectLst/>
                <a:latin typeface="Times New Roman" panose="02020603050405020304" pitchFamily="18" charset="0"/>
                <a:ea typeface="Times New Roman" panose="02020603050405020304" pitchFamily="18" charset="0"/>
              </a:rPr>
              <a:t>P</a:t>
            </a:r>
            <a:r>
              <a:rPr lang="en-US" sz="2400" dirty="0"/>
              <a:t>rocess discovery uses computer vision and machine intelligence to observe users and uncover deep process variants from digital traces of human work.</a:t>
            </a:r>
          </a:p>
          <a:p>
            <a:pPr>
              <a:lnSpc>
                <a:spcPct val="100000"/>
              </a:lnSpc>
              <a:spcBef>
                <a:spcPts val="500"/>
              </a:spcBef>
              <a:spcAft>
                <a:spcPts val="500"/>
              </a:spcAft>
            </a:pPr>
            <a:r>
              <a:rPr lang="en-IN" sz="2400" b="1" kern="0" dirty="0">
                <a:solidFill>
                  <a:srgbClr val="1F1F1F"/>
                </a:solidFill>
                <a:effectLst/>
                <a:latin typeface="Times New Roman" panose="02020603050405020304" pitchFamily="18" charset="0"/>
                <a:ea typeface="Times New Roman" panose="02020603050405020304" pitchFamily="18" charset="0"/>
              </a:rPr>
              <a:t>Conformance checking: </a:t>
            </a:r>
            <a:r>
              <a:rPr lang="en-US" sz="2400" dirty="0"/>
              <a:t>Conformance checking is a technique used to check process compliance by comparing event logs for a discovered process with the existing reference model (target model) of the same process. This technique is used to determine whether the target process corresponds to the actual process, highlighting </a:t>
            </a:r>
            <a:r>
              <a:rPr lang="en-US" sz="2400" dirty="0">
                <a:hlinkClick r:id="rId3" tooltip="process deviation"/>
              </a:rPr>
              <a:t>deviations</a:t>
            </a:r>
            <a:r>
              <a:rPr lang="en-US" sz="2400" dirty="0"/>
              <a:t> between the two.</a:t>
            </a:r>
            <a:r>
              <a:rPr lang="en-IN" sz="2400" kern="0" dirty="0">
                <a:solidFill>
                  <a:srgbClr val="1F1F1F"/>
                </a:solidFill>
                <a:effectLst/>
                <a:latin typeface="Times New Roman" panose="02020603050405020304" pitchFamily="18" charset="0"/>
                <a:ea typeface="Times New Roman" panose="02020603050405020304" pitchFamily="18" charset="0"/>
              </a:rPr>
              <a:t> </a:t>
            </a:r>
          </a:p>
          <a:p>
            <a:pPr>
              <a:lnSpc>
                <a:spcPct val="100000"/>
              </a:lnSpc>
              <a:spcBef>
                <a:spcPts val="500"/>
              </a:spcBef>
              <a:spcAft>
                <a:spcPts val="500"/>
              </a:spcAft>
            </a:pPr>
            <a:r>
              <a:rPr lang="en-IN" sz="2400" b="1" kern="0" dirty="0">
                <a:solidFill>
                  <a:srgbClr val="1F1F1F"/>
                </a:solidFill>
                <a:effectLst/>
                <a:latin typeface="Times New Roman" panose="02020603050405020304" pitchFamily="18" charset="0"/>
                <a:ea typeface="Times New Roman" panose="02020603050405020304" pitchFamily="18" charset="0"/>
              </a:rPr>
              <a:t>Process enhancement: </a:t>
            </a:r>
            <a:r>
              <a:rPr lang="en-US" sz="2400" dirty="0"/>
              <a:t>Process enhancement, sometimes referred to as model enhancement, is a </a:t>
            </a:r>
            <a:r>
              <a:rPr lang="en-US" sz="2400" dirty="0">
                <a:hlinkClick r:id="rId4" tooltip="process mining"/>
              </a:rPr>
              <a:t>process mining</a:t>
            </a:r>
            <a:r>
              <a:rPr lang="en-US" sz="2400" dirty="0"/>
              <a:t> technique that’s used to extend or enhance a target model or reference model using discovered information about the actual process. </a:t>
            </a:r>
            <a:endParaRPr lang="en-IN" sz="2400" kern="100" dirty="0">
              <a:solidFill>
                <a:srgbClr val="1F1F1F"/>
              </a:solidFill>
              <a:effectLst/>
              <a:latin typeface="Times New Roman" panose="02020603050405020304" pitchFamily="18" charset="0"/>
              <a:ea typeface="Times New Roman" panose="02020603050405020304" pitchFamily="18" charset="0"/>
            </a:endParaRPr>
          </a:p>
          <a:p>
            <a:pPr>
              <a:lnSpc>
                <a:spcPct val="100000"/>
              </a:lnSpc>
              <a:spcBef>
                <a:spcPts val="500"/>
              </a:spcBef>
              <a:spcAft>
                <a:spcPts val="500"/>
              </a:spcAft>
            </a:pPr>
            <a:endParaRPr lang="en-IN" sz="2400" kern="100" dirty="0">
              <a:solidFill>
                <a:srgbClr val="1F1F1F"/>
              </a:solidFill>
              <a:effectLst/>
              <a:latin typeface="Times New Roman" panose="02020603050405020304" pitchFamily="18" charset="0"/>
              <a:ea typeface="Times New Roman" panose="02020603050405020304" pitchFamily="18" charset="0"/>
            </a:endParaRPr>
          </a:p>
          <a:p>
            <a:pPr>
              <a:lnSpc>
                <a:spcPct val="100000"/>
              </a:lnSpc>
              <a:spcBef>
                <a:spcPts val="500"/>
              </a:spcBef>
              <a:spcAft>
                <a:spcPts val="500"/>
              </a:spcAft>
            </a:pPr>
            <a:endParaRPr lang="en-IN" sz="2400" b="0" i="0" u="none" strike="noStrike" dirty="0">
              <a:solidFill>
                <a:srgbClr val="374151"/>
              </a:solidFill>
              <a:effectLst/>
            </a:endParaRPr>
          </a:p>
          <a:p>
            <a:pPr>
              <a:lnSpc>
                <a:spcPct val="100000"/>
              </a:lnSpc>
              <a:spcBef>
                <a:spcPts val="500"/>
              </a:spcBef>
              <a:spcAft>
                <a:spcPts val="500"/>
              </a:spcAft>
              <a:buFont typeface="+mj-lt"/>
              <a:buAutoNum type="arabicPeriod"/>
            </a:pPr>
            <a:endParaRPr lang="en-IN" sz="2200" b="0" i="0" u="none" strike="noStrike" dirty="0">
              <a:solidFill>
                <a:srgbClr val="374151"/>
              </a:solidFill>
              <a:effectLst/>
            </a:endParaRPr>
          </a:p>
          <a:p>
            <a:pPr>
              <a:lnSpc>
                <a:spcPct val="100000"/>
              </a:lnSpc>
              <a:spcBef>
                <a:spcPts val="500"/>
              </a:spcBef>
              <a:spcAft>
                <a:spcPts val="500"/>
              </a:spcAft>
              <a:buFont typeface="+mj-lt"/>
              <a:buAutoNum type="arabicPeriod"/>
            </a:pPr>
            <a:endParaRPr lang="en-IN" sz="2200" b="0" i="0" u="none" strike="noStrike" dirty="0">
              <a:solidFill>
                <a:srgbClr val="374151"/>
              </a:solidFill>
              <a:effectLst/>
            </a:endParaRPr>
          </a:p>
          <a:p>
            <a:pPr>
              <a:lnSpc>
                <a:spcPct val="100000"/>
              </a:lnSpc>
              <a:spcBef>
                <a:spcPts val="500"/>
              </a:spcBef>
              <a:spcAft>
                <a:spcPts val="500"/>
              </a:spcAft>
              <a:buFont typeface="+mj-lt"/>
              <a:buAutoNum type="arabicPeriod"/>
            </a:pPr>
            <a:endParaRPr lang="en-IN" sz="2200" b="0" i="0" u="none" strike="noStrike" dirty="0">
              <a:solidFill>
                <a:srgbClr val="374151"/>
              </a:solidFill>
              <a:effectLst/>
            </a:endParaRPr>
          </a:p>
          <a:p>
            <a:pPr marL="0" indent="0">
              <a:lnSpc>
                <a:spcPct val="150000"/>
              </a:lnSpc>
              <a:spcBef>
                <a:spcPts val="500"/>
              </a:spcBef>
              <a:spcAft>
                <a:spcPts val="500"/>
              </a:spcAft>
              <a:buNone/>
            </a:pPr>
            <a:endParaRPr lang="en-IN" sz="2600" b="1" dirty="0">
              <a:solidFill>
                <a:srgbClr val="374151"/>
              </a:solidFill>
            </a:endParaRPr>
          </a:p>
          <a:p>
            <a:pPr marL="0" indent="0">
              <a:lnSpc>
                <a:spcPct val="150000"/>
              </a:lnSpc>
              <a:spcBef>
                <a:spcPts val="500"/>
              </a:spcBef>
              <a:spcAft>
                <a:spcPts val="500"/>
              </a:spcAft>
              <a:buNone/>
            </a:pPr>
            <a:r>
              <a:rPr lang="en-IN" sz="1600" b="0" i="0" u="none" strike="noStrike" dirty="0">
                <a:solidFill>
                  <a:srgbClr val="FFFFFF"/>
                </a:solidFill>
                <a:effectLst/>
                <a:latin typeface="Poppins" pitchFamily="2" charset="77"/>
              </a:rPr>
              <a:t>Business processes are the lifeblood of your company. There’s a process behind everything your organization does: buying, selling, paying, collecting, shipping, and so on. When</a:t>
            </a:r>
            <a:endParaRPr lang="en-US" sz="2400" b="1" dirty="0"/>
          </a:p>
        </p:txBody>
      </p:sp>
      <mc:AlternateContent xmlns:mc="http://schemas.openxmlformats.org/markup-compatibility/2006" xmlns:p14="http://schemas.microsoft.com/office/powerpoint/2010/main">
        <mc:Choice Requires="p14">
          <p:contentPart p14:bwMode="auto" r:id="rId5">
            <p14:nvContentPartPr>
              <p14:cNvPr id="5" name="Ink 4">
                <a:extLst>
                  <a:ext uri="{FF2B5EF4-FFF2-40B4-BE49-F238E27FC236}">
                    <a16:creationId xmlns:a16="http://schemas.microsoft.com/office/drawing/2014/main" id="{A1CFF5B2-D79D-9498-B5D5-8C787AA99BDA}"/>
                  </a:ext>
                </a:extLst>
              </p14:cNvPr>
              <p14:cNvContentPartPr/>
              <p14:nvPr/>
            </p14:nvContentPartPr>
            <p14:xfrm>
              <a:off x="5989982" y="130163"/>
              <a:ext cx="360" cy="360"/>
            </p14:xfrm>
          </p:contentPart>
        </mc:Choice>
        <mc:Fallback xmlns="">
          <p:pic>
            <p:nvPicPr>
              <p:cNvPr id="5" name="Ink 4">
                <a:extLst>
                  <a:ext uri="{FF2B5EF4-FFF2-40B4-BE49-F238E27FC236}">
                    <a16:creationId xmlns:a16="http://schemas.microsoft.com/office/drawing/2014/main" id="{A1CFF5B2-D79D-9498-B5D5-8C787AA99BDA}"/>
                  </a:ext>
                </a:extLst>
              </p:cNvPr>
              <p:cNvPicPr/>
              <p:nvPr/>
            </p:nvPicPr>
            <p:blipFill>
              <a:blip r:embed="rId6"/>
              <a:stretch>
                <a:fillRect/>
              </a:stretch>
            </p:blipFill>
            <p:spPr>
              <a:xfrm>
                <a:off x="5980982" y="121163"/>
                <a:ext cx="18000" cy="18000"/>
              </a:xfrm>
              <a:prstGeom prst="rect">
                <a:avLst/>
              </a:prstGeom>
            </p:spPr>
          </p:pic>
        </mc:Fallback>
      </mc:AlternateContent>
      <p:pic>
        <p:nvPicPr>
          <p:cNvPr id="15" name="Picture 14" descr="A blue square with white lines&#10;&#10;Description automatically generated with medium confidence">
            <a:extLst>
              <a:ext uri="{FF2B5EF4-FFF2-40B4-BE49-F238E27FC236}">
                <a16:creationId xmlns:a16="http://schemas.microsoft.com/office/drawing/2014/main" id="{F702A3FB-D4D7-B4FF-25F7-22B36771FBF0}"/>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flipV="1">
            <a:off x="5310117" y="-2"/>
            <a:ext cx="1785841" cy="232760"/>
          </a:xfrm>
          <a:prstGeom prst="rect">
            <a:avLst/>
          </a:prstGeom>
        </p:spPr>
      </p:pic>
      <p:pic>
        <p:nvPicPr>
          <p:cNvPr id="18" name="Picture 17" descr="A close up of a red surface&#10;&#10;Description automatically generated">
            <a:extLst>
              <a:ext uri="{FF2B5EF4-FFF2-40B4-BE49-F238E27FC236}">
                <a16:creationId xmlns:a16="http://schemas.microsoft.com/office/drawing/2014/main" id="{6F6E6AD9-F38E-F5F3-7A9C-BF5C99AAB27E}"/>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 y="6641867"/>
            <a:ext cx="1518701" cy="216133"/>
          </a:xfrm>
          <a:prstGeom prst="rect">
            <a:avLst/>
          </a:prstGeom>
        </p:spPr>
      </p:pic>
      <p:sp>
        <p:nvSpPr>
          <p:cNvPr id="2" name="TextBox 1">
            <a:extLst>
              <a:ext uri="{FF2B5EF4-FFF2-40B4-BE49-F238E27FC236}">
                <a16:creationId xmlns:a16="http://schemas.microsoft.com/office/drawing/2014/main" id="{F9562887-A290-3333-4692-1DFA8B27EA46}"/>
              </a:ext>
            </a:extLst>
          </p:cNvPr>
          <p:cNvSpPr txBox="1"/>
          <p:nvPr/>
        </p:nvSpPr>
        <p:spPr>
          <a:xfrm>
            <a:off x="57867" y="6561688"/>
            <a:ext cx="1518701" cy="646331"/>
          </a:xfrm>
          <a:prstGeom prst="rect">
            <a:avLst/>
          </a:prstGeom>
          <a:noFill/>
        </p:spPr>
        <p:txBody>
          <a:bodyPr wrap="square" rtlCol="0">
            <a:spAutoFit/>
          </a:bodyPr>
          <a:lstStyle/>
          <a:p>
            <a:r>
              <a:rPr lang="en-US" sz="18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224G1A3288</a:t>
            </a:r>
            <a:endPar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TextBox 3">
            <a:extLst>
              <a:ext uri="{FF2B5EF4-FFF2-40B4-BE49-F238E27FC236}">
                <a16:creationId xmlns:a16="http://schemas.microsoft.com/office/drawing/2014/main" id="{80511B53-9431-082A-ACA6-7E0A81C8A895}"/>
              </a:ext>
            </a:extLst>
          </p:cNvPr>
          <p:cNvSpPr txBox="1"/>
          <p:nvPr/>
        </p:nvSpPr>
        <p:spPr>
          <a:xfrm>
            <a:off x="4120179" y="-77443"/>
            <a:ext cx="5497158" cy="369332"/>
          </a:xfrm>
          <a:prstGeom prst="rect">
            <a:avLst/>
          </a:prstGeom>
          <a:noFill/>
        </p:spPr>
        <p:txBody>
          <a:bodyPr wrap="square" rtlCol="0">
            <a:spAutoFit/>
          </a:bodyPr>
          <a:lstStyle/>
          <a:p>
            <a:r>
              <a:rPr lang="en-US" b="1" i="1" dirty="0">
                <a:solidFill>
                  <a:schemeClr val="bg1"/>
                </a:solidFill>
                <a:latin typeface="Times New Roman" panose="02020603050405020304" pitchFamily="18" charset="0"/>
                <a:cs typeface="Times New Roman" panose="02020603050405020304" pitchFamily="18" charset="0"/>
              </a:rPr>
              <a:t>Process Mining Virtual Internship</a:t>
            </a:r>
          </a:p>
        </p:txBody>
      </p:sp>
    </p:spTree>
    <p:extLst>
      <p:ext uri="{BB962C8B-B14F-4D97-AF65-F5344CB8AC3E}">
        <p14:creationId xmlns:p14="http://schemas.microsoft.com/office/powerpoint/2010/main" val="917185494"/>
      </p:ext>
    </p:extLst>
  </p:cSld>
  <p:clrMapOvr>
    <a:overrideClrMapping bg1="lt1" tx1="dk1" bg2="lt2" tx2="dk2" accent1="accent1" accent2="accent2" accent3="accent3" accent4="accent4" accent5="accent5" accent6="accent6" hlink="hlink" folHlink="folHlink"/>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10.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1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1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1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1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15.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5.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6.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7.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8.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9.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5552</TotalTime>
  <Words>1478</Words>
  <Application>Microsoft Office PowerPoint</Application>
  <PresentationFormat>Widescreen</PresentationFormat>
  <Paragraphs>199</Paragraphs>
  <Slides>19</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19</vt:i4>
      </vt:variant>
    </vt:vector>
  </HeadingPairs>
  <TitlesOfParts>
    <vt:vector size="28" baseType="lpstr">
      <vt:lpstr>Arial</vt:lpstr>
      <vt:lpstr>Arial MT</vt:lpstr>
      <vt:lpstr>Calibri</vt:lpstr>
      <vt:lpstr>Courier New</vt:lpstr>
      <vt:lpstr>Lucida Sans Unicode</vt:lpstr>
      <vt:lpstr>Poppins</vt:lpstr>
      <vt:lpstr>Times New Roman</vt:lpstr>
      <vt:lpstr>Wingdings</vt:lpstr>
      <vt:lpstr>Custom Design</vt:lpstr>
      <vt:lpstr>PowerPoint Presentation</vt:lpstr>
      <vt:lpstr>Contents</vt:lpstr>
      <vt:lpstr>Course Objective</vt:lpstr>
      <vt:lpstr>                               Introduction</vt:lpstr>
      <vt:lpstr>                               Technology</vt:lpstr>
      <vt:lpstr>Different Types Of Technologies:</vt:lpstr>
      <vt:lpstr>Modules</vt:lpstr>
      <vt:lpstr>How Does Process Mining Works?</vt:lpstr>
      <vt:lpstr>Main Components Of Process Mining</vt:lpstr>
      <vt:lpstr>     How to Start a Project in Process Mining</vt:lpstr>
      <vt:lpstr>Why Companies need Process Mining?</vt:lpstr>
      <vt:lpstr>Benefits of Process Mining?</vt:lpstr>
      <vt:lpstr>Examples of Process Mininng</vt:lpstr>
      <vt:lpstr>Real Time Applications</vt:lpstr>
      <vt:lpstr>Real Time Applications</vt:lpstr>
      <vt:lpstr>Learning Outcomes</vt:lpstr>
      <vt:lpstr>Git Hub Dashboard</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venkatesh k</dc:creator>
  <cp:lastModifiedBy>chaitanya sharan</cp:lastModifiedBy>
  <cp:revision>151</cp:revision>
  <dcterms:created xsi:type="dcterms:W3CDTF">2019-06-11T05:35:51Z</dcterms:created>
  <dcterms:modified xsi:type="dcterms:W3CDTF">2024-09-28T05:48:48Z</dcterms:modified>
</cp:coreProperties>
</file>