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79" r:id="rId6"/>
    <p:sldId id="280" r:id="rId7"/>
    <p:sldId id="281" r:id="rId8"/>
    <p:sldId id="284" r:id="rId9"/>
    <p:sldId id="282" r:id="rId10"/>
    <p:sldId id="285" r:id="rId11"/>
    <p:sldId id="286" r:id="rId12"/>
    <p:sldId id="288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2097185" name="Picture 7" descr="SD-PanelTitle-R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048628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86" name="Picture 11" descr="HDRibbonTitle-UniformTrim.png"/>
            <p:cNvPicPr>
              <a:picLocks noChangeAspect="1"/>
            </p:cNvPicPr>
            <p:nvPr/>
          </p:nvPicPr>
          <p:blipFill rotWithShape="1">
            <a:blip r:embed="rId3"/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2097187" name="Picture 12" descr="HDRibbonTitle-UniformTrim.png"/>
            <p:cNvPicPr>
              <a:picLocks noChangeAspect="1"/>
            </p:cNvPicPr>
            <p:nvPr/>
          </p:nvPicPr>
          <p:blipFill rotWithShape="1">
            <a:blip r:embed="rId3"/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0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14"/>
          <p:cNvCxnSpPr>
            <a:cxnSpLocks/>
          </p:cNvCxnSpPr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4867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5" name="Straight Connector 18"/>
          <p:cNvCxnSpPr>
            <a:cxnSpLocks/>
          </p:cNvCxnSpPr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48699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0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4" name="Straight Connector 13"/>
          <p:cNvCxnSpPr>
            <a:cxnSpLocks/>
          </p:cNvCxnSpPr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6" name="Straight Connector 6"/>
          <p:cNvCxnSpPr>
            <a:cxnSpLocks/>
          </p:cNvCxnSpPr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2" name="Straight Connector 30"/>
          <p:cNvCxnSpPr>
            <a:cxnSpLocks/>
          </p:cNvCxnSpPr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8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40"/>
          <p:cNvCxnSpPr>
            <a:cxnSpLocks/>
          </p:cNvCxnSpPr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5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13"/>
          <p:cNvCxnSpPr>
            <a:cxnSpLocks/>
          </p:cNvCxnSpPr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5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0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2097152" name="Picture 7" descr="SD-PanelContent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048576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r:embed="rId21"/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/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1048584"/>
          <p:cNvSpPr txBox="1"/>
          <p:nvPr/>
        </p:nvSpPr>
        <p:spPr>
          <a:xfrm>
            <a:off x="2111065" y="544194"/>
            <a:ext cx="4921870" cy="56362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17475" indent="0" algn="ctr">
              <a:lnSpc>
                <a:spcPct val="108000"/>
              </a:lnSpc>
              <a:spcAft>
                <a:spcPts val="770"/>
              </a:spcAft>
            </a:pPr>
            <a:r>
              <a:rPr lang="en-US" sz="2200" b="1" i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Experiential Learning </a:t>
            </a:r>
            <a:r>
              <a:rPr lang="en-US" sz="2200" b="1" i="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Programme</a:t>
            </a:r>
            <a:r>
              <a:rPr lang="en-US" sz="2200" b="1" i="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(ELP) 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zh-CN" altLang="en-US" dirty="0"/>
          </a:p>
          <a:p>
            <a:pPr marL="117475" indent="0" algn="ctr">
              <a:lnSpc>
                <a:spcPct val="108000"/>
              </a:lnSpc>
              <a:spcAft>
                <a:spcPts val="77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Organic Farming</a:t>
            </a:r>
            <a:endParaRPr lang="zh-CN" altLang="en-US" dirty="0"/>
          </a:p>
          <a:p>
            <a:pPr marL="6350" marR="6350" indent="0" algn="ctr">
              <a:lnSpc>
                <a:spcPct val="108000"/>
              </a:lnSpc>
              <a:spcAft>
                <a:spcPts val="775"/>
              </a:spcAft>
            </a:pPr>
            <a:r>
              <a:rPr lang="en-US" sz="16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Presentation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zh-CN" altLang="en-US" dirty="0"/>
          </a:p>
          <a:p>
            <a:pPr marL="46355" indent="0" algn="ctr">
              <a:lnSpc>
                <a:spcPct val="108000"/>
              </a:lnSpc>
              <a:spcAft>
                <a:spcPts val="600"/>
              </a:spcAft>
            </a:pPr>
            <a:r>
              <a:rPr lang="en-US" sz="16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16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School of Agriculture, Graphic Era Hill University, Dehradun248001, Uttarakhand, India </a:t>
            </a:r>
            <a:r>
              <a:rPr lang="en-IN" sz="18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marL="40005" indent="0" algn="ctr">
              <a:lnSpc>
                <a:spcPct val="108000"/>
              </a:lnSpc>
              <a:spcAft>
                <a:spcPts val="775"/>
              </a:spcAft>
            </a:pPr>
            <a:r>
              <a:rPr lang="en-US" sz="1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marL="40005" indent="0" algn="ctr">
              <a:lnSpc>
                <a:spcPct val="108000"/>
              </a:lnSpc>
            </a:pPr>
            <a:r>
              <a:rPr lang="en-US" sz="1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marL="1425575" indent="0" algn="l">
              <a:lnSpc>
                <a:spcPct val="108000"/>
              </a:lnSpc>
              <a:spcAft>
                <a:spcPts val="80"/>
              </a:spcAft>
            </a:pP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marL="40005" indent="0" algn="ctr">
              <a:lnSpc>
                <a:spcPct val="108000"/>
              </a:lnSpc>
              <a:spcAft>
                <a:spcPts val="775"/>
              </a:spcAft>
            </a:pPr>
            <a:r>
              <a:rPr lang="en-US" sz="1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marL="40005" indent="0" algn="ctr">
              <a:lnSpc>
                <a:spcPct val="108000"/>
              </a:lnSpc>
              <a:spcAft>
                <a:spcPts val="800"/>
              </a:spcAft>
            </a:pPr>
            <a:r>
              <a:rPr lang="en-US" sz="1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marL="6350" marR="4444" indent="0" algn="ctr">
              <a:lnSpc>
                <a:spcPct val="108000"/>
              </a:lnSpc>
              <a:spcAft>
                <a:spcPts val="1150"/>
              </a:spcAft>
            </a:pPr>
            <a:r>
              <a:rPr lang="en-US" sz="1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Submitted By  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marL="6350" marR="4444" indent="0" algn="ctr">
              <a:lnSpc>
                <a:spcPct val="108000"/>
              </a:lnSpc>
              <a:spcAft>
                <a:spcPts val="740"/>
              </a:spcAft>
            </a:pPr>
            <a:r>
              <a:rPr lang="en-IN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CHOUTAPALLI NAVEEN</a:t>
            </a:r>
            <a:endParaRPr lang="en-IN" sz="1800" b="1" i="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350" marR="1270" indent="0" algn="ctr">
              <a:lnSpc>
                <a:spcPct val="108000"/>
              </a:lnSpc>
              <a:spcAft>
                <a:spcPts val="975"/>
              </a:spcAft>
            </a:pPr>
            <a:r>
              <a:rPr lang="en-US" sz="16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I’d no.</a:t>
            </a:r>
            <a:r>
              <a:rPr lang="en-US" sz="14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19471255</a:t>
            </a:r>
            <a:r>
              <a:rPr lang="en-US" sz="16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marL="6350" marR="4444" indent="0" algn="ctr">
              <a:lnSpc>
                <a:spcPct val="108000"/>
              </a:lnSpc>
              <a:spcAft>
                <a:spcPts val="15"/>
              </a:spcAft>
            </a:pPr>
            <a:r>
              <a:rPr lang="en-US" sz="18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Batch 2019-2023 </a:t>
            </a:r>
            <a:r>
              <a:rPr lang="en-US" sz="16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11" y="3386770"/>
            <a:ext cx="1228978" cy="1236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209719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44604" y="-33282"/>
            <a:ext cx="9261884" cy="68990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Picture 209719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4974">
            <a:off x="549261" y="1125252"/>
            <a:ext cx="8009959" cy="5187588"/>
          </a:xfrm>
          <a:prstGeom prst="rect">
            <a:avLst/>
          </a:prstGeom>
        </p:spPr>
      </p:pic>
      <p:sp>
        <p:nvSpPr>
          <p:cNvPr id="1048736" name="TextBox 1048735"/>
          <p:cNvSpPr txBox="1"/>
          <p:nvPr/>
        </p:nvSpPr>
        <p:spPr>
          <a:xfrm>
            <a:off x="883592" y="482992"/>
            <a:ext cx="7686888" cy="62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C00000"/>
                </a:solidFill>
              </a:rPr>
              <a:t>Components of Organic Farming </a:t>
            </a:r>
            <a:endParaRPr lang="en-I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Picture 209719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6018" y="357246"/>
            <a:ext cx="8156804" cy="60821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Picture 209719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3" y="430461"/>
            <a:ext cx="8212855" cy="60538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Picture 209719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7407" y="464532"/>
            <a:ext cx="8314982" cy="58903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209719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9025" y="515449"/>
            <a:ext cx="8025951" cy="57472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Picture 209719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3663" y="528326"/>
            <a:ext cx="8056675" cy="58502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Picture 209720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5" y="1606264"/>
            <a:ext cx="8013940" cy="4688158"/>
          </a:xfrm>
          <a:prstGeom prst="rect">
            <a:avLst/>
          </a:prstGeom>
        </p:spPr>
      </p:pic>
      <p:sp>
        <p:nvSpPr>
          <p:cNvPr id="1048737" name="TextBox 1048736"/>
          <p:cNvSpPr txBox="1"/>
          <p:nvPr/>
        </p:nvSpPr>
        <p:spPr>
          <a:xfrm>
            <a:off x="1394242" y="0"/>
            <a:ext cx="6258220" cy="62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002060"/>
                </a:solidFill>
              </a:rPr>
              <a:t>Preparation of Bijamrut</a:t>
            </a:r>
            <a:r>
              <a:rPr lang="en-US" sz="2800" b="1">
                <a:solidFill>
                  <a:srgbClr val="00206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43" name="TextBox 1048742"/>
          <p:cNvSpPr txBox="1"/>
          <p:nvPr/>
        </p:nvSpPr>
        <p:spPr>
          <a:xfrm>
            <a:off x="5794854" y="1751241"/>
            <a:ext cx="2341935" cy="39624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Cow dung:-2.5 kg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44" name="TextBox 1048743"/>
          <p:cNvSpPr txBox="1"/>
          <p:nvPr/>
        </p:nvSpPr>
        <p:spPr>
          <a:xfrm>
            <a:off x="6480708" y="3899541"/>
            <a:ext cx="2093384" cy="447040"/>
          </a:xfrm>
          <a:prstGeom prst="rect">
            <a:avLst/>
          </a:prstGeom>
          <a:solidFill>
            <a:srgbClr val="92D04F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Soil:- 25 gm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45" name="TextBox 1048744"/>
          <p:cNvSpPr txBox="1"/>
          <p:nvPr/>
        </p:nvSpPr>
        <p:spPr>
          <a:xfrm>
            <a:off x="6294365" y="5644740"/>
            <a:ext cx="2466072" cy="44704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Lime :- 25 gm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46" name="TextBox 1048745"/>
          <p:cNvSpPr txBox="1"/>
          <p:nvPr/>
        </p:nvSpPr>
        <p:spPr>
          <a:xfrm>
            <a:off x="883542" y="5868259"/>
            <a:ext cx="2254730" cy="447040"/>
          </a:xfrm>
          <a:prstGeom prst="rect">
            <a:avLst/>
          </a:prstGeom>
          <a:solidFill>
            <a:srgbClr val="9933FF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Water :- 10 litre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47" name="TextBox 1048746"/>
          <p:cNvSpPr txBox="1"/>
          <p:nvPr/>
        </p:nvSpPr>
        <p:spPr>
          <a:xfrm>
            <a:off x="638111" y="3950342"/>
            <a:ext cx="2500160" cy="39624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Cow urine:- 2.5 litre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48" name="TextBox 1048747"/>
          <p:cNvSpPr txBox="1"/>
          <p:nvPr/>
        </p:nvSpPr>
        <p:spPr>
          <a:xfrm>
            <a:off x="2732451" y="531450"/>
            <a:ext cx="4000000" cy="688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FF"/>
                </a:solidFill>
              </a:rPr>
              <a:t>Ingredients:-</a:t>
            </a:r>
            <a:endParaRPr lang="en-IN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Picture 209720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24" y="1287432"/>
            <a:ext cx="4170160" cy="2564337"/>
          </a:xfrm>
          <a:prstGeom prst="rect">
            <a:avLst/>
          </a:prstGeom>
        </p:spPr>
      </p:pic>
      <p:sp>
        <p:nvSpPr>
          <p:cNvPr id="1048741" name="TextBox 1048740"/>
          <p:cNvSpPr txBox="1"/>
          <p:nvPr/>
        </p:nvSpPr>
        <p:spPr>
          <a:xfrm>
            <a:off x="875992" y="520431"/>
            <a:ext cx="7848190" cy="688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</a:rPr>
              <a:t>Preparation of Panchagavya </a:t>
            </a:r>
            <a:endParaRPr lang="en-IN" sz="2800" b="1">
              <a:solidFill>
                <a:srgbClr val="002060"/>
              </a:solidFill>
            </a:endParaRPr>
          </a:p>
        </p:txBody>
      </p:sp>
      <p:sp>
        <p:nvSpPr>
          <p:cNvPr id="1048742" name="TextBox 1048741"/>
          <p:cNvSpPr txBox="1"/>
          <p:nvPr/>
        </p:nvSpPr>
        <p:spPr>
          <a:xfrm>
            <a:off x="455122" y="1208771"/>
            <a:ext cx="6880193" cy="5095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D66565"/>
                </a:solidFill>
              </a:rPr>
              <a:t>Ingredients</a:t>
            </a:r>
            <a:r>
              <a:rPr lang="en-US" sz="4000" b="1" dirty="0">
                <a:solidFill>
                  <a:srgbClr val="D66565"/>
                </a:solidFill>
              </a:rPr>
              <a:t>:-</a:t>
            </a:r>
            <a:endParaRPr lang="en-IN" sz="3600" b="1" dirty="0">
              <a:solidFill>
                <a:srgbClr val="D66565"/>
              </a:solidFill>
            </a:endParaRPr>
          </a:p>
          <a:p>
            <a:r>
              <a:rPr lang="en-IN" sz="3200" dirty="0">
                <a:solidFill>
                  <a:srgbClr val="000000"/>
                </a:solidFill>
              </a:rPr>
              <a:t>Cow dung – </a:t>
            </a:r>
            <a:r>
              <a:rPr lang="en-US" sz="3200" dirty="0">
                <a:solidFill>
                  <a:srgbClr val="000000"/>
                </a:solidFill>
              </a:rPr>
              <a:t>3.5</a:t>
            </a:r>
            <a:r>
              <a:rPr lang="en-IN" sz="3200" dirty="0">
                <a:solidFill>
                  <a:srgbClr val="000000"/>
                </a:solidFill>
              </a:rPr>
              <a:t> kg   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IN" sz="3200" dirty="0">
                <a:solidFill>
                  <a:srgbClr val="000000"/>
                </a:solidFill>
              </a:rPr>
              <a:t>Cow ghee – </a:t>
            </a:r>
            <a:r>
              <a:rPr lang="en-US" sz="3200" dirty="0">
                <a:solidFill>
                  <a:srgbClr val="000000"/>
                </a:solidFill>
              </a:rPr>
              <a:t>500</a:t>
            </a:r>
            <a:r>
              <a:rPr lang="en-IN" sz="3200" dirty="0">
                <a:solidFill>
                  <a:srgbClr val="000000"/>
                </a:solidFill>
              </a:rPr>
              <a:t>g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IN" sz="3200" dirty="0">
                <a:solidFill>
                  <a:srgbClr val="000000"/>
                </a:solidFill>
              </a:rPr>
              <a:t>Cow milk – </a:t>
            </a:r>
            <a:r>
              <a:rPr lang="en-US" sz="3200" dirty="0">
                <a:solidFill>
                  <a:srgbClr val="000000"/>
                </a:solidFill>
              </a:rPr>
              <a:t>1.5</a:t>
            </a:r>
            <a:r>
              <a:rPr lang="en-IN" sz="3200" dirty="0">
                <a:solidFill>
                  <a:srgbClr val="000000"/>
                </a:solidFill>
              </a:rPr>
              <a:t> </a:t>
            </a:r>
            <a:r>
              <a:rPr lang="en-IN" sz="3200" dirty="0" err="1">
                <a:solidFill>
                  <a:srgbClr val="000000"/>
                </a:solidFill>
              </a:rPr>
              <a:t>liters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IN" sz="3200" dirty="0">
                <a:solidFill>
                  <a:srgbClr val="000000"/>
                </a:solidFill>
              </a:rPr>
              <a:t>Cow curd – </a:t>
            </a:r>
            <a:r>
              <a:rPr lang="en-US" sz="3200" dirty="0">
                <a:solidFill>
                  <a:srgbClr val="000000"/>
                </a:solidFill>
              </a:rPr>
              <a:t>1</a:t>
            </a:r>
            <a:r>
              <a:rPr lang="en-IN" sz="3200" dirty="0">
                <a:solidFill>
                  <a:srgbClr val="000000"/>
                </a:solidFill>
              </a:rPr>
              <a:t> </a:t>
            </a:r>
            <a:r>
              <a:rPr lang="en-IN" sz="3200" dirty="0" err="1">
                <a:solidFill>
                  <a:srgbClr val="000000"/>
                </a:solidFill>
              </a:rPr>
              <a:t>liters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IN" sz="3200" dirty="0">
                <a:solidFill>
                  <a:srgbClr val="000000"/>
                </a:solidFill>
              </a:rPr>
              <a:t>Cow Urine – </a:t>
            </a:r>
            <a:r>
              <a:rPr lang="en-US" sz="3200" dirty="0">
                <a:solidFill>
                  <a:srgbClr val="000000"/>
                </a:solidFill>
              </a:rPr>
              <a:t>5</a:t>
            </a:r>
            <a:r>
              <a:rPr lang="en-IN" sz="3200" dirty="0">
                <a:solidFill>
                  <a:srgbClr val="000000"/>
                </a:solidFill>
              </a:rPr>
              <a:t> </a:t>
            </a:r>
            <a:r>
              <a:rPr lang="en-IN" sz="3200" dirty="0" err="1">
                <a:solidFill>
                  <a:srgbClr val="000000"/>
                </a:solidFill>
              </a:rPr>
              <a:t>liters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IN" sz="3200" dirty="0">
                <a:solidFill>
                  <a:srgbClr val="000000"/>
                </a:solidFill>
              </a:rPr>
              <a:t>Water</a:t>
            </a:r>
            <a:r>
              <a:rPr lang="en-US" sz="3200" dirty="0">
                <a:solidFill>
                  <a:srgbClr val="000000"/>
                </a:solidFill>
              </a:rPr>
              <a:t>.      </a:t>
            </a:r>
            <a:r>
              <a:rPr lang="en-IN" sz="3200" dirty="0">
                <a:solidFill>
                  <a:srgbClr val="000000"/>
                </a:solidFill>
              </a:rPr>
              <a:t> – </a:t>
            </a:r>
            <a:r>
              <a:rPr lang="en-US" sz="3200" dirty="0">
                <a:solidFill>
                  <a:srgbClr val="000000"/>
                </a:solidFill>
              </a:rPr>
              <a:t>5</a:t>
            </a:r>
            <a:r>
              <a:rPr lang="en-IN" sz="3200" dirty="0">
                <a:solidFill>
                  <a:srgbClr val="000000"/>
                </a:solidFill>
              </a:rPr>
              <a:t> </a:t>
            </a:r>
            <a:r>
              <a:rPr lang="en-IN" sz="3200" dirty="0" err="1">
                <a:solidFill>
                  <a:srgbClr val="000000"/>
                </a:solidFill>
              </a:rPr>
              <a:t>liters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Additional:- 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Jaggery – </a:t>
            </a:r>
            <a:r>
              <a:rPr lang="en-IN" altLang="en-US" sz="3200" dirty="0">
                <a:solidFill>
                  <a:srgbClr val="000000"/>
                </a:solidFill>
              </a:rPr>
              <a:t>½</a:t>
            </a:r>
            <a:r>
              <a:rPr lang="en-US" sz="3200" dirty="0">
                <a:solidFill>
                  <a:srgbClr val="000000"/>
                </a:solidFill>
              </a:rPr>
              <a:t> kg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Ripened banana – 6 number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1048749" name="TextBox 1048748"/>
          <p:cNvSpPr txBox="1"/>
          <p:nvPr/>
        </p:nvSpPr>
        <p:spPr>
          <a:xfrm>
            <a:off x="5686213" y="5680051"/>
            <a:ext cx="2891400" cy="70104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0080"/>
                </a:solidFill>
              </a:rPr>
              <a:t>Mixing all ingredients with measurements </a:t>
            </a:r>
            <a:endParaRPr lang="en-IN" sz="2800" b="1">
              <a:solidFill>
                <a:srgbClr val="00008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7CD1A-37DD-9229-4405-9CBED51F4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930431"/>
            <a:ext cx="2362200" cy="17496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Picture 209720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44286" y="-27926"/>
            <a:ext cx="9188285" cy="6885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title"/>
          </p:nvPr>
        </p:nvSpPr>
        <p:spPr>
          <a:xfrm>
            <a:off x="1975533" y="571187"/>
            <a:ext cx="5192932" cy="717576"/>
          </a:xfrm>
          <a:solidFill>
            <a:srgbClr val="9933FF"/>
          </a:solidFill>
        </p:spPr>
        <p:txBody>
          <a:bodyPr/>
          <a:lstStyle/>
          <a:p>
            <a:r>
              <a:rPr lang="en-US" sz="3200"/>
              <a:t>Content</a:t>
            </a:r>
            <a:r>
              <a:rPr lang="en-US"/>
              <a:t>:-  </a:t>
            </a:r>
            <a:endParaRPr lang="en-IN"/>
          </a:p>
        </p:txBody>
      </p:sp>
      <p:sp>
        <p:nvSpPr>
          <p:cNvPr id="1048591" name="TextBox 1048590"/>
          <p:cNvSpPr txBox="1"/>
          <p:nvPr/>
        </p:nvSpPr>
        <p:spPr>
          <a:xfrm>
            <a:off x="696477" y="1288763"/>
            <a:ext cx="7751045" cy="4536440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1-Introduction Of Experimental Learning Programme.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2- Objectives Of ELP .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3- Introduction Of Food Processing 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4- Objective of food processing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5- Techniques of preservation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6- Methods of food preservation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7- Processing:- Jam 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                           Orange squash 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                            Amla pickle 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                            Pine Apple jam </a:t>
            </a:r>
            <a:endParaRPr lang="en-IN" sz="20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8- Conclusion.</a:t>
            </a:r>
            <a:endParaRPr lang="en-IN" sz="2000">
              <a:solidFill>
                <a:srgbClr val="000000"/>
              </a:solidFill>
            </a:endParaRPr>
          </a:p>
          <a:p>
            <a:endParaRPr lang="en-IN" sz="3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Picture 209720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2840" y="0"/>
            <a:ext cx="9146840" cy="68894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extBox 1048749"/>
          <p:cNvSpPr txBox="1"/>
          <p:nvPr/>
        </p:nvSpPr>
        <p:spPr>
          <a:xfrm>
            <a:off x="428468" y="707529"/>
            <a:ext cx="8308286" cy="3926840"/>
          </a:xfrm>
          <a:prstGeom prst="rect">
            <a:avLst/>
          </a:prstGeom>
          <a:solidFill>
            <a:srgbClr val="92D0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0080"/>
                </a:solidFill>
              </a:rPr>
              <a:t>Conclusion</a:t>
            </a:r>
            <a:endParaRPr lang="en-IN" sz="2800" b="1">
              <a:solidFill>
                <a:srgbClr val="00008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Organic Farming environmentally friendlly.</a:t>
            </a: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No harm to nature.</a:t>
            </a: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Good for health.</a:t>
            </a: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If we follow this Organic Farming it will provide healthy generations.</a:t>
            </a: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Don't waste food.</a:t>
            </a: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Save food &amp; save farmers.</a:t>
            </a:r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097209" name="Picture 209720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1" y="4242793"/>
            <a:ext cx="8281461" cy="21143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048591"/>
          <p:cNvSpPr txBox="1"/>
          <p:nvPr/>
        </p:nvSpPr>
        <p:spPr>
          <a:xfrm>
            <a:off x="769942" y="1525270"/>
            <a:ext cx="7604116" cy="4409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Experiential learning programme (ELP) has been introduced at Bachelor degree with the specific objective of learning by hands-on participation, by trying, making errors, and gradually narrowing the margin between failure and success. Work-based experiential learning through agricultural-related supervised experiences provides practical, real- world experiences in agriculture, develop a positive work ethic, and meet realistic occupational expectations.</a:t>
            </a:r>
            <a:endParaRPr lang="en-IN" sz="1800">
              <a:solidFill>
                <a:srgbClr val="000000"/>
              </a:solidFill>
            </a:endParaRPr>
          </a:p>
          <a:p>
            <a:pPr algn="ctr"/>
            <a:endParaRPr lang="en-IN" sz="2400">
              <a:solidFill>
                <a:srgbClr val="000000"/>
              </a:solidFill>
            </a:endParaRPr>
          </a:p>
          <a:p>
            <a:pPr algn="ctr"/>
            <a:r>
              <a:rPr lang="en-US" sz="2000">
                <a:solidFill>
                  <a:srgbClr val="000000"/>
                </a:solidFill>
              </a:rPr>
              <a:t>Experiential learning modules namely plant tissue culture, mass production of bio- agents and bio-pesticides, hi-tech horticulture, fruits &amp; vegetable processing, visual &amp; graphic communication, Agri Business Management and Crop Production (organic farming).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593" name="TextBox 1048592"/>
          <p:cNvSpPr txBox="1"/>
          <p:nvPr/>
        </p:nvSpPr>
        <p:spPr>
          <a:xfrm>
            <a:off x="1195980" y="836311"/>
            <a:ext cx="6752038" cy="510540"/>
          </a:xfrm>
          <a:prstGeom prst="rect">
            <a:avLst/>
          </a:prstGeom>
          <a:solidFill>
            <a:srgbClr val="FFE5E5"/>
          </a:solidFill>
          <a:ln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Experiential Learning Programme [ELP]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048593"/>
          <p:cNvSpPr>
            <a:spLocks noGrp="1"/>
          </p:cNvSpPr>
          <p:nvPr>
            <p:ph type="title"/>
          </p:nvPr>
        </p:nvSpPr>
        <p:spPr>
          <a:xfrm>
            <a:off x="517799" y="915337"/>
            <a:ext cx="8202122" cy="861368"/>
          </a:xfrm>
          <a:solidFill>
            <a:srgbClr val="02A5E3"/>
          </a:solidFill>
        </p:spPr>
        <p:txBody>
          <a:bodyPr>
            <a:normAutofit fontScale="90000"/>
          </a:bodyPr>
          <a:lstStyle/>
          <a:p>
            <a:r>
              <a:rPr lang="en-US" sz="3600"/>
              <a:t>Objective Of Experiential Learning Programme </a:t>
            </a:r>
            <a:endParaRPr lang="en-IN"/>
          </a:p>
        </p:txBody>
      </p:sp>
      <p:sp>
        <p:nvSpPr>
          <p:cNvPr id="1048595" name="TextBox 1048594"/>
          <p:cNvSpPr txBox="1"/>
          <p:nvPr/>
        </p:nvSpPr>
        <p:spPr>
          <a:xfrm>
            <a:off x="1095504" y="2443557"/>
            <a:ext cx="7312908" cy="2606040"/>
          </a:xfrm>
          <a:prstGeom prst="rect">
            <a:avLst/>
          </a:prstGeom>
          <a:noFill/>
          <a:ln w="12700">
            <a:solidFill>
              <a:srgbClr val="FFC000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</a:rPr>
              <a:t>To promote professional skills and knowledge through hands on experience.</a:t>
            </a:r>
          </a:p>
          <a:p>
            <a:pPr marL="457200" indent="-457200"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</a:rPr>
              <a:t>To build confidence and ability to work in project mode.</a:t>
            </a:r>
          </a:p>
          <a:p>
            <a:pPr marL="457200" indent="-457200"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</a:rPr>
              <a:t>To acquire enterprise management capabilities.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extBox 1048717"/>
          <p:cNvSpPr txBox="1"/>
          <p:nvPr/>
        </p:nvSpPr>
        <p:spPr>
          <a:xfrm>
            <a:off x="603532" y="1242060"/>
            <a:ext cx="7969736" cy="250444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Organic farming is a method of crop and livestock production that involves much more than choosing not to use pesticides, fertilizers, genetically modified organisms, antibiotics and growth hormones.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603533" y="556998"/>
            <a:ext cx="7974423" cy="624840"/>
          </a:xfrm>
          <a:prstGeom prst="rect">
            <a:avLst/>
          </a:prstGeom>
          <a:solidFill>
            <a:srgbClr val="02A5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000000"/>
                </a:solidFill>
              </a:rPr>
              <a:t>What is mean by organic farming ?</a:t>
            </a:r>
            <a:endParaRPr lang="en-IN" sz="2800" b="1">
              <a:solidFill>
                <a:srgbClr val="000000"/>
              </a:solidFill>
            </a:endParaRPr>
          </a:p>
        </p:txBody>
      </p:sp>
      <p:pic>
        <p:nvPicPr>
          <p:cNvPr id="2097210" name="Picture 209720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1" y="3874518"/>
            <a:ext cx="8292630" cy="2983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extBox 1048719"/>
          <p:cNvSpPr txBox="1"/>
          <p:nvPr/>
        </p:nvSpPr>
        <p:spPr>
          <a:xfrm>
            <a:off x="666210" y="1088141"/>
            <a:ext cx="5189304" cy="4968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Organic cultivation not new in India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The term organic farming was first used by lord northbourne in the book of look of the land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➤ Organic agriculture in India started long back 1900 by Sir Albert Howard a British agronomist, in local village of the north India.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➤ Organic farming first coined by north Bourne in 1946.</a:t>
            </a:r>
            <a:endParaRPr lang="en-IN" sz="180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The state of Sikkim and Uttaranchal declared organic state.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➤ Race less use of this chemical material not alert the ecosystem but it claim with death to many lives every year due to their hazardous nature.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21" name="TextBox 1048720"/>
          <p:cNvSpPr txBox="1"/>
          <p:nvPr/>
        </p:nvSpPr>
        <p:spPr>
          <a:xfrm>
            <a:off x="540461" y="577601"/>
            <a:ext cx="8140806" cy="5740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0000"/>
                </a:solidFill>
              </a:rPr>
              <a:t>Organic farming in India</a:t>
            </a:r>
            <a:endParaRPr lang="en-IN" sz="2800" b="1">
              <a:solidFill>
                <a:srgbClr val="000000"/>
              </a:solidFill>
            </a:endParaRPr>
          </a:p>
        </p:txBody>
      </p:sp>
      <p:pic>
        <p:nvPicPr>
          <p:cNvPr id="2097211" name="Picture 20972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38" y="1259783"/>
            <a:ext cx="2833696" cy="4104789"/>
          </a:xfrm>
          <a:prstGeom prst="rect">
            <a:avLst/>
          </a:prstGeom>
        </p:spPr>
      </p:pic>
      <p:sp>
        <p:nvSpPr>
          <p:cNvPr id="1048751" name="TextBox 1048750"/>
          <p:cNvSpPr txBox="1"/>
          <p:nvPr/>
        </p:nvSpPr>
        <p:spPr>
          <a:xfrm>
            <a:off x="5805438" y="5364571"/>
            <a:ext cx="2777403" cy="51054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80"/>
                </a:solidFill>
              </a:rPr>
              <a:t>Albert Howard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extBox 1048721"/>
          <p:cNvSpPr txBox="1"/>
          <p:nvPr/>
        </p:nvSpPr>
        <p:spPr>
          <a:xfrm>
            <a:off x="716728" y="1311774"/>
            <a:ext cx="7710544" cy="1869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IN" altLang="en-US" sz="2400">
                <a:solidFill>
                  <a:srgbClr val="000000"/>
                </a:solidFill>
              </a:rPr>
              <a:t>Health food: Contains no toxic substance.</a:t>
            </a:r>
            <a:endParaRPr lang="en-IN" sz="2000">
              <a:solidFill>
                <a:srgbClr val="000000"/>
              </a:solidFill>
            </a:endParaRPr>
          </a:p>
          <a:p>
            <a:pPr marL="457200" indent="-457200" algn="ctr">
              <a:buFont typeface="Arial"/>
              <a:buChar char="•"/>
            </a:pPr>
            <a:r>
              <a:rPr lang="en-IN" altLang="en-US" sz="2400">
                <a:solidFill>
                  <a:srgbClr val="000000"/>
                </a:solidFill>
              </a:rPr>
              <a:t>Natural and good taste.</a:t>
            </a:r>
            <a:endParaRPr lang="en-IN" sz="2000">
              <a:solidFill>
                <a:srgbClr val="000000"/>
              </a:solidFill>
            </a:endParaRPr>
          </a:p>
          <a:p>
            <a:pPr marL="457200" indent="-457200" algn="ctr">
              <a:buFont typeface="Arial"/>
              <a:buChar char="•"/>
            </a:pPr>
            <a:r>
              <a:rPr lang="en-IN" altLang="en-US" sz="2400">
                <a:solidFill>
                  <a:srgbClr val="000000"/>
                </a:solidFill>
              </a:rPr>
              <a:t>Higher benefit cost ratio due to less</a:t>
            </a:r>
            <a:endParaRPr lang="en-IN" sz="2000">
              <a:solidFill>
                <a:srgbClr val="000000"/>
              </a:solidFill>
            </a:endParaRPr>
          </a:p>
          <a:p>
            <a:pPr marL="457200" indent="-457200" algn="ctr">
              <a:buFont typeface="Arial"/>
              <a:buChar char="•"/>
            </a:pPr>
            <a:r>
              <a:rPr lang="en-IN" altLang="en-US" sz="2400">
                <a:solidFill>
                  <a:srgbClr val="000000"/>
                </a:solidFill>
              </a:rPr>
              <a:t>External input use and premium price(20-25%).</a:t>
            </a:r>
            <a:endParaRPr lang="en-IN" sz="2000">
              <a:solidFill>
                <a:srgbClr val="000000"/>
              </a:solidFill>
            </a:endParaRPr>
          </a:p>
          <a:p>
            <a:pPr marL="457200" indent="-457200" algn="ctr">
              <a:buFont typeface="Arial"/>
              <a:buChar char="•"/>
            </a:pPr>
            <a:r>
              <a:rPr lang="en-IN" altLang="en-US" sz="2400">
                <a:solidFill>
                  <a:srgbClr val="000000"/>
                </a:solidFill>
              </a:rPr>
              <a:t>Takes care of environmental concerns of farming.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23" name="TextBox 1048722"/>
          <p:cNvSpPr txBox="1"/>
          <p:nvPr/>
        </p:nvSpPr>
        <p:spPr>
          <a:xfrm>
            <a:off x="548435" y="591469"/>
            <a:ext cx="7658825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</a:rPr>
              <a:t>WHY ORGANIC FARMING?</a:t>
            </a:r>
            <a:endParaRPr lang="en-IN" sz="2800" b="1">
              <a:solidFill>
                <a:srgbClr val="000000"/>
              </a:solidFill>
            </a:endParaRPr>
          </a:p>
        </p:txBody>
      </p:sp>
      <p:sp>
        <p:nvSpPr>
          <p:cNvPr id="1048725" name="Oval 1048724"/>
          <p:cNvSpPr/>
          <p:nvPr/>
        </p:nvSpPr>
        <p:spPr>
          <a:xfrm>
            <a:off x="4028806" y="3390979"/>
            <a:ext cx="1082036" cy="89440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sp>
        <p:nvSpPr>
          <p:cNvPr id="1048726" name="Oval 1048725"/>
          <p:cNvSpPr/>
          <p:nvPr/>
        </p:nvSpPr>
        <p:spPr>
          <a:xfrm>
            <a:off x="5687996" y="5208711"/>
            <a:ext cx="883249" cy="88324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sp>
        <p:nvSpPr>
          <p:cNvPr id="1048727" name="Oval 1048726"/>
          <p:cNvSpPr/>
          <p:nvPr/>
        </p:nvSpPr>
        <p:spPr>
          <a:xfrm>
            <a:off x="2579020" y="5208711"/>
            <a:ext cx="946304" cy="94630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cxnSp>
        <p:nvCxnSpPr>
          <p:cNvPr id="3145743" name="Straight Arrow Connector 3145742"/>
          <p:cNvCxnSpPr>
            <a:cxnSpLocks/>
          </p:cNvCxnSpPr>
          <p:nvPr/>
        </p:nvCxnSpPr>
        <p:spPr>
          <a:xfrm flipV="1">
            <a:off x="3285373" y="4114717"/>
            <a:ext cx="851747" cy="1109719"/>
          </a:xfrm>
          <a:prstGeom prst="straightConnector1">
            <a:avLst/>
          </a:prstGeom>
          <a:solidFill>
            <a:srgbClr val="E1793C"/>
          </a:solidFill>
          <a:ln w="25400">
            <a:solidFill>
              <a:srgbClr val="E1793C"/>
            </a:solidFill>
            <a:tailEnd type="triangle" w="lg" len="lg"/>
          </a:ln>
        </p:spPr>
      </p:cxnSp>
      <p:cxnSp>
        <p:nvCxnSpPr>
          <p:cNvPr id="3145744" name="Straight Arrow Connector 3145743"/>
          <p:cNvCxnSpPr>
            <a:cxnSpLocks/>
          </p:cNvCxnSpPr>
          <p:nvPr/>
        </p:nvCxnSpPr>
        <p:spPr>
          <a:xfrm>
            <a:off x="4980483" y="4245594"/>
            <a:ext cx="850349" cy="1003853"/>
          </a:xfrm>
          <a:prstGeom prst="straightConnector1">
            <a:avLst/>
          </a:prstGeom>
          <a:solidFill>
            <a:srgbClr val="E1793C"/>
          </a:solidFill>
          <a:ln w="25400">
            <a:solidFill>
              <a:srgbClr val="E1793C"/>
            </a:solidFill>
            <a:tailEnd type="triangle" w="lg" len="lg"/>
          </a:ln>
        </p:spPr>
      </p:cxnSp>
      <p:cxnSp>
        <p:nvCxnSpPr>
          <p:cNvPr id="3145745" name="Straight Arrow Connector 3145744"/>
          <p:cNvCxnSpPr>
            <a:cxnSpLocks/>
          </p:cNvCxnSpPr>
          <p:nvPr/>
        </p:nvCxnSpPr>
        <p:spPr>
          <a:xfrm flipH="1" flipV="1">
            <a:off x="3594829" y="5839766"/>
            <a:ext cx="2011845" cy="13405"/>
          </a:xfrm>
          <a:prstGeom prst="straightConnector1">
            <a:avLst/>
          </a:prstGeom>
          <a:solidFill>
            <a:srgbClr val="E1793C"/>
          </a:solidFill>
          <a:ln w="25400">
            <a:solidFill>
              <a:srgbClr val="E1793C"/>
            </a:solidFill>
            <a:tailEnd type="triangle" w="lg" len="lg"/>
          </a:ln>
        </p:spPr>
      </p:cxnSp>
      <p:cxnSp>
        <p:nvCxnSpPr>
          <p:cNvPr id="3145746" name="Straight Connector 3145745"/>
          <p:cNvCxnSpPr>
            <a:cxnSpLocks/>
          </p:cNvCxnSpPr>
          <p:nvPr/>
        </p:nvCxnSpPr>
        <p:spPr>
          <a:xfrm>
            <a:off x="5053907" y="4048761"/>
            <a:ext cx="993991" cy="1155197"/>
          </a:xfrm>
          <a:prstGeom prst="line">
            <a:avLst/>
          </a:prstGeom>
          <a:solidFill>
            <a:srgbClr val="E1793C"/>
          </a:solidFill>
          <a:ln w="25400">
            <a:solidFill>
              <a:srgbClr val="E1793C"/>
            </a:solidFill>
          </a:ln>
        </p:spPr>
      </p:cxnSp>
      <p:cxnSp>
        <p:nvCxnSpPr>
          <p:cNvPr id="3145747" name="Straight Connector 3145746"/>
          <p:cNvCxnSpPr>
            <a:cxnSpLocks/>
          </p:cNvCxnSpPr>
          <p:nvPr/>
        </p:nvCxnSpPr>
        <p:spPr>
          <a:xfrm>
            <a:off x="3490572" y="5745777"/>
            <a:ext cx="2203045" cy="18078"/>
          </a:xfrm>
          <a:prstGeom prst="line">
            <a:avLst/>
          </a:prstGeom>
          <a:solidFill>
            <a:srgbClr val="E1793C"/>
          </a:solidFill>
          <a:ln w="25400">
            <a:solidFill>
              <a:srgbClr val="E1793C"/>
            </a:solidFill>
          </a:ln>
        </p:spPr>
      </p:cxnSp>
      <p:cxnSp>
        <p:nvCxnSpPr>
          <p:cNvPr id="3145748" name="Straight Connector 3145747"/>
          <p:cNvCxnSpPr>
            <a:cxnSpLocks/>
          </p:cNvCxnSpPr>
          <p:nvPr/>
        </p:nvCxnSpPr>
        <p:spPr>
          <a:xfrm flipH="1">
            <a:off x="3405631" y="4320127"/>
            <a:ext cx="909203" cy="1101224"/>
          </a:xfrm>
          <a:prstGeom prst="line">
            <a:avLst/>
          </a:prstGeom>
          <a:solidFill>
            <a:srgbClr val="E1793C"/>
          </a:solidFill>
          <a:ln w="25400">
            <a:solidFill>
              <a:srgbClr val="E1793C"/>
            </a:solidFill>
          </a:ln>
        </p:spPr>
      </p:cxnSp>
      <p:pic>
        <p:nvPicPr>
          <p:cNvPr id="2097188" name="Picture 209718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20" y="3329728"/>
            <a:ext cx="792832" cy="841882"/>
          </a:xfrm>
          <a:prstGeom prst="rect">
            <a:avLst/>
          </a:prstGeom>
        </p:spPr>
      </p:pic>
      <p:pic>
        <p:nvPicPr>
          <p:cNvPr id="2097189" name="Picture 209718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76126" y="5249446"/>
            <a:ext cx="1018702" cy="788533"/>
          </a:xfrm>
          <a:prstGeom prst="rect">
            <a:avLst/>
          </a:prstGeom>
        </p:spPr>
      </p:pic>
      <p:pic>
        <p:nvPicPr>
          <p:cNvPr id="2097190" name="Picture 209718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17" y="5249446"/>
            <a:ext cx="1182017" cy="791205"/>
          </a:xfrm>
          <a:prstGeom prst="rect">
            <a:avLst/>
          </a:prstGeom>
        </p:spPr>
      </p:pic>
      <p:sp>
        <p:nvSpPr>
          <p:cNvPr id="1048728" name="TextBox 1048727"/>
          <p:cNvSpPr txBox="1"/>
          <p:nvPr/>
        </p:nvSpPr>
        <p:spPr>
          <a:xfrm>
            <a:off x="2576125" y="5782709"/>
            <a:ext cx="132815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Animal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29" name="TextBox 1048728"/>
          <p:cNvSpPr txBox="1"/>
          <p:nvPr/>
        </p:nvSpPr>
        <p:spPr>
          <a:xfrm>
            <a:off x="5687996" y="5836690"/>
            <a:ext cx="150373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Plant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extBox 1048734"/>
          <p:cNvSpPr txBox="1"/>
          <p:nvPr/>
        </p:nvSpPr>
        <p:spPr>
          <a:xfrm>
            <a:off x="963029" y="919169"/>
            <a:ext cx="6824716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2060"/>
                </a:solidFill>
              </a:rPr>
              <a:t>Objectives Of Organic Farming </a:t>
            </a:r>
            <a:endParaRPr lang="en-IN" sz="2800" b="1">
              <a:solidFill>
                <a:srgbClr val="002060"/>
              </a:solidFill>
            </a:endParaRPr>
          </a:p>
        </p:txBody>
      </p:sp>
      <p:pic>
        <p:nvPicPr>
          <p:cNvPr id="2097192" name="Picture 209719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2752">
            <a:off x="-51640" y="23230"/>
            <a:ext cx="9161716" cy="69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209719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50" y="1765094"/>
            <a:ext cx="4074994" cy="3925753"/>
          </a:xfrm>
          <a:prstGeom prst="rect">
            <a:avLst/>
          </a:prstGeom>
        </p:spPr>
      </p:pic>
      <p:sp>
        <p:nvSpPr>
          <p:cNvPr id="1048730" name="TextBox 1048729"/>
          <p:cNvSpPr txBox="1"/>
          <p:nvPr/>
        </p:nvSpPr>
        <p:spPr>
          <a:xfrm>
            <a:off x="673361" y="514863"/>
            <a:ext cx="7797279" cy="51054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</a:rPr>
              <a:t>Principles of organic farming </a:t>
            </a:r>
            <a:endParaRPr lang="en-IN" sz="2800" b="1">
              <a:solidFill>
                <a:srgbClr val="000000"/>
              </a:solidFill>
            </a:endParaRPr>
          </a:p>
        </p:txBody>
      </p:sp>
      <p:sp>
        <p:nvSpPr>
          <p:cNvPr id="1048731" name="TextBox 1048730"/>
          <p:cNvSpPr txBox="1"/>
          <p:nvPr/>
        </p:nvSpPr>
        <p:spPr>
          <a:xfrm>
            <a:off x="673360" y="1254553"/>
            <a:ext cx="7234562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Four principles of organic farming .</a:t>
            </a:r>
            <a:endParaRPr lang="en-IN" sz="2800" b="1">
              <a:solidFill>
                <a:srgbClr val="000000"/>
              </a:solidFill>
            </a:endParaRPr>
          </a:p>
        </p:txBody>
      </p:sp>
      <p:sp>
        <p:nvSpPr>
          <p:cNvPr id="1048732" name="TextBox 1048731"/>
          <p:cNvSpPr txBox="1"/>
          <p:nvPr/>
        </p:nvSpPr>
        <p:spPr>
          <a:xfrm>
            <a:off x="673361" y="2226775"/>
            <a:ext cx="4249627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Principle of health.</a:t>
            </a: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Principle of ecology.</a:t>
            </a: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Principle of fairness.</a:t>
            </a: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Principle of care 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On-screen Show (4:3)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Garamond</vt:lpstr>
      <vt:lpstr>Times New Roman</vt:lpstr>
      <vt:lpstr>Organic</vt:lpstr>
      <vt:lpstr>PowerPoint Presentation</vt:lpstr>
      <vt:lpstr>Content:-  </vt:lpstr>
      <vt:lpstr>PowerPoint Presentation</vt:lpstr>
      <vt:lpstr>Objective Of Experiential Learning Programme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RMX3430</dc:creator>
  <cp:lastModifiedBy>sharuk khan pathan</cp:lastModifiedBy>
  <cp:revision>1</cp:revision>
  <dcterms:created xsi:type="dcterms:W3CDTF">2023-01-06T17:05:51Z</dcterms:created>
  <dcterms:modified xsi:type="dcterms:W3CDTF">2023-07-02T15:34:48Z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2023-01-11T00:00:00Z</vt:filetime>
  </property>
  <property fmtid="{D5CDD505-2E9C-101B-9397-08002B2CF9AE}" pid="5" name="ICV">
    <vt:lpwstr>e78528ee11324ed8accd82443207b2e7</vt:lpwstr>
  </property>
</Properties>
</file>