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8" r:id="rId4"/>
  </p:sldMasterIdLst>
  <p:notesMasterIdLst>
    <p:notesMasterId r:id="rId11"/>
  </p:notesMasterIdLst>
  <p:sldIdLst>
    <p:sldId id="298" r:id="rId5"/>
    <p:sldId id="261" r:id="rId6"/>
    <p:sldId id="303" r:id="rId7"/>
    <p:sldId id="300" r:id="rId8"/>
    <p:sldId id="30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507B2-91D3-41CF-92D4-8CAADC9C727D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2D252-0035-4411-8CE7-45BA95BBBD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75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30.06.2025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43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227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183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70445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219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5843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68142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27486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9613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2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3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1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0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1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39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19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43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4002" r:id="rId14"/>
    <p:sldLayoutId id="2147484003" r:id="rId15"/>
    <p:sldLayoutId id="2147484004" r:id="rId16"/>
    <p:sldLayoutId id="2147484005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0961" y="253027"/>
            <a:ext cx="3652430" cy="290169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abriola" panose="04040605051002020D02" pitchFamily="82" charset="0"/>
              </a:rPr>
              <a:t>Customer Segmentation Analysis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6864" y="270769"/>
            <a:ext cx="6695023" cy="59008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268928" y="685261"/>
            <a:ext cx="1236641" cy="1187499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2505836" y="1759987"/>
            <a:ext cx="1236641" cy="1187499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3742745" y="2834712"/>
            <a:ext cx="1236641" cy="1187499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4979654" y="3909437"/>
            <a:ext cx="1236641" cy="1187499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6216562" y="4984163"/>
            <a:ext cx="1236641" cy="1187499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7903587" y="285052"/>
            <a:ext cx="2216845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6400"/>
              </a:lnSpc>
            </a:pPr>
            <a:r>
              <a:rPr lang="en-US" sz="5400" spc="-80" dirty="0">
                <a:latin typeface="Gadugi" panose="020B0502040204020203" pitchFamily="34" charset="0"/>
                <a:ea typeface="Gadugi" panose="020B050204020402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753963" y="914906"/>
            <a:ext cx="81965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5"/>
              </a:lnSpc>
            </a:pPr>
            <a:r>
              <a:rPr lang="en-US" sz="4795" spc="-427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3023098" y="1989362"/>
            <a:ext cx="81965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5"/>
              </a:lnSpc>
            </a:pPr>
            <a:r>
              <a:rPr lang="en-US" sz="4795" spc="-427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6738816" y="5219080"/>
            <a:ext cx="81965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5"/>
              </a:lnSpc>
            </a:pPr>
            <a:r>
              <a:rPr lang="en-US" sz="4795" spc="-427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462587" y="4136511"/>
            <a:ext cx="81965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5"/>
              </a:lnSpc>
            </a:pPr>
            <a:r>
              <a:rPr lang="en-US" sz="4795" spc="-427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4264500" y="3070168"/>
            <a:ext cx="819658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95"/>
              </a:lnSpc>
            </a:pPr>
            <a:r>
              <a:rPr lang="en-US" sz="4795" spc="-427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93C84D-60D3-CE4C-7437-50E15841DCC3}"/>
              </a:ext>
            </a:extLst>
          </p:cNvPr>
          <p:cNvSpPr txBox="1"/>
          <p:nvPr/>
        </p:nvSpPr>
        <p:spPr>
          <a:xfrm>
            <a:off x="3878738" y="1994216"/>
            <a:ext cx="2473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5E1D78-D692-E987-298A-58F8F9B8E776}"/>
              </a:ext>
            </a:extLst>
          </p:cNvPr>
          <p:cNvSpPr txBox="1"/>
          <p:nvPr/>
        </p:nvSpPr>
        <p:spPr>
          <a:xfrm>
            <a:off x="5117382" y="3131888"/>
            <a:ext cx="2473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BEE3A5-8344-E87E-AC21-A1C4CF2D507C}"/>
              </a:ext>
            </a:extLst>
          </p:cNvPr>
          <p:cNvSpPr txBox="1"/>
          <p:nvPr/>
        </p:nvSpPr>
        <p:spPr>
          <a:xfrm>
            <a:off x="6321565" y="4178742"/>
            <a:ext cx="2473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A0817F-5761-D16E-5ADC-6A168AFFC129}"/>
              </a:ext>
            </a:extLst>
          </p:cNvPr>
          <p:cNvSpPr txBox="1"/>
          <p:nvPr/>
        </p:nvSpPr>
        <p:spPr>
          <a:xfrm>
            <a:off x="7558474" y="5273703"/>
            <a:ext cx="2473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Uncover Insights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AA43025-D641-AD47-DA5E-79F3C530C2DD}"/>
              </a:ext>
            </a:extLst>
          </p:cNvPr>
          <p:cNvSpPr txBox="1"/>
          <p:nvPr/>
        </p:nvSpPr>
        <p:spPr>
          <a:xfrm>
            <a:off x="2616566" y="856544"/>
            <a:ext cx="3268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Data Understanding</a:t>
            </a:r>
          </a:p>
        </p:txBody>
      </p:sp>
      <p:pic>
        <p:nvPicPr>
          <p:cNvPr id="45" name="Picture 7">
            <a:extLst>
              <a:ext uri="{FF2B5EF4-FFF2-40B4-BE49-F238E27FC236}">
                <a16:creationId xmlns:a16="http://schemas.microsoft.com/office/drawing/2014/main" id="{9CA7C073-A2C5-BA6E-854A-DF3C6E4648D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956114" y="4857357"/>
            <a:ext cx="1581985" cy="13054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6B1C53-70FB-170E-5430-30B362FD2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"/>
            <a:ext cx="12192000" cy="691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1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959" y="203201"/>
            <a:ext cx="10353761" cy="6807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Insights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1AE0D4-34DD-5CF1-58FF-F14C9D255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883921"/>
            <a:ext cx="10850880" cy="59740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  <a:t>1. Female customers contributed 59.6% and Male customers contributed 40.4% of total revenue. </a:t>
            </a:r>
          </a:p>
          <a:p>
            <a:pPr marL="0" indent="0">
              <a:buNone/>
            </a:pPr>
            <a: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Female had the higher Order Quantity compared to Male .</a:t>
            </a:r>
          </a:p>
          <a:p>
            <a:pPr marL="0" indent="0"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3. Female customers generated more revenue with a contribution of 59.6%.</a:t>
            </a:r>
          </a:p>
          <a:p>
            <a:pPr marL="0" indent="0"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4. Clothing generated the Highest revenue for both the Genders &amp;  Shoes and Technology generated significant revenue with a slightly higher contribution from Females.</a:t>
            </a:r>
          </a:p>
          <a:p>
            <a:pPr marL="0" indent="0"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5. The 36-45 age group had the highest number of orders (618 orders), followed by 56-65 and 26-35 age groups.</a:t>
            </a:r>
          </a:p>
          <a:p>
            <a:pPr marL="0" indent="0"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6. Age group 36-45 and 56-65 have significant sales figures.</a:t>
            </a:r>
          </a:p>
          <a:p>
            <a:pPr marL="0" indent="0"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7. The 56-65 age group generated the highest revenue (0.52M), followed by the 36-45 age group (0.47M).</a:t>
            </a:r>
          </a:p>
          <a:p>
            <a:pPr marL="0" indent="0">
              <a:buNone/>
            </a:pPr>
            <a:r>
              <a:rPr lang="en-US" sz="19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8.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Clothing had the highest order quantity and is largely purchased by females.</a:t>
            </a:r>
          </a:p>
          <a:p>
            <a:pPr marL="0" indent="0"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9.Cash is most used payment method. The age group 56-65 has the highest revenue, possibly using cash more.</a:t>
            </a:r>
          </a:p>
          <a:p>
            <a:pPr marL="0" indent="0">
              <a:buNone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10.Cash was the highest used method , Debit &amp; credit cards had a smaller share.</a:t>
            </a:r>
          </a:p>
          <a:p>
            <a:pPr marL="0" indent="0">
              <a:buNone/>
            </a:pPr>
            <a:endParaRPr lang="en-IN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BE1421-8846-B834-83E4-E1FF81540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F6B1-80F4-6003-0857-945553BE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84481"/>
            <a:ext cx="10353761" cy="6807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SUGGESTIONS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550C42-6A10-D0D6-8EF7-29387F482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1254761"/>
            <a:ext cx="10353762" cy="395732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Target female customers more aggressively since they contribute the most revenue.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Focus marketing on the 36-65 age group, as they make the most purchases and generate the highest revenue.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Consider loyalty programs for high-value customers 56-65 age group.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Optimize payment methods: Since cash dominates, ensuring ease of access to card payments can improve sales.</a:t>
            </a:r>
          </a:p>
          <a:p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1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14609" y="3701498"/>
            <a:ext cx="3590492" cy="281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427"/>
              </a:lnSpc>
            </a:pPr>
            <a:r>
              <a:rPr lang="en-US" sz="1733" spc="-17" dirty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85619" y="2399483"/>
            <a:ext cx="2364397" cy="2247499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3112718" y="2785583"/>
            <a:ext cx="3819886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400"/>
              </a:lnSpc>
            </a:pPr>
            <a:r>
              <a:rPr lang="en-US" sz="5334" spc="-53" dirty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Thank you!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429</TotalTime>
  <Words>274</Words>
  <Application>Microsoft Office PowerPoint</Application>
  <PresentationFormat>Widescreen</PresentationFormat>
  <Paragraphs>34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Bookman Old Style</vt:lpstr>
      <vt:lpstr>Calibri</vt:lpstr>
      <vt:lpstr>Clear Sans Regular Bold</vt:lpstr>
      <vt:lpstr>Gabriola</vt:lpstr>
      <vt:lpstr>Gadugi</vt:lpstr>
      <vt:lpstr>Rockwell</vt:lpstr>
      <vt:lpstr>Damask</vt:lpstr>
      <vt:lpstr>Customer Segmentation Analysis</vt:lpstr>
      <vt:lpstr>PowerPoint Presentation</vt:lpstr>
      <vt:lpstr>PowerPoint Presentation</vt:lpstr>
      <vt:lpstr>Insights</vt:lpstr>
      <vt:lpstr>SUGGESTIONS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Sharuk Honnuru</dc:creator>
  <cp:lastModifiedBy>Sharuk Honnuru</cp:lastModifiedBy>
  <cp:revision>15</cp:revision>
  <dcterms:created xsi:type="dcterms:W3CDTF">2025-02-18T12:31:43Z</dcterms:created>
  <dcterms:modified xsi:type="dcterms:W3CDTF">2025-06-30T05:08:26Z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