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Public Sans Bold" charset="1" panose="00000000000000000000"/>
      <p:regular r:id="rId24"/>
    </p:embeddedFont>
    <p:embeddedFont>
      <p:font typeface="Playfair Display Bold" charset="1" panose="00000800000000000000"/>
      <p:regular r:id="rId25"/>
    </p:embeddedFont>
    <p:embeddedFont>
      <p:font typeface="Public Sans" charset="1" panose="00000000000000000000"/>
      <p:regular r:id="rId26"/>
    </p:embeddedFont>
    <p:embeddedFont>
      <p:font typeface="Now Bold" charset="1" panose="00000800000000000000"/>
      <p:regular r:id="rId27"/>
    </p:embeddedFont>
    <p:embeddedFont>
      <p:font typeface="Now"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196575" y="1028700"/>
            <a:ext cx="2961405" cy="1107131"/>
          </a:xfrm>
          <a:custGeom>
            <a:avLst/>
            <a:gdLst/>
            <a:ahLst/>
            <a:cxnLst/>
            <a:rect r="r" b="b" t="t" l="l"/>
            <a:pathLst>
              <a:path h="1107131" w="2961405">
                <a:moveTo>
                  <a:pt x="0" y="0"/>
                </a:moveTo>
                <a:lnTo>
                  <a:pt x="2961405" y="0"/>
                </a:lnTo>
                <a:lnTo>
                  <a:pt x="2961405" y="1107131"/>
                </a:lnTo>
                <a:lnTo>
                  <a:pt x="0" y="1107131"/>
                </a:lnTo>
                <a:lnTo>
                  <a:pt x="0" y="0"/>
                </a:lnTo>
                <a:close/>
              </a:path>
            </a:pathLst>
          </a:custGeom>
          <a:blipFill>
            <a:blip r:embed="rId2"/>
            <a:stretch>
              <a:fillRect l="0" t="0" r="0" b="0"/>
            </a:stretch>
          </a:blipFill>
        </p:spPr>
      </p:sp>
      <p:sp>
        <p:nvSpPr>
          <p:cNvPr name="TextBox 4" id="4"/>
          <p:cNvSpPr txBox="true"/>
          <p:nvPr/>
        </p:nvSpPr>
        <p:spPr>
          <a:xfrm rot="0">
            <a:off x="1006882" y="4728792"/>
            <a:ext cx="16230600" cy="648601"/>
          </a:xfrm>
          <a:prstGeom prst="rect">
            <a:avLst/>
          </a:prstGeom>
        </p:spPr>
        <p:txBody>
          <a:bodyPr anchor="t" rtlCol="false" tIns="0" lIns="0" bIns="0" rIns="0">
            <a:spAutoFit/>
          </a:bodyPr>
          <a:lstStyle/>
          <a:p>
            <a:pPr algn="ctr">
              <a:lnSpc>
                <a:spcPts val="5200"/>
              </a:lnSpc>
              <a:spcBef>
                <a:spcPct val="0"/>
              </a:spcBef>
            </a:pPr>
            <a:r>
              <a:rPr lang="en-US" sz="3714" spc="843">
                <a:solidFill>
                  <a:srgbClr val="2B2C30"/>
                </a:solidFill>
                <a:latin typeface="Public Sans Bold"/>
              </a:rPr>
              <a:t>PROJECT PRESENTATION</a:t>
            </a:r>
          </a:p>
        </p:txBody>
      </p:sp>
      <p:sp>
        <p:nvSpPr>
          <p:cNvPr name="TextBox 5" id="5"/>
          <p:cNvSpPr txBox="true"/>
          <p:nvPr/>
        </p:nvSpPr>
        <p:spPr>
          <a:xfrm rot="0">
            <a:off x="1006882" y="3857208"/>
            <a:ext cx="16178442" cy="696066"/>
          </a:xfrm>
          <a:prstGeom prst="rect">
            <a:avLst/>
          </a:prstGeom>
        </p:spPr>
        <p:txBody>
          <a:bodyPr anchor="t" rtlCol="false" tIns="0" lIns="0" bIns="0" rIns="0">
            <a:spAutoFit/>
          </a:bodyPr>
          <a:lstStyle/>
          <a:p>
            <a:pPr algn="ctr">
              <a:lnSpc>
                <a:spcPts val="5070"/>
              </a:lnSpc>
            </a:pPr>
            <a:r>
              <a:rPr lang="en-US" sz="5571" spc="27">
                <a:solidFill>
                  <a:srgbClr val="2B2C30"/>
                </a:solidFill>
                <a:latin typeface="Playfair Display Bold"/>
              </a:rPr>
              <a:t>23CHY115: Introduction to Materials Informatics</a:t>
            </a:r>
          </a:p>
        </p:txBody>
      </p:sp>
      <p:sp>
        <p:nvSpPr>
          <p:cNvPr name="TextBox 6" id="6"/>
          <p:cNvSpPr txBox="true"/>
          <p:nvPr/>
        </p:nvSpPr>
        <p:spPr>
          <a:xfrm rot="0">
            <a:off x="14491260" y="8334375"/>
            <a:ext cx="3008593" cy="923925"/>
          </a:xfrm>
          <a:prstGeom prst="rect">
            <a:avLst/>
          </a:prstGeom>
        </p:spPr>
        <p:txBody>
          <a:bodyPr anchor="t" rtlCol="false" tIns="0" lIns="0" bIns="0" rIns="0">
            <a:spAutoFit/>
          </a:bodyPr>
          <a:lstStyle/>
          <a:p>
            <a:pPr algn="l">
              <a:lnSpc>
                <a:spcPts val="3749"/>
              </a:lnSpc>
            </a:pPr>
            <a:r>
              <a:rPr lang="en-US" sz="2499">
                <a:solidFill>
                  <a:srgbClr val="2B2C30"/>
                </a:solidFill>
                <a:latin typeface="Public Sans"/>
              </a:rPr>
              <a:t>SHAYAN ATHIF CB.AI.U4AID23037</a:t>
            </a:r>
          </a:p>
        </p:txBody>
      </p:sp>
      <p:sp>
        <p:nvSpPr>
          <p:cNvPr name="TextBox 7" id="7"/>
          <p:cNvSpPr txBox="true"/>
          <p:nvPr/>
        </p:nvSpPr>
        <p:spPr>
          <a:xfrm rot="0">
            <a:off x="1260250" y="2035029"/>
            <a:ext cx="3664438" cy="624213"/>
          </a:xfrm>
          <a:prstGeom prst="rect">
            <a:avLst/>
          </a:prstGeom>
        </p:spPr>
        <p:txBody>
          <a:bodyPr anchor="t" rtlCol="false" tIns="0" lIns="0" bIns="0" rIns="0">
            <a:spAutoFit/>
          </a:bodyPr>
          <a:lstStyle/>
          <a:p>
            <a:pPr algn="l">
              <a:lnSpc>
                <a:spcPts val="4969"/>
              </a:lnSpc>
              <a:spcBef>
                <a:spcPct val="0"/>
              </a:spcBef>
            </a:pPr>
            <a:r>
              <a:rPr lang="en-US" sz="3549">
                <a:solidFill>
                  <a:srgbClr val="2B2C30"/>
                </a:solidFill>
                <a:latin typeface="Public Sans"/>
              </a:rPr>
              <a:t>GROUP NO: 1</a:t>
            </a:r>
          </a:p>
        </p:txBody>
      </p:sp>
      <p:sp>
        <p:nvSpPr>
          <p:cNvPr name="TextBox 8" id="8"/>
          <p:cNvSpPr txBox="true"/>
          <p:nvPr/>
        </p:nvSpPr>
        <p:spPr>
          <a:xfrm rot="0">
            <a:off x="10157980" y="8334375"/>
            <a:ext cx="2975796" cy="923925"/>
          </a:xfrm>
          <a:prstGeom prst="rect">
            <a:avLst/>
          </a:prstGeom>
        </p:spPr>
        <p:txBody>
          <a:bodyPr anchor="t" rtlCol="false" tIns="0" lIns="0" bIns="0" rIns="0">
            <a:spAutoFit/>
          </a:bodyPr>
          <a:lstStyle/>
          <a:p>
            <a:pPr algn="l">
              <a:lnSpc>
                <a:spcPts val="3749"/>
              </a:lnSpc>
            </a:pPr>
            <a:r>
              <a:rPr lang="en-US" sz="2499">
                <a:solidFill>
                  <a:srgbClr val="2B2C30"/>
                </a:solidFill>
                <a:latin typeface="Public Sans"/>
              </a:rPr>
              <a:t>Pranav Sivakumar</a:t>
            </a:r>
          </a:p>
          <a:p>
            <a:pPr algn="l">
              <a:lnSpc>
                <a:spcPts val="3749"/>
              </a:lnSpc>
            </a:pPr>
            <a:r>
              <a:rPr lang="en-US" sz="2499">
                <a:solidFill>
                  <a:srgbClr val="2B2C30"/>
                </a:solidFill>
                <a:latin typeface="Public Sans"/>
              </a:rPr>
              <a:t>CB.AI.U4AID23028</a:t>
            </a:r>
          </a:p>
        </p:txBody>
      </p:sp>
      <p:sp>
        <p:nvSpPr>
          <p:cNvPr name="TextBox 9" id="9"/>
          <p:cNvSpPr txBox="true"/>
          <p:nvPr/>
        </p:nvSpPr>
        <p:spPr>
          <a:xfrm rot="0">
            <a:off x="5582431" y="8334375"/>
            <a:ext cx="2984874" cy="923925"/>
          </a:xfrm>
          <a:prstGeom prst="rect">
            <a:avLst/>
          </a:prstGeom>
        </p:spPr>
        <p:txBody>
          <a:bodyPr anchor="t" rtlCol="false" tIns="0" lIns="0" bIns="0" rIns="0">
            <a:spAutoFit/>
          </a:bodyPr>
          <a:lstStyle/>
          <a:p>
            <a:pPr algn="l">
              <a:lnSpc>
                <a:spcPts val="3749"/>
              </a:lnSpc>
            </a:pPr>
            <a:r>
              <a:rPr lang="en-US" sz="2499">
                <a:solidFill>
                  <a:srgbClr val="2B2C30"/>
                </a:solidFill>
                <a:latin typeface="Public Sans"/>
              </a:rPr>
              <a:t>M Sharukesh</a:t>
            </a:r>
          </a:p>
          <a:p>
            <a:pPr algn="l">
              <a:lnSpc>
                <a:spcPts val="3749"/>
              </a:lnSpc>
            </a:pPr>
            <a:r>
              <a:rPr lang="en-US" sz="2499">
                <a:solidFill>
                  <a:srgbClr val="2B2C30"/>
                </a:solidFill>
                <a:latin typeface="Public Sans"/>
              </a:rPr>
              <a:t>CB.AI.U4AID23021</a:t>
            </a:r>
          </a:p>
        </p:txBody>
      </p:sp>
      <p:sp>
        <p:nvSpPr>
          <p:cNvPr name="TextBox 10" id="10"/>
          <p:cNvSpPr txBox="true"/>
          <p:nvPr/>
        </p:nvSpPr>
        <p:spPr>
          <a:xfrm rot="0">
            <a:off x="1006882" y="8334375"/>
            <a:ext cx="2984874" cy="923925"/>
          </a:xfrm>
          <a:prstGeom prst="rect">
            <a:avLst/>
          </a:prstGeom>
        </p:spPr>
        <p:txBody>
          <a:bodyPr anchor="t" rtlCol="false" tIns="0" lIns="0" bIns="0" rIns="0">
            <a:spAutoFit/>
          </a:bodyPr>
          <a:lstStyle/>
          <a:p>
            <a:pPr algn="l">
              <a:lnSpc>
                <a:spcPts val="3749"/>
              </a:lnSpc>
            </a:pPr>
            <a:r>
              <a:rPr lang="en-US" sz="2499">
                <a:solidFill>
                  <a:srgbClr val="2B2C30"/>
                </a:solidFill>
                <a:latin typeface="Public Sans"/>
              </a:rPr>
              <a:t>DEVARAJAN S</a:t>
            </a:r>
          </a:p>
          <a:p>
            <a:pPr algn="l">
              <a:lnSpc>
                <a:spcPts val="3749"/>
              </a:lnSpc>
            </a:pPr>
            <a:r>
              <a:rPr lang="en-US" sz="2499">
                <a:solidFill>
                  <a:srgbClr val="2B2C30"/>
                </a:solidFill>
                <a:latin typeface="Public Sans"/>
              </a:rPr>
              <a:t>CB.AI.U4AID23006</a:t>
            </a:r>
          </a:p>
        </p:txBody>
      </p:sp>
      <p:sp>
        <p:nvSpPr>
          <p:cNvPr name="TextBox 11" id="11"/>
          <p:cNvSpPr txBox="true"/>
          <p:nvPr/>
        </p:nvSpPr>
        <p:spPr>
          <a:xfrm rot="0">
            <a:off x="13835414" y="2035029"/>
            <a:ext cx="3664438" cy="624213"/>
          </a:xfrm>
          <a:prstGeom prst="rect">
            <a:avLst/>
          </a:prstGeom>
        </p:spPr>
        <p:txBody>
          <a:bodyPr anchor="t" rtlCol="false" tIns="0" lIns="0" bIns="0" rIns="0">
            <a:spAutoFit/>
          </a:bodyPr>
          <a:lstStyle/>
          <a:p>
            <a:pPr algn="l">
              <a:lnSpc>
                <a:spcPts val="4969"/>
              </a:lnSpc>
              <a:spcBef>
                <a:spcPct val="0"/>
              </a:spcBef>
            </a:pPr>
            <a:r>
              <a:rPr lang="en-US" sz="3549">
                <a:solidFill>
                  <a:srgbClr val="2B2C30"/>
                </a:solidFill>
                <a:latin typeface="Public Sans"/>
              </a:rPr>
              <a:t>01/06/2024</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5513108" cy="1113358"/>
          </a:xfrm>
          <a:prstGeom prst="rect">
            <a:avLst/>
          </a:prstGeom>
        </p:spPr>
        <p:txBody>
          <a:bodyPr anchor="t" rtlCol="false" tIns="0" lIns="0" bIns="0" rIns="0">
            <a:spAutoFit/>
          </a:bodyPr>
          <a:lstStyle/>
          <a:p>
            <a:pPr algn="l">
              <a:lnSpc>
                <a:spcPts val="8747"/>
              </a:lnSpc>
              <a:spcBef>
                <a:spcPct val="0"/>
              </a:spcBef>
            </a:pPr>
            <a:r>
              <a:rPr lang="en-US" sz="7170">
                <a:solidFill>
                  <a:srgbClr val="404040"/>
                </a:solidFill>
                <a:latin typeface="Now Bold"/>
              </a:rPr>
              <a:t>QUESTION-ANSWERING FEATURE</a:t>
            </a:r>
          </a:p>
        </p:txBody>
      </p:sp>
      <p:sp>
        <p:nvSpPr>
          <p:cNvPr name="TextBox 3" id="3"/>
          <p:cNvSpPr txBox="true"/>
          <p:nvPr/>
        </p:nvSpPr>
        <p:spPr>
          <a:xfrm rot="0">
            <a:off x="1989093" y="2602865"/>
            <a:ext cx="12168795" cy="6468110"/>
          </a:xfrm>
          <a:prstGeom prst="rect">
            <a:avLst/>
          </a:prstGeom>
        </p:spPr>
        <p:txBody>
          <a:bodyPr anchor="t" rtlCol="false" tIns="0" lIns="0" bIns="0" rIns="0">
            <a:spAutoFit/>
          </a:bodyPr>
          <a:lstStyle/>
          <a:p>
            <a:pPr algn="l">
              <a:lnSpc>
                <a:spcPts val="3049"/>
              </a:lnSpc>
            </a:pPr>
            <a:r>
              <a:rPr lang="en-US" sz="2499">
                <a:solidFill>
                  <a:srgbClr val="000000"/>
                </a:solidFill>
                <a:latin typeface="Now Bold"/>
              </a:rPr>
              <a:t>Core Feature:</a:t>
            </a:r>
            <a:r>
              <a:rPr lang="en-US" sz="2499">
                <a:solidFill>
                  <a:srgbClr val="000000"/>
                </a:solidFill>
                <a:latin typeface="Now"/>
              </a:rPr>
              <a:t> Question-Answering System</a:t>
            </a:r>
          </a:p>
          <a:p>
            <a:pPr algn="l">
              <a:lnSpc>
                <a:spcPts val="3049"/>
              </a:lnSpc>
            </a:pPr>
          </a:p>
          <a:p>
            <a:pPr algn="l" marL="539749" indent="-269875" lvl="1">
              <a:lnSpc>
                <a:spcPts val="3749"/>
              </a:lnSpc>
              <a:buFont typeface="Arial"/>
              <a:buChar char="•"/>
            </a:pPr>
            <a:r>
              <a:rPr lang="en-US" sz="2499">
                <a:solidFill>
                  <a:srgbClr val="000000"/>
                </a:solidFill>
                <a:latin typeface="Now"/>
              </a:rPr>
              <a:t>Powered by BART Text-to-Text Model</a:t>
            </a:r>
          </a:p>
          <a:p>
            <a:pPr algn="l" marL="539749" indent="-269875" lvl="1">
              <a:lnSpc>
                <a:spcPts val="3749"/>
              </a:lnSpc>
              <a:buFont typeface="Arial"/>
              <a:buChar char="•"/>
            </a:pPr>
            <a:r>
              <a:rPr lang="en-US" sz="2499">
                <a:solidFill>
                  <a:srgbClr val="000000"/>
                </a:solidFill>
                <a:latin typeface="Now"/>
              </a:rPr>
              <a:t>Utilizes vector database for hydrogen storage information</a:t>
            </a:r>
          </a:p>
          <a:p>
            <a:pPr algn="l" marL="539749" indent="-269875" lvl="1">
              <a:lnSpc>
                <a:spcPts val="3749"/>
              </a:lnSpc>
              <a:buFont typeface="Arial"/>
              <a:buChar char="•"/>
            </a:pPr>
            <a:r>
              <a:rPr lang="en-US" sz="2499">
                <a:solidFill>
                  <a:srgbClr val="000000"/>
                </a:solidFill>
                <a:latin typeface="Now"/>
              </a:rPr>
              <a:t>Retrieves relevant information based on user queries</a:t>
            </a:r>
          </a:p>
          <a:p>
            <a:pPr algn="l" marL="539749" indent="-269875" lvl="1">
              <a:lnSpc>
                <a:spcPts val="3749"/>
              </a:lnSpc>
              <a:buFont typeface="Arial"/>
              <a:buChar char="•"/>
            </a:pPr>
            <a:r>
              <a:rPr lang="en-US" sz="2499">
                <a:solidFill>
                  <a:srgbClr val="000000"/>
                </a:solidFill>
                <a:latin typeface="Now"/>
              </a:rPr>
              <a:t>A form of Retrieval-Augmented Generation (RAG) model</a:t>
            </a:r>
          </a:p>
          <a:p>
            <a:pPr algn="l">
              <a:lnSpc>
                <a:spcPts val="3049"/>
              </a:lnSpc>
            </a:pPr>
          </a:p>
          <a:p>
            <a:pPr algn="l">
              <a:lnSpc>
                <a:spcPts val="3049"/>
              </a:lnSpc>
            </a:pPr>
            <a:r>
              <a:rPr lang="en-US" sz="2499">
                <a:solidFill>
                  <a:srgbClr val="000000"/>
                </a:solidFill>
                <a:latin typeface="Now Bold"/>
              </a:rPr>
              <a:t>Benefits for Users:</a:t>
            </a:r>
          </a:p>
          <a:p>
            <a:pPr algn="l" marL="539749" indent="-269875" lvl="1">
              <a:lnSpc>
                <a:spcPts val="3749"/>
              </a:lnSpc>
              <a:buFont typeface="Arial"/>
              <a:buChar char="•"/>
            </a:pPr>
            <a:r>
              <a:rPr lang="en-US" sz="2499">
                <a:solidFill>
                  <a:srgbClr val="000000"/>
                </a:solidFill>
                <a:latin typeface="Now"/>
              </a:rPr>
              <a:t>Get specific answers to hydrogen storage questions</a:t>
            </a:r>
          </a:p>
          <a:p>
            <a:pPr algn="l" marL="539749" indent="-269875" lvl="1">
              <a:lnSpc>
                <a:spcPts val="3749"/>
              </a:lnSpc>
              <a:buFont typeface="Arial"/>
              <a:buChar char="•"/>
            </a:pPr>
            <a:r>
              <a:rPr lang="en-US" sz="2499">
                <a:solidFill>
                  <a:srgbClr val="000000"/>
                </a:solidFill>
                <a:latin typeface="Now"/>
              </a:rPr>
              <a:t>Access comprehensive knowledge from literature</a:t>
            </a:r>
          </a:p>
          <a:p>
            <a:pPr algn="l" marL="539749" indent="-269875" lvl="1">
              <a:lnSpc>
                <a:spcPts val="3749"/>
              </a:lnSpc>
              <a:buFont typeface="Arial"/>
              <a:buChar char="•"/>
            </a:pPr>
            <a:r>
              <a:rPr lang="en-US" sz="2499">
                <a:solidFill>
                  <a:srgbClr val="000000"/>
                </a:solidFill>
                <a:latin typeface="Now"/>
              </a:rPr>
              <a:t>Save time from manually searching through papers</a:t>
            </a:r>
          </a:p>
          <a:p>
            <a:pPr algn="l">
              <a:lnSpc>
                <a:spcPts val="3049"/>
              </a:lnSpc>
            </a:pPr>
          </a:p>
          <a:p>
            <a:pPr algn="l">
              <a:lnSpc>
                <a:spcPts val="3049"/>
              </a:lnSpc>
            </a:pPr>
            <a:r>
              <a:rPr lang="en-US" sz="2499">
                <a:solidFill>
                  <a:srgbClr val="000000"/>
                </a:solidFill>
                <a:latin typeface="Now Bold"/>
              </a:rPr>
              <a:t>Accurate &amp; Insightful Responses:</a:t>
            </a:r>
          </a:p>
          <a:p>
            <a:pPr algn="l" marL="539749" indent="-269875" lvl="1">
              <a:lnSpc>
                <a:spcPts val="3749"/>
              </a:lnSpc>
              <a:buFont typeface="Arial"/>
              <a:buChar char="•"/>
            </a:pPr>
            <a:r>
              <a:rPr lang="en-US" sz="2499">
                <a:solidFill>
                  <a:srgbClr val="000000"/>
                </a:solidFill>
                <a:latin typeface="Now"/>
              </a:rPr>
              <a:t>Leverages BART's language understanding capabilities</a:t>
            </a:r>
          </a:p>
          <a:p>
            <a:pPr algn="l" marL="539749" indent="-269875" lvl="1">
              <a:lnSpc>
                <a:spcPts val="3749"/>
              </a:lnSpc>
              <a:buFont typeface="Arial"/>
              <a:buChar char="•"/>
            </a:pPr>
            <a:r>
              <a:rPr lang="en-US" sz="2499">
                <a:solidFill>
                  <a:srgbClr val="000000"/>
                </a:solidFill>
                <a:latin typeface="Now"/>
              </a:rPr>
              <a:t>Retrieves most relevant information from vector database</a:t>
            </a:r>
          </a:p>
        </p:txBody>
      </p:sp>
      <p:sp>
        <p:nvSpPr>
          <p:cNvPr name="TextBox 4" id="4"/>
          <p:cNvSpPr txBox="true"/>
          <p:nvPr/>
        </p:nvSpPr>
        <p:spPr>
          <a:xfrm rot="0">
            <a:off x="17137380" y="8874125"/>
            <a:ext cx="185023"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7</a:t>
            </a:r>
          </a:p>
        </p:txBody>
      </p:sp>
      <p:sp>
        <p:nvSpPr>
          <p:cNvPr name="AutoShape 5" id="5"/>
          <p:cNvSpPr/>
          <p:nvPr/>
        </p:nvSpPr>
        <p:spPr>
          <a:xfrm flipV="true">
            <a:off x="1011967" y="2079737"/>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4884309" cy="1113358"/>
          </a:xfrm>
          <a:prstGeom prst="rect">
            <a:avLst/>
          </a:prstGeom>
        </p:spPr>
        <p:txBody>
          <a:bodyPr anchor="t" rtlCol="false" tIns="0" lIns="0" bIns="0" rIns="0">
            <a:spAutoFit/>
          </a:bodyPr>
          <a:lstStyle/>
          <a:p>
            <a:pPr algn="l">
              <a:lnSpc>
                <a:spcPts val="8747"/>
              </a:lnSpc>
              <a:spcBef>
                <a:spcPct val="0"/>
              </a:spcBef>
            </a:pPr>
            <a:r>
              <a:rPr lang="en-US" sz="7170">
                <a:solidFill>
                  <a:srgbClr val="404040"/>
                </a:solidFill>
                <a:latin typeface="Now Bold"/>
              </a:rPr>
              <a:t>MODEL FRAMEWORK</a:t>
            </a:r>
          </a:p>
        </p:txBody>
      </p:sp>
      <p:sp>
        <p:nvSpPr>
          <p:cNvPr name="AutoShape 3" id="3"/>
          <p:cNvSpPr/>
          <p:nvPr/>
        </p:nvSpPr>
        <p:spPr>
          <a:xfrm flipV="true">
            <a:off x="1006609" y="2079737"/>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028700" y="2443459"/>
            <a:ext cx="4670674" cy="2700041"/>
            <a:chOff x="0" y="0"/>
            <a:chExt cx="1230136" cy="711122"/>
          </a:xfrm>
        </p:grpSpPr>
        <p:sp>
          <p:nvSpPr>
            <p:cNvPr name="Freeform 5" id="5"/>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6" id="6"/>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grpSp>
        <p:nvGrpSpPr>
          <p:cNvPr name="Group 7" id="7"/>
          <p:cNvGrpSpPr/>
          <p:nvPr/>
        </p:nvGrpSpPr>
        <p:grpSpPr>
          <a:xfrm rot="0">
            <a:off x="6797614" y="2443459"/>
            <a:ext cx="4670674" cy="2700041"/>
            <a:chOff x="0" y="0"/>
            <a:chExt cx="1230136" cy="711122"/>
          </a:xfrm>
        </p:grpSpPr>
        <p:sp>
          <p:nvSpPr>
            <p:cNvPr name="Freeform 8" id="8"/>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9" id="9"/>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grpSp>
        <p:nvGrpSpPr>
          <p:cNvPr name="Group 10" id="10"/>
          <p:cNvGrpSpPr/>
          <p:nvPr/>
        </p:nvGrpSpPr>
        <p:grpSpPr>
          <a:xfrm rot="0">
            <a:off x="12566528" y="2443459"/>
            <a:ext cx="4670674" cy="2700041"/>
            <a:chOff x="0" y="0"/>
            <a:chExt cx="1230136" cy="711122"/>
          </a:xfrm>
        </p:grpSpPr>
        <p:sp>
          <p:nvSpPr>
            <p:cNvPr name="Freeform 11" id="11"/>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12" id="12"/>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grpSp>
        <p:nvGrpSpPr>
          <p:cNvPr name="Group 13" id="13"/>
          <p:cNvGrpSpPr/>
          <p:nvPr/>
        </p:nvGrpSpPr>
        <p:grpSpPr>
          <a:xfrm rot="0">
            <a:off x="12566528" y="6266559"/>
            <a:ext cx="4670674" cy="2700041"/>
            <a:chOff x="0" y="0"/>
            <a:chExt cx="1230136" cy="711122"/>
          </a:xfrm>
        </p:grpSpPr>
        <p:sp>
          <p:nvSpPr>
            <p:cNvPr name="Freeform 14" id="14"/>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15" id="15"/>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grpSp>
        <p:nvGrpSpPr>
          <p:cNvPr name="Group 16" id="16"/>
          <p:cNvGrpSpPr/>
          <p:nvPr/>
        </p:nvGrpSpPr>
        <p:grpSpPr>
          <a:xfrm rot="0">
            <a:off x="6797614" y="6266559"/>
            <a:ext cx="4670674" cy="2700041"/>
            <a:chOff x="0" y="0"/>
            <a:chExt cx="1230136" cy="711122"/>
          </a:xfrm>
        </p:grpSpPr>
        <p:sp>
          <p:nvSpPr>
            <p:cNvPr name="Freeform 17" id="17"/>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18" id="18"/>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grpSp>
        <p:nvGrpSpPr>
          <p:cNvPr name="Group 19" id="19"/>
          <p:cNvGrpSpPr/>
          <p:nvPr/>
        </p:nvGrpSpPr>
        <p:grpSpPr>
          <a:xfrm rot="0">
            <a:off x="1028700" y="6266559"/>
            <a:ext cx="4670674" cy="2700041"/>
            <a:chOff x="0" y="0"/>
            <a:chExt cx="1230136" cy="711122"/>
          </a:xfrm>
        </p:grpSpPr>
        <p:sp>
          <p:nvSpPr>
            <p:cNvPr name="Freeform 20" id="20"/>
            <p:cNvSpPr/>
            <p:nvPr/>
          </p:nvSpPr>
          <p:spPr>
            <a:xfrm flipH="false" flipV="false" rot="0">
              <a:off x="0" y="0"/>
              <a:ext cx="1230136" cy="711122"/>
            </a:xfrm>
            <a:custGeom>
              <a:avLst/>
              <a:gdLst/>
              <a:ahLst/>
              <a:cxnLst/>
              <a:rect r="r" b="b" t="t" l="l"/>
              <a:pathLst>
                <a:path h="711122" w="1230136">
                  <a:moveTo>
                    <a:pt x="0" y="0"/>
                  </a:moveTo>
                  <a:lnTo>
                    <a:pt x="1230136" y="0"/>
                  </a:lnTo>
                  <a:lnTo>
                    <a:pt x="1230136" y="711122"/>
                  </a:lnTo>
                  <a:lnTo>
                    <a:pt x="0" y="711122"/>
                  </a:lnTo>
                  <a:close/>
                </a:path>
              </a:pathLst>
            </a:custGeom>
            <a:solidFill>
              <a:srgbClr val="D9D9D9"/>
            </a:solidFill>
          </p:spPr>
        </p:sp>
        <p:sp>
          <p:nvSpPr>
            <p:cNvPr name="TextBox 21" id="21"/>
            <p:cNvSpPr txBox="true"/>
            <p:nvPr/>
          </p:nvSpPr>
          <p:spPr>
            <a:xfrm>
              <a:off x="0" y="-9525"/>
              <a:ext cx="1230136" cy="720647"/>
            </a:xfrm>
            <a:prstGeom prst="rect">
              <a:avLst/>
            </a:prstGeom>
          </p:spPr>
          <p:txBody>
            <a:bodyPr anchor="ctr" rtlCol="false" tIns="50800" lIns="50800" bIns="50800" rIns="50800"/>
            <a:lstStyle/>
            <a:p>
              <a:pPr algn="ctr">
                <a:lnSpc>
                  <a:spcPts val="3049"/>
                </a:lnSpc>
              </a:pPr>
            </a:p>
          </p:txBody>
        </p:sp>
      </p:grpSp>
      <p:sp>
        <p:nvSpPr>
          <p:cNvPr name="TextBox 22" id="22"/>
          <p:cNvSpPr txBox="true"/>
          <p:nvPr/>
        </p:nvSpPr>
        <p:spPr>
          <a:xfrm rot="0">
            <a:off x="1318262" y="3030845"/>
            <a:ext cx="4381112" cy="12141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DATA COLLECTION:</a:t>
            </a:r>
          </a:p>
          <a:p>
            <a:pPr algn="l">
              <a:lnSpc>
                <a:spcPts val="2440"/>
              </a:lnSpc>
              <a:spcBef>
                <a:spcPct val="0"/>
              </a:spcBef>
            </a:pPr>
            <a:r>
              <a:rPr lang="en-US" sz="2000">
                <a:solidFill>
                  <a:srgbClr val="404040"/>
                </a:solidFill>
                <a:latin typeface="Now"/>
              </a:rPr>
              <a:t>EXTRACT ABSTRACTS FROM PAPERS STORED IN THE SCOPUS &amp; STORE INTO A VECTOR DATABASE.</a:t>
            </a:r>
          </a:p>
        </p:txBody>
      </p:sp>
      <p:sp>
        <p:nvSpPr>
          <p:cNvPr name="TextBox 23" id="23"/>
          <p:cNvSpPr txBox="true"/>
          <p:nvPr/>
        </p:nvSpPr>
        <p:spPr>
          <a:xfrm rot="0">
            <a:off x="7095360" y="3030845"/>
            <a:ext cx="4097280" cy="9093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VECTORIZATION:</a:t>
            </a:r>
          </a:p>
          <a:p>
            <a:pPr algn="l">
              <a:lnSpc>
                <a:spcPts val="2440"/>
              </a:lnSpc>
              <a:spcBef>
                <a:spcPct val="0"/>
              </a:spcBef>
            </a:pPr>
            <a:r>
              <a:rPr lang="en-US" sz="2000">
                <a:solidFill>
                  <a:srgbClr val="404040"/>
                </a:solidFill>
                <a:latin typeface="Now"/>
              </a:rPr>
              <a:t>CONVERT USER QUERY INTO A VECTOR REPRESENTATION.</a:t>
            </a:r>
          </a:p>
        </p:txBody>
      </p:sp>
      <p:sp>
        <p:nvSpPr>
          <p:cNvPr name="TextBox 24" id="24"/>
          <p:cNvSpPr txBox="true"/>
          <p:nvPr/>
        </p:nvSpPr>
        <p:spPr>
          <a:xfrm rot="0">
            <a:off x="12757660" y="3030845"/>
            <a:ext cx="4288411" cy="12141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VECTOR DATABASE LOOKUP:</a:t>
            </a:r>
          </a:p>
          <a:p>
            <a:pPr algn="l">
              <a:lnSpc>
                <a:spcPts val="2440"/>
              </a:lnSpc>
              <a:spcBef>
                <a:spcPct val="0"/>
              </a:spcBef>
            </a:pPr>
            <a:r>
              <a:rPr lang="en-US" sz="2000">
                <a:solidFill>
                  <a:srgbClr val="404040"/>
                </a:solidFill>
                <a:latin typeface="Now"/>
              </a:rPr>
              <a:t>RETRIEVE THE TOP 10 MOST SIMILAR VECTORS FROM THE DATABASE.</a:t>
            </a:r>
          </a:p>
        </p:txBody>
      </p:sp>
      <p:sp>
        <p:nvSpPr>
          <p:cNvPr name="TextBox 25" id="25"/>
          <p:cNvSpPr txBox="true"/>
          <p:nvPr/>
        </p:nvSpPr>
        <p:spPr>
          <a:xfrm rot="0">
            <a:off x="12840383" y="6857119"/>
            <a:ext cx="4122965" cy="15189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VECTOR TO WORDS:</a:t>
            </a:r>
          </a:p>
          <a:p>
            <a:pPr algn="l">
              <a:lnSpc>
                <a:spcPts val="2440"/>
              </a:lnSpc>
              <a:spcBef>
                <a:spcPct val="0"/>
              </a:spcBef>
            </a:pPr>
            <a:r>
              <a:rPr lang="en-US" sz="2000">
                <a:solidFill>
                  <a:srgbClr val="404040"/>
                </a:solidFill>
                <a:latin typeface="Now"/>
              </a:rPr>
              <a:t>DECODE THE RETRIEVED VECTORS INTO WORDS TO FORM POTENTIAL CONTEXT FOR THE QUERY.</a:t>
            </a:r>
          </a:p>
        </p:txBody>
      </p:sp>
      <p:sp>
        <p:nvSpPr>
          <p:cNvPr name="TextBox 26" id="26"/>
          <p:cNvSpPr txBox="true"/>
          <p:nvPr/>
        </p:nvSpPr>
        <p:spPr>
          <a:xfrm rot="0">
            <a:off x="7131974" y="6857119"/>
            <a:ext cx="4564060" cy="15189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MODEL INPUT PREPARATION:</a:t>
            </a:r>
          </a:p>
          <a:p>
            <a:pPr algn="l">
              <a:lnSpc>
                <a:spcPts val="2440"/>
              </a:lnSpc>
              <a:spcBef>
                <a:spcPct val="0"/>
              </a:spcBef>
            </a:pPr>
            <a:r>
              <a:rPr lang="en-US" sz="2000">
                <a:solidFill>
                  <a:srgbClr val="404040"/>
                </a:solidFill>
                <a:latin typeface="Now"/>
              </a:rPr>
              <a:t>FORMAT THE QUESTION AND POTENTIAL CONTEXT INTO A SUITABLE QUESTION-CONTEXT FORMAT.</a:t>
            </a:r>
          </a:p>
        </p:txBody>
      </p:sp>
      <p:sp>
        <p:nvSpPr>
          <p:cNvPr name="TextBox 27" id="27"/>
          <p:cNvSpPr txBox="true"/>
          <p:nvPr/>
        </p:nvSpPr>
        <p:spPr>
          <a:xfrm rot="0">
            <a:off x="1195861" y="6857119"/>
            <a:ext cx="4336352" cy="1518920"/>
          </a:xfrm>
          <a:prstGeom prst="rect">
            <a:avLst/>
          </a:prstGeom>
        </p:spPr>
        <p:txBody>
          <a:bodyPr anchor="t" rtlCol="false" tIns="0" lIns="0" bIns="0" rIns="0">
            <a:spAutoFit/>
          </a:bodyPr>
          <a:lstStyle/>
          <a:p>
            <a:pPr algn="l">
              <a:lnSpc>
                <a:spcPts val="2440"/>
              </a:lnSpc>
              <a:spcBef>
                <a:spcPct val="0"/>
              </a:spcBef>
            </a:pPr>
            <a:r>
              <a:rPr lang="en-US" sz="2000">
                <a:solidFill>
                  <a:srgbClr val="404040"/>
                </a:solidFill>
                <a:latin typeface="Now Bold"/>
              </a:rPr>
              <a:t>QUESTION-ANSWERING MODEL:</a:t>
            </a:r>
          </a:p>
          <a:p>
            <a:pPr algn="l">
              <a:lnSpc>
                <a:spcPts val="2440"/>
              </a:lnSpc>
              <a:spcBef>
                <a:spcPct val="0"/>
              </a:spcBef>
            </a:pPr>
            <a:r>
              <a:rPr lang="en-US" sz="2000">
                <a:solidFill>
                  <a:srgbClr val="404040"/>
                </a:solidFill>
                <a:latin typeface="Now"/>
              </a:rPr>
              <a:t>UTILIZE A QUESTION-ANSWERING MODEL (BART) TO PROCESS THE PREPARED INPUT AND GENERATE ANSWERS.</a:t>
            </a:r>
          </a:p>
        </p:txBody>
      </p:sp>
      <p:sp>
        <p:nvSpPr>
          <p:cNvPr name="AutoShape 28" id="28"/>
          <p:cNvSpPr/>
          <p:nvPr/>
        </p:nvSpPr>
        <p:spPr>
          <a:xfrm>
            <a:off x="5699374" y="3793480"/>
            <a:ext cx="1098240" cy="0"/>
          </a:xfrm>
          <a:prstGeom prst="line">
            <a:avLst/>
          </a:prstGeom>
          <a:ln cap="flat" w="38100">
            <a:solidFill>
              <a:srgbClr val="2B2C30"/>
            </a:solidFill>
            <a:prstDash val="solid"/>
            <a:headEnd type="none" len="sm" w="sm"/>
            <a:tailEnd type="arrow" len="sm" w="med"/>
          </a:ln>
        </p:spPr>
      </p:sp>
      <p:sp>
        <p:nvSpPr>
          <p:cNvPr name="AutoShape 29" id="29"/>
          <p:cNvSpPr/>
          <p:nvPr/>
        </p:nvSpPr>
        <p:spPr>
          <a:xfrm>
            <a:off x="11468288" y="3793480"/>
            <a:ext cx="1098240" cy="0"/>
          </a:xfrm>
          <a:prstGeom prst="line">
            <a:avLst/>
          </a:prstGeom>
          <a:ln cap="flat" w="38100">
            <a:solidFill>
              <a:srgbClr val="2B2C30"/>
            </a:solidFill>
            <a:prstDash val="solid"/>
            <a:headEnd type="none" len="sm" w="sm"/>
            <a:tailEnd type="arrow" len="sm" w="med"/>
          </a:ln>
        </p:spPr>
      </p:sp>
      <p:sp>
        <p:nvSpPr>
          <p:cNvPr name="AutoShape 30" id="30"/>
          <p:cNvSpPr/>
          <p:nvPr/>
        </p:nvSpPr>
        <p:spPr>
          <a:xfrm>
            <a:off x="14882815" y="5143500"/>
            <a:ext cx="0" cy="1098240"/>
          </a:xfrm>
          <a:prstGeom prst="line">
            <a:avLst/>
          </a:prstGeom>
          <a:ln cap="flat" w="38100">
            <a:solidFill>
              <a:srgbClr val="2B2C30"/>
            </a:solidFill>
            <a:prstDash val="solid"/>
            <a:headEnd type="none" len="sm" w="sm"/>
            <a:tailEnd type="arrow" len="sm" w="med"/>
          </a:ln>
        </p:spPr>
      </p:sp>
      <p:sp>
        <p:nvSpPr>
          <p:cNvPr name="AutoShape 31" id="31"/>
          <p:cNvSpPr/>
          <p:nvPr/>
        </p:nvSpPr>
        <p:spPr>
          <a:xfrm flipH="true">
            <a:off x="11468288" y="7597529"/>
            <a:ext cx="1098240" cy="0"/>
          </a:xfrm>
          <a:prstGeom prst="line">
            <a:avLst/>
          </a:prstGeom>
          <a:ln cap="flat" w="38100">
            <a:solidFill>
              <a:srgbClr val="2B2C30"/>
            </a:solidFill>
            <a:prstDash val="solid"/>
            <a:headEnd type="none" len="sm" w="sm"/>
            <a:tailEnd type="arrow" len="sm" w="med"/>
          </a:ln>
        </p:spPr>
      </p:sp>
      <p:sp>
        <p:nvSpPr>
          <p:cNvPr name="AutoShape 32" id="32"/>
          <p:cNvSpPr/>
          <p:nvPr/>
        </p:nvSpPr>
        <p:spPr>
          <a:xfrm flipH="true">
            <a:off x="5699374" y="7635629"/>
            <a:ext cx="1098240" cy="0"/>
          </a:xfrm>
          <a:prstGeom prst="line">
            <a:avLst/>
          </a:prstGeom>
          <a:ln cap="flat" w="38100">
            <a:solidFill>
              <a:srgbClr val="2B2C30"/>
            </a:solidFill>
            <a:prstDash val="solid"/>
            <a:headEnd type="none" len="sm" w="sm"/>
            <a:tailEnd type="arrow" len="sm" w="med"/>
          </a:ln>
        </p:spPr>
      </p:sp>
      <p:sp>
        <p:nvSpPr>
          <p:cNvPr name="TextBox 33" id="33"/>
          <p:cNvSpPr txBox="true"/>
          <p:nvPr/>
        </p:nvSpPr>
        <p:spPr>
          <a:xfrm rot="0">
            <a:off x="17237203" y="8957075"/>
            <a:ext cx="186214"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723394" y="4605427"/>
            <a:ext cx="10841213" cy="4652873"/>
          </a:xfrm>
          <a:custGeom>
            <a:avLst/>
            <a:gdLst/>
            <a:ahLst/>
            <a:cxnLst/>
            <a:rect r="r" b="b" t="t" l="l"/>
            <a:pathLst>
              <a:path h="4652873" w="10841213">
                <a:moveTo>
                  <a:pt x="0" y="0"/>
                </a:moveTo>
                <a:lnTo>
                  <a:pt x="10841212" y="0"/>
                </a:lnTo>
                <a:lnTo>
                  <a:pt x="10841212" y="4652873"/>
                </a:lnTo>
                <a:lnTo>
                  <a:pt x="0" y="4652873"/>
                </a:lnTo>
                <a:lnTo>
                  <a:pt x="0" y="0"/>
                </a:lnTo>
                <a:close/>
              </a:path>
            </a:pathLst>
          </a:custGeom>
          <a:blipFill>
            <a:blip r:embed="rId2"/>
            <a:stretch>
              <a:fillRect l="-1133" t="-902" r="0" b="-902"/>
            </a:stretch>
          </a:blipFill>
        </p:spPr>
      </p:sp>
      <p:sp>
        <p:nvSpPr>
          <p:cNvPr name="TextBox 3" id="3"/>
          <p:cNvSpPr txBox="true"/>
          <p:nvPr/>
        </p:nvSpPr>
        <p:spPr>
          <a:xfrm rot="0">
            <a:off x="999292" y="2466761"/>
            <a:ext cx="16230600" cy="1146175"/>
          </a:xfrm>
          <a:prstGeom prst="rect">
            <a:avLst/>
          </a:prstGeom>
        </p:spPr>
        <p:txBody>
          <a:bodyPr anchor="t" rtlCol="false" tIns="0" lIns="0" bIns="0" rIns="0">
            <a:spAutoFit/>
          </a:bodyPr>
          <a:lstStyle/>
          <a:p>
            <a:pPr algn="l">
              <a:lnSpc>
                <a:spcPts val="3049"/>
              </a:lnSpc>
            </a:pPr>
            <a:r>
              <a:rPr lang="en-US" sz="2499">
                <a:solidFill>
                  <a:srgbClr val="000000"/>
                </a:solidFill>
                <a:latin typeface="Now"/>
              </a:rPr>
              <a:t>Let's take a look at the results. The overall quality of summaries generated and the answers provided by our model is quite good. Performance metrics indicate high accuracy and relevance in both tasks. Our model contributes to enhancing research efficiency by providing precise and relevant information.</a:t>
            </a:r>
          </a:p>
        </p:txBody>
      </p:sp>
      <p:sp>
        <p:nvSpPr>
          <p:cNvPr name="TextBox 4" id="4"/>
          <p:cNvSpPr txBox="true"/>
          <p:nvPr/>
        </p:nvSpPr>
        <p:spPr>
          <a:xfrm rot="0">
            <a:off x="1028700" y="1019175"/>
            <a:ext cx="4156135" cy="1104677"/>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rPr>
              <a:t>RESULTS</a:t>
            </a:r>
          </a:p>
        </p:txBody>
      </p:sp>
      <p:sp>
        <p:nvSpPr>
          <p:cNvPr name="TextBox 5" id="5"/>
          <p:cNvSpPr txBox="true"/>
          <p:nvPr/>
        </p:nvSpPr>
        <p:spPr>
          <a:xfrm rot="0">
            <a:off x="3637517" y="3955845"/>
            <a:ext cx="2512675" cy="384175"/>
          </a:xfrm>
          <a:prstGeom prst="rect">
            <a:avLst/>
          </a:prstGeom>
        </p:spPr>
        <p:txBody>
          <a:bodyPr anchor="t" rtlCol="false" tIns="0" lIns="0" bIns="0" rIns="0">
            <a:spAutoFit/>
          </a:bodyPr>
          <a:lstStyle/>
          <a:p>
            <a:pPr algn="l">
              <a:lnSpc>
                <a:spcPts val="3049"/>
              </a:lnSpc>
            </a:pPr>
            <a:r>
              <a:rPr lang="en-US" sz="2499">
                <a:solidFill>
                  <a:srgbClr val="000000"/>
                </a:solidFill>
                <a:latin typeface="Now"/>
              </a:rPr>
              <a:t>HOME PAGE</a:t>
            </a:r>
          </a:p>
        </p:txBody>
      </p:sp>
      <p:sp>
        <p:nvSpPr>
          <p:cNvPr name="TextBox 6" id="6"/>
          <p:cNvSpPr txBox="true"/>
          <p:nvPr/>
        </p:nvSpPr>
        <p:spPr>
          <a:xfrm rot="0">
            <a:off x="17137380" y="8874125"/>
            <a:ext cx="210383"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9</a:t>
            </a:r>
          </a:p>
        </p:txBody>
      </p:sp>
      <p:sp>
        <p:nvSpPr>
          <p:cNvPr name="AutoShape 7" id="7"/>
          <p:cNvSpPr/>
          <p:nvPr/>
        </p:nvSpPr>
        <p:spPr>
          <a:xfrm flipV="true">
            <a:off x="999287" y="208058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4671854" cy="468630"/>
          </a:xfrm>
          <a:prstGeom prst="rect">
            <a:avLst/>
          </a:prstGeom>
        </p:spPr>
        <p:txBody>
          <a:bodyPr anchor="t" rtlCol="false" tIns="0" lIns="0" bIns="0" rIns="0">
            <a:spAutoFit/>
          </a:bodyPr>
          <a:lstStyle/>
          <a:p>
            <a:pPr algn="l">
              <a:lnSpc>
                <a:spcPts val="3659"/>
              </a:lnSpc>
            </a:pPr>
            <a:r>
              <a:rPr lang="en-US" sz="2999">
                <a:solidFill>
                  <a:srgbClr val="000000"/>
                </a:solidFill>
                <a:latin typeface="Now"/>
              </a:rPr>
              <a:t>SUMMARIZATION TOOL</a:t>
            </a:r>
          </a:p>
        </p:txBody>
      </p:sp>
      <p:sp>
        <p:nvSpPr>
          <p:cNvPr name="Freeform 3" id="3"/>
          <p:cNvSpPr/>
          <p:nvPr/>
        </p:nvSpPr>
        <p:spPr>
          <a:xfrm flipH="false" flipV="false" rot="0">
            <a:off x="1028700" y="1569756"/>
            <a:ext cx="16230600" cy="7147487"/>
          </a:xfrm>
          <a:custGeom>
            <a:avLst/>
            <a:gdLst/>
            <a:ahLst/>
            <a:cxnLst/>
            <a:rect r="r" b="b" t="t" l="l"/>
            <a:pathLst>
              <a:path h="7147487" w="16230600">
                <a:moveTo>
                  <a:pt x="0" y="0"/>
                </a:moveTo>
                <a:lnTo>
                  <a:pt x="16230600" y="0"/>
                </a:lnTo>
                <a:lnTo>
                  <a:pt x="16230600" y="7147488"/>
                </a:lnTo>
                <a:lnTo>
                  <a:pt x="0" y="7147488"/>
                </a:lnTo>
                <a:lnTo>
                  <a:pt x="0" y="0"/>
                </a:lnTo>
                <a:close/>
              </a:path>
            </a:pathLst>
          </a:custGeom>
          <a:blipFill>
            <a:blip r:embed="rId2"/>
            <a:stretch>
              <a:fillRect l="-1384" t="0" r="-1384" b="-1917"/>
            </a:stretch>
          </a:blipFill>
        </p:spPr>
      </p:sp>
      <p:sp>
        <p:nvSpPr>
          <p:cNvPr name="TextBox 4" id="4"/>
          <p:cNvSpPr txBox="true"/>
          <p:nvPr/>
        </p:nvSpPr>
        <p:spPr>
          <a:xfrm rot="0">
            <a:off x="17137380" y="8874125"/>
            <a:ext cx="342900"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10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6180973" cy="468630"/>
          </a:xfrm>
          <a:prstGeom prst="rect">
            <a:avLst/>
          </a:prstGeom>
        </p:spPr>
        <p:txBody>
          <a:bodyPr anchor="t" rtlCol="false" tIns="0" lIns="0" bIns="0" rIns="0">
            <a:spAutoFit/>
          </a:bodyPr>
          <a:lstStyle/>
          <a:p>
            <a:pPr algn="l">
              <a:lnSpc>
                <a:spcPts val="3659"/>
              </a:lnSpc>
            </a:pPr>
            <a:r>
              <a:rPr lang="en-US" sz="2999">
                <a:solidFill>
                  <a:srgbClr val="000000"/>
                </a:solidFill>
                <a:latin typeface="Now"/>
              </a:rPr>
              <a:t>QUESTION-ANSWERING BOT</a:t>
            </a:r>
          </a:p>
        </p:txBody>
      </p:sp>
      <p:sp>
        <p:nvSpPr>
          <p:cNvPr name="Freeform 3" id="3"/>
          <p:cNvSpPr/>
          <p:nvPr/>
        </p:nvSpPr>
        <p:spPr>
          <a:xfrm flipH="false" flipV="false" rot="0">
            <a:off x="1030390" y="1618784"/>
            <a:ext cx="16228910" cy="7049433"/>
          </a:xfrm>
          <a:custGeom>
            <a:avLst/>
            <a:gdLst/>
            <a:ahLst/>
            <a:cxnLst/>
            <a:rect r="r" b="b" t="t" l="l"/>
            <a:pathLst>
              <a:path h="7049433" w="16228910">
                <a:moveTo>
                  <a:pt x="0" y="0"/>
                </a:moveTo>
                <a:lnTo>
                  <a:pt x="16228910" y="0"/>
                </a:lnTo>
                <a:lnTo>
                  <a:pt x="16228910" y="7049432"/>
                </a:lnTo>
                <a:lnTo>
                  <a:pt x="0" y="7049432"/>
                </a:lnTo>
                <a:lnTo>
                  <a:pt x="0" y="0"/>
                </a:lnTo>
                <a:close/>
              </a:path>
            </a:pathLst>
          </a:custGeom>
          <a:blipFill>
            <a:blip r:embed="rId2"/>
            <a:stretch>
              <a:fillRect l="0" t="0" r="0" b="0"/>
            </a:stretch>
          </a:blipFill>
        </p:spPr>
      </p:sp>
      <p:sp>
        <p:nvSpPr>
          <p:cNvPr name="TextBox 4" id="4"/>
          <p:cNvSpPr txBox="true"/>
          <p:nvPr/>
        </p:nvSpPr>
        <p:spPr>
          <a:xfrm rot="0">
            <a:off x="17137380" y="8874125"/>
            <a:ext cx="243721"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11</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6950558" cy="1101088"/>
          </a:xfrm>
          <a:prstGeom prst="rect">
            <a:avLst/>
          </a:prstGeom>
        </p:spPr>
        <p:txBody>
          <a:bodyPr anchor="t" rtlCol="false" tIns="0" lIns="0" bIns="0" rIns="0">
            <a:spAutoFit/>
          </a:bodyPr>
          <a:lstStyle/>
          <a:p>
            <a:pPr algn="l">
              <a:lnSpc>
                <a:spcPts val="8605"/>
              </a:lnSpc>
              <a:spcBef>
                <a:spcPct val="0"/>
              </a:spcBef>
            </a:pPr>
            <a:r>
              <a:rPr lang="en-US" sz="7053">
                <a:solidFill>
                  <a:srgbClr val="404040"/>
                </a:solidFill>
                <a:latin typeface="Now Bold"/>
              </a:rPr>
              <a:t>CONCLUSION</a:t>
            </a:r>
          </a:p>
        </p:txBody>
      </p:sp>
      <p:sp>
        <p:nvSpPr>
          <p:cNvPr name="TextBox 3" id="3"/>
          <p:cNvSpPr txBox="true"/>
          <p:nvPr/>
        </p:nvSpPr>
        <p:spPr>
          <a:xfrm rot="0">
            <a:off x="1028700" y="2725101"/>
            <a:ext cx="16230600" cy="5594350"/>
          </a:xfrm>
          <a:prstGeom prst="rect">
            <a:avLst/>
          </a:prstGeom>
        </p:spPr>
        <p:txBody>
          <a:bodyPr anchor="t" rtlCol="false" tIns="0" lIns="0" bIns="0" rIns="0">
            <a:spAutoFit/>
          </a:bodyPr>
          <a:lstStyle/>
          <a:p>
            <a:pPr algn="l">
              <a:lnSpc>
                <a:spcPts val="4999"/>
              </a:lnSpc>
            </a:pPr>
            <a:r>
              <a:rPr lang="en-US" sz="2499">
                <a:solidFill>
                  <a:srgbClr val="000000"/>
                </a:solidFill>
                <a:latin typeface="Now"/>
              </a:rPr>
              <a:t>In conclusion, our project focused on developing a tool using the BART model to improve research efficiency in the field of hydrogen storage. We collected and preprocessed a comprehensive dataset of scientific abstracts from the Scopus database, fine-tuned the BART model, and developed a user-friendly website with summarization and question-answering features.</a:t>
            </a:r>
          </a:p>
          <a:p>
            <a:pPr algn="l">
              <a:lnSpc>
                <a:spcPts val="4999"/>
              </a:lnSpc>
            </a:pPr>
          </a:p>
          <a:p>
            <a:pPr algn="l">
              <a:lnSpc>
                <a:spcPts val="4999"/>
              </a:lnSpc>
            </a:pPr>
            <a:r>
              <a:rPr lang="en-US" sz="2499">
                <a:solidFill>
                  <a:srgbClr val="000000"/>
                </a:solidFill>
                <a:latin typeface="Now"/>
              </a:rPr>
              <a:t>The final outcome is a robust tool that generates high-quality summaries and accurate answers to specific queries, significantly enhancing the accessibility and usability of hydrogen storage research. Our project demonstrates the potential of leveraging advanced language models to support and streamline scientific research efforts.</a:t>
            </a:r>
          </a:p>
        </p:txBody>
      </p:sp>
      <p:sp>
        <p:nvSpPr>
          <p:cNvPr name="TextBox 4" id="4"/>
          <p:cNvSpPr txBox="true"/>
          <p:nvPr/>
        </p:nvSpPr>
        <p:spPr>
          <a:xfrm rot="0">
            <a:off x="17137380" y="8874125"/>
            <a:ext cx="316706"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12</a:t>
            </a:r>
          </a:p>
        </p:txBody>
      </p:sp>
      <p:sp>
        <p:nvSpPr>
          <p:cNvPr name="AutoShape 5" id="5"/>
          <p:cNvSpPr/>
          <p:nvPr/>
        </p:nvSpPr>
        <p:spPr>
          <a:xfrm flipV="true">
            <a:off x="1028695" y="2067466"/>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8585436" cy="1101088"/>
          </a:xfrm>
          <a:prstGeom prst="rect">
            <a:avLst/>
          </a:prstGeom>
        </p:spPr>
        <p:txBody>
          <a:bodyPr anchor="t" rtlCol="false" tIns="0" lIns="0" bIns="0" rIns="0">
            <a:spAutoFit/>
          </a:bodyPr>
          <a:lstStyle/>
          <a:p>
            <a:pPr algn="l">
              <a:lnSpc>
                <a:spcPts val="8605"/>
              </a:lnSpc>
              <a:spcBef>
                <a:spcPct val="0"/>
              </a:spcBef>
            </a:pPr>
            <a:r>
              <a:rPr lang="en-US" sz="7053">
                <a:solidFill>
                  <a:srgbClr val="404040"/>
                </a:solidFill>
                <a:latin typeface="Now Bold"/>
              </a:rPr>
              <a:t>FUTURE OUTLOOK</a:t>
            </a:r>
          </a:p>
        </p:txBody>
      </p:sp>
      <p:sp>
        <p:nvSpPr>
          <p:cNvPr name="TextBox 3" id="3"/>
          <p:cNvSpPr txBox="true"/>
          <p:nvPr/>
        </p:nvSpPr>
        <p:spPr>
          <a:xfrm rot="0">
            <a:off x="1028700" y="2178050"/>
            <a:ext cx="16230600" cy="7495541"/>
          </a:xfrm>
          <a:prstGeom prst="rect">
            <a:avLst/>
          </a:prstGeom>
        </p:spPr>
        <p:txBody>
          <a:bodyPr anchor="t" rtlCol="false" tIns="0" lIns="0" bIns="0" rIns="0">
            <a:spAutoFit/>
          </a:bodyPr>
          <a:lstStyle/>
          <a:p>
            <a:pPr algn="l">
              <a:lnSpc>
                <a:spcPts val="4999"/>
              </a:lnSpc>
            </a:pPr>
            <a:r>
              <a:rPr lang="en-US" sz="2499">
                <a:solidFill>
                  <a:srgbClr val="000000"/>
                </a:solidFill>
                <a:latin typeface="Now"/>
              </a:rPr>
              <a:t>Looking ahead, we have several exciting plans to enhance our project further. Our future enhancements include:</a:t>
            </a:r>
          </a:p>
          <a:p>
            <a:pPr algn="l" marL="539749" indent="-269875" lvl="1">
              <a:lnSpc>
                <a:spcPts val="4999"/>
              </a:lnSpc>
              <a:buAutoNum type="arabicPeriod" startAt="1"/>
            </a:pPr>
            <a:r>
              <a:rPr lang="en-US" sz="2499">
                <a:solidFill>
                  <a:srgbClr val="000000"/>
                </a:solidFill>
                <a:latin typeface="Now Semi-Bold"/>
              </a:rPr>
              <a:t>Incorporating Updated and Latest Information with the RAG Model</a:t>
            </a:r>
            <a:r>
              <a:rPr lang="en-US" sz="2499">
                <a:solidFill>
                  <a:srgbClr val="000000"/>
                </a:solidFill>
                <a:latin typeface="Now"/>
              </a:rPr>
              <a:t>: By integrating updated information into our RAG model, we can dynamically add new data to the vector database. This ensures our model always has access to the latest specialized information, enhancing its ability to provide accurate responses.</a:t>
            </a:r>
          </a:p>
          <a:p>
            <a:pPr algn="l" marL="539749" indent="-269875" lvl="1">
              <a:lnSpc>
                <a:spcPts val="4999"/>
              </a:lnSpc>
              <a:buAutoNum type="arabicPeriod" startAt="1"/>
            </a:pPr>
            <a:r>
              <a:rPr lang="en-US" sz="2499">
                <a:solidFill>
                  <a:srgbClr val="000000"/>
                </a:solidFill>
                <a:latin typeface="Now Bold"/>
              </a:rPr>
              <a:t>Faster and Better summary for a pdf input: </a:t>
            </a:r>
            <a:r>
              <a:rPr lang="en-US" sz="2499">
                <a:solidFill>
                  <a:srgbClr val="000000"/>
                </a:solidFill>
                <a:latin typeface="Now"/>
              </a:rPr>
              <a:t>Generating faster and more accurate summaries for PDF inputs would be highly beneficial, as it improves efficiency without compromising quality.</a:t>
            </a:r>
          </a:p>
          <a:p>
            <a:pPr algn="l">
              <a:lnSpc>
                <a:spcPts val="4999"/>
              </a:lnSpc>
            </a:pPr>
          </a:p>
          <a:p>
            <a:pPr algn="l">
              <a:lnSpc>
                <a:spcPts val="4999"/>
              </a:lnSpc>
            </a:pPr>
            <a:r>
              <a:rPr lang="en-US" sz="2499">
                <a:solidFill>
                  <a:srgbClr val="000000"/>
                </a:solidFill>
                <a:latin typeface="Now"/>
              </a:rPr>
              <a:t>These enhancements will help us make the tool more powerful and user-centric, continuously improving the support we provide to researchers.</a:t>
            </a:r>
          </a:p>
          <a:p>
            <a:pPr algn="l">
              <a:lnSpc>
                <a:spcPts val="4999"/>
              </a:lnSpc>
            </a:pPr>
          </a:p>
        </p:txBody>
      </p:sp>
      <p:sp>
        <p:nvSpPr>
          <p:cNvPr name="TextBox 4" id="4"/>
          <p:cNvSpPr txBox="true"/>
          <p:nvPr/>
        </p:nvSpPr>
        <p:spPr>
          <a:xfrm rot="0">
            <a:off x="17137380" y="8874125"/>
            <a:ext cx="316706"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13</a:t>
            </a:r>
          </a:p>
        </p:txBody>
      </p:sp>
      <p:sp>
        <p:nvSpPr>
          <p:cNvPr name="AutoShape 5" id="5"/>
          <p:cNvSpPr/>
          <p:nvPr/>
        </p:nvSpPr>
        <p:spPr>
          <a:xfrm flipV="true">
            <a:off x="1028635" y="2067466"/>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4751443" y="4319361"/>
            <a:ext cx="8785113" cy="1629229"/>
          </a:xfrm>
          <a:prstGeom prst="rect">
            <a:avLst/>
          </a:prstGeom>
        </p:spPr>
        <p:txBody>
          <a:bodyPr anchor="t" rtlCol="false" tIns="0" lIns="0" bIns="0" rIns="0">
            <a:spAutoFit/>
          </a:bodyPr>
          <a:lstStyle/>
          <a:p>
            <a:pPr algn="l">
              <a:lnSpc>
                <a:spcPts val="12798"/>
              </a:lnSpc>
              <a:spcBef>
                <a:spcPct val="0"/>
              </a:spcBef>
            </a:pPr>
            <a:r>
              <a:rPr lang="en-US" sz="10490">
                <a:solidFill>
                  <a:srgbClr val="404040"/>
                </a:solidFill>
                <a:latin typeface="Now Bold"/>
              </a:rPr>
              <a:t>THANK YOU!</a:t>
            </a:r>
          </a:p>
        </p:txBody>
      </p:sp>
      <p:sp>
        <p:nvSpPr>
          <p:cNvPr name="TextBox 3" id="3"/>
          <p:cNvSpPr txBox="true"/>
          <p:nvPr/>
        </p:nvSpPr>
        <p:spPr>
          <a:xfrm rot="0">
            <a:off x="11240401" y="5939064"/>
            <a:ext cx="2296156" cy="374801"/>
          </a:xfrm>
          <a:prstGeom prst="rect">
            <a:avLst/>
          </a:prstGeom>
        </p:spPr>
        <p:txBody>
          <a:bodyPr anchor="t" rtlCol="false" tIns="0" lIns="0" bIns="0" rIns="0">
            <a:spAutoFit/>
          </a:bodyPr>
          <a:lstStyle/>
          <a:p>
            <a:pPr algn="l">
              <a:lnSpc>
                <a:spcPts val="2977"/>
              </a:lnSpc>
            </a:pPr>
            <a:r>
              <a:rPr lang="en-US" sz="2440">
                <a:solidFill>
                  <a:srgbClr val="000000"/>
                </a:solidFill>
                <a:latin typeface="Now"/>
              </a:rPr>
              <a:t>-  BY TEAM A1</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265211" y="4034503"/>
            <a:ext cx="11807116" cy="1051818"/>
          </a:xfrm>
          <a:prstGeom prst="rect">
            <a:avLst/>
          </a:prstGeom>
        </p:spPr>
        <p:txBody>
          <a:bodyPr anchor="t" rtlCol="false" tIns="0" lIns="0" bIns="0" rIns="0">
            <a:spAutoFit/>
          </a:bodyPr>
          <a:lstStyle/>
          <a:p>
            <a:pPr algn="ctr">
              <a:lnSpc>
                <a:spcPts val="8595"/>
              </a:lnSpc>
            </a:pPr>
            <a:r>
              <a:rPr lang="en-US" sz="6139" spc="171">
                <a:solidFill>
                  <a:srgbClr val="404040"/>
                </a:solidFill>
                <a:latin typeface="Now Bold"/>
              </a:rPr>
              <a:t>LARGE LANGUAGE MODEL</a:t>
            </a:r>
          </a:p>
        </p:txBody>
      </p:sp>
      <p:sp>
        <p:nvSpPr>
          <p:cNvPr name="TextBox 3" id="3"/>
          <p:cNvSpPr txBox="true"/>
          <p:nvPr/>
        </p:nvSpPr>
        <p:spPr>
          <a:xfrm rot="0">
            <a:off x="5978721" y="5067271"/>
            <a:ext cx="6055709" cy="628019"/>
          </a:xfrm>
          <a:prstGeom prst="rect">
            <a:avLst/>
          </a:prstGeom>
        </p:spPr>
        <p:txBody>
          <a:bodyPr anchor="t" rtlCol="false" tIns="0" lIns="0" bIns="0" rIns="0">
            <a:spAutoFit/>
          </a:bodyPr>
          <a:lstStyle/>
          <a:p>
            <a:pPr algn="ctr">
              <a:lnSpc>
                <a:spcPts val="4878"/>
              </a:lnSpc>
            </a:pPr>
            <a:r>
              <a:rPr lang="en-US" sz="3998">
                <a:solidFill>
                  <a:srgbClr val="000000"/>
                </a:solidFill>
                <a:latin typeface="Now"/>
              </a:rPr>
              <a:t>HYDROGEN STORAGE</a:t>
            </a:r>
          </a:p>
        </p:txBody>
      </p:sp>
      <p:sp>
        <p:nvSpPr>
          <p:cNvPr name="TextBox 4" id="4"/>
          <p:cNvSpPr txBox="true"/>
          <p:nvPr/>
        </p:nvSpPr>
        <p:spPr>
          <a:xfrm rot="0">
            <a:off x="5945156" y="5881638"/>
            <a:ext cx="6397689" cy="302299"/>
          </a:xfrm>
          <a:prstGeom prst="rect">
            <a:avLst/>
          </a:prstGeom>
        </p:spPr>
        <p:txBody>
          <a:bodyPr anchor="t" rtlCol="false" tIns="0" lIns="0" bIns="0" rIns="0">
            <a:spAutoFit/>
          </a:bodyPr>
          <a:lstStyle/>
          <a:p>
            <a:pPr algn="l">
              <a:lnSpc>
                <a:spcPts val="2370"/>
              </a:lnSpc>
            </a:pPr>
            <a:r>
              <a:rPr lang="en-US" sz="1942">
                <a:solidFill>
                  <a:srgbClr val="000000"/>
                </a:solidFill>
                <a:latin typeface="Now Bold"/>
              </a:rPr>
              <a:t>TEXT SUMMARIZATION &amp; QUESTION-ANSWERING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8209754" cy="1113358"/>
          </a:xfrm>
          <a:prstGeom prst="rect">
            <a:avLst/>
          </a:prstGeom>
        </p:spPr>
        <p:txBody>
          <a:bodyPr anchor="t" rtlCol="false" tIns="0" lIns="0" bIns="0" rIns="0">
            <a:spAutoFit/>
          </a:bodyPr>
          <a:lstStyle/>
          <a:p>
            <a:pPr algn="l">
              <a:lnSpc>
                <a:spcPts val="8747"/>
              </a:lnSpc>
              <a:spcBef>
                <a:spcPct val="0"/>
              </a:spcBef>
            </a:pPr>
            <a:r>
              <a:rPr lang="en-US" sz="7169">
                <a:solidFill>
                  <a:srgbClr val="404040"/>
                </a:solidFill>
                <a:latin typeface="Now Bold"/>
              </a:rPr>
              <a:t>OVERVIEW</a:t>
            </a:r>
          </a:p>
        </p:txBody>
      </p:sp>
      <p:sp>
        <p:nvSpPr>
          <p:cNvPr name="TextBox 3" id="3"/>
          <p:cNvSpPr txBox="true"/>
          <p:nvPr/>
        </p:nvSpPr>
        <p:spPr>
          <a:xfrm rot="0">
            <a:off x="3867130" y="3746750"/>
            <a:ext cx="391123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PROBLEM STATEMENT</a:t>
            </a:r>
          </a:p>
        </p:txBody>
      </p:sp>
      <p:sp>
        <p:nvSpPr>
          <p:cNvPr name="TextBox 4" id="4"/>
          <p:cNvSpPr txBox="true"/>
          <p:nvPr/>
        </p:nvSpPr>
        <p:spPr>
          <a:xfrm rot="0">
            <a:off x="10723769" y="3685132"/>
            <a:ext cx="582278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TEXT SUMMARIZATION FEATURE</a:t>
            </a:r>
          </a:p>
        </p:txBody>
      </p:sp>
      <p:sp>
        <p:nvSpPr>
          <p:cNvPr name="TextBox 5" id="5"/>
          <p:cNvSpPr txBox="true"/>
          <p:nvPr/>
        </p:nvSpPr>
        <p:spPr>
          <a:xfrm rot="0">
            <a:off x="3867130" y="5170490"/>
            <a:ext cx="391123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INTRODUCTION</a:t>
            </a:r>
          </a:p>
        </p:txBody>
      </p:sp>
      <p:sp>
        <p:nvSpPr>
          <p:cNvPr name="TextBox 6" id="6"/>
          <p:cNvSpPr txBox="true"/>
          <p:nvPr/>
        </p:nvSpPr>
        <p:spPr>
          <a:xfrm rot="0">
            <a:off x="10723769" y="5189405"/>
            <a:ext cx="5456060"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QUESTION-ANSWERING FEATURE</a:t>
            </a:r>
          </a:p>
        </p:txBody>
      </p:sp>
      <p:sp>
        <p:nvSpPr>
          <p:cNvPr name="TextBox 7" id="7"/>
          <p:cNvSpPr txBox="true"/>
          <p:nvPr/>
        </p:nvSpPr>
        <p:spPr>
          <a:xfrm rot="0">
            <a:off x="3867130" y="6651283"/>
            <a:ext cx="391123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LITERATURE REVIEW</a:t>
            </a:r>
          </a:p>
        </p:txBody>
      </p:sp>
      <p:sp>
        <p:nvSpPr>
          <p:cNvPr name="TextBox 8" id="8"/>
          <p:cNvSpPr txBox="true"/>
          <p:nvPr/>
        </p:nvSpPr>
        <p:spPr>
          <a:xfrm rot="0">
            <a:off x="10725254" y="6697530"/>
            <a:ext cx="4302100"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RESULTS</a:t>
            </a:r>
          </a:p>
        </p:txBody>
      </p:sp>
      <p:sp>
        <p:nvSpPr>
          <p:cNvPr name="TextBox 9" id="9"/>
          <p:cNvSpPr txBox="true"/>
          <p:nvPr/>
        </p:nvSpPr>
        <p:spPr>
          <a:xfrm rot="0">
            <a:off x="3867130" y="8124648"/>
            <a:ext cx="391123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METHODOLOGY</a:t>
            </a:r>
          </a:p>
        </p:txBody>
      </p:sp>
      <p:sp>
        <p:nvSpPr>
          <p:cNvPr name="TextBox 10" id="10"/>
          <p:cNvSpPr txBox="true"/>
          <p:nvPr/>
        </p:nvSpPr>
        <p:spPr>
          <a:xfrm rot="0">
            <a:off x="10723769" y="8124648"/>
            <a:ext cx="4302100"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CONCLUSION</a:t>
            </a:r>
          </a:p>
        </p:txBody>
      </p:sp>
      <p:grpSp>
        <p:nvGrpSpPr>
          <p:cNvPr name="Group 11" id="11"/>
          <p:cNvGrpSpPr/>
          <p:nvPr/>
        </p:nvGrpSpPr>
        <p:grpSpPr>
          <a:xfrm rot="0">
            <a:off x="2287361" y="3438636"/>
            <a:ext cx="886691" cy="88669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13" id="13"/>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14" id="14"/>
          <p:cNvSpPr txBox="true"/>
          <p:nvPr/>
        </p:nvSpPr>
        <p:spPr>
          <a:xfrm rot="0">
            <a:off x="2361833" y="3537923"/>
            <a:ext cx="737747" cy="611916"/>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rPr>
              <a:t>01</a:t>
            </a:r>
          </a:p>
        </p:txBody>
      </p:sp>
      <p:grpSp>
        <p:nvGrpSpPr>
          <p:cNvPr name="Group 15" id="15"/>
          <p:cNvGrpSpPr/>
          <p:nvPr/>
        </p:nvGrpSpPr>
        <p:grpSpPr>
          <a:xfrm rot="0">
            <a:off x="9144000" y="3419721"/>
            <a:ext cx="886691" cy="88669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17" id="17"/>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18" id="18"/>
          <p:cNvSpPr txBox="true"/>
          <p:nvPr/>
        </p:nvSpPr>
        <p:spPr>
          <a:xfrm rot="0">
            <a:off x="9218472" y="3519008"/>
            <a:ext cx="737747" cy="611916"/>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rPr>
              <a:t>05</a:t>
            </a:r>
          </a:p>
        </p:txBody>
      </p:sp>
      <p:grpSp>
        <p:nvGrpSpPr>
          <p:cNvPr name="Group 19" id="19"/>
          <p:cNvGrpSpPr/>
          <p:nvPr/>
        </p:nvGrpSpPr>
        <p:grpSpPr>
          <a:xfrm rot="0">
            <a:off x="2287361" y="4942909"/>
            <a:ext cx="886691" cy="88669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21" id="21"/>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22" id="22"/>
          <p:cNvSpPr txBox="true"/>
          <p:nvPr/>
        </p:nvSpPr>
        <p:spPr>
          <a:xfrm rot="0">
            <a:off x="2287361" y="5042298"/>
            <a:ext cx="886691" cy="611714"/>
          </a:xfrm>
          <a:prstGeom prst="rect">
            <a:avLst/>
          </a:prstGeom>
        </p:spPr>
        <p:txBody>
          <a:bodyPr anchor="t" rtlCol="false" tIns="0" lIns="0" bIns="0" rIns="0">
            <a:spAutoFit/>
          </a:bodyPr>
          <a:lstStyle/>
          <a:p>
            <a:pPr algn="ctr">
              <a:lnSpc>
                <a:spcPts val="4932"/>
              </a:lnSpc>
            </a:pPr>
            <a:r>
              <a:rPr lang="en-US" sz="3522">
                <a:solidFill>
                  <a:srgbClr val="8B9684"/>
                </a:solidFill>
                <a:latin typeface="Now"/>
              </a:rPr>
              <a:t>02</a:t>
            </a:r>
          </a:p>
        </p:txBody>
      </p:sp>
      <p:grpSp>
        <p:nvGrpSpPr>
          <p:cNvPr name="Group 23" id="23"/>
          <p:cNvGrpSpPr/>
          <p:nvPr/>
        </p:nvGrpSpPr>
        <p:grpSpPr>
          <a:xfrm rot="0">
            <a:off x="9144000" y="4923994"/>
            <a:ext cx="886691" cy="88669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26" id="26"/>
          <p:cNvSpPr txBox="true"/>
          <p:nvPr/>
        </p:nvSpPr>
        <p:spPr>
          <a:xfrm rot="0">
            <a:off x="9144000" y="5023383"/>
            <a:ext cx="886691" cy="611714"/>
          </a:xfrm>
          <a:prstGeom prst="rect">
            <a:avLst/>
          </a:prstGeom>
        </p:spPr>
        <p:txBody>
          <a:bodyPr anchor="t" rtlCol="false" tIns="0" lIns="0" bIns="0" rIns="0">
            <a:spAutoFit/>
          </a:bodyPr>
          <a:lstStyle/>
          <a:p>
            <a:pPr algn="ctr">
              <a:lnSpc>
                <a:spcPts val="4932"/>
              </a:lnSpc>
            </a:pPr>
            <a:r>
              <a:rPr lang="en-US" sz="3522">
                <a:solidFill>
                  <a:srgbClr val="8B9684"/>
                </a:solidFill>
                <a:latin typeface="Now"/>
              </a:rPr>
              <a:t>06</a:t>
            </a:r>
          </a:p>
        </p:txBody>
      </p:sp>
      <p:grpSp>
        <p:nvGrpSpPr>
          <p:cNvPr name="Group 27" id="27"/>
          <p:cNvGrpSpPr/>
          <p:nvPr/>
        </p:nvGrpSpPr>
        <p:grpSpPr>
          <a:xfrm rot="0">
            <a:off x="2287361" y="6409931"/>
            <a:ext cx="876404" cy="87640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29" id="29"/>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30" id="30"/>
          <p:cNvSpPr txBox="true"/>
          <p:nvPr/>
        </p:nvSpPr>
        <p:spPr>
          <a:xfrm rot="0">
            <a:off x="2287361" y="6516808"/>
            <a:ext cx="876404" cy="595976"/>
          </a:xfrm>
          <a:prstGeom prst="rect">
            <a:avLst/>
          </a:prstGeom>
        </p:spPr>
        <p:txBody>
          <a:bodyPr anchor="t" rtlCol="false" tIns="0" lIns="0" bIns="0" rIns="0">
            <a:spAutoFit/>
          </a:bodyPr>
          <a:lstStyle/>
          <a:p>
            <a:pPr algn="ctr">
              <a:lnSpc>
                <a:spcPts val="4874"/>
              </a:lnSpc>
            </a:pPr>
            <a:r>
              <a:rPr lang="en-US" sz="3482">
                <a:solidFill>
                  <a:srgbClr val="8B9684"/>
                </a:solidFill>
                <a:latin typeface="Now"/>
              </a:rPr>
              <a:t>03</a:t>
            </a:r>
          </a:p>
        </p:txBody>
      </p:sp>
      <p:grpSp>
        <p:nvGrpSpPr>
          <p:cNvPr name="Group 31" id="31"/>
          <p:cNvGrpSpPr/>
          <p:nvPr/>
        </p:nvGrpSpPr>
        <p:grpSpPr>
          <a:xfrm rot="0">
            <a:off x="9144000" y="6391016"/>
            <a:ext cx="876404" cy="87640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33" id="33"/>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34" id="34"/>
          <p:cNvSpPr txBox="true"/>
          <p:nvPr/>
        </p:nvSpPr>
        <p:spPr>
          <a:xfrm rot="0">
            <a:off x="9144000" y="6497893"/>
            <a:ext cx="876404" cy="595976"/>
          </a:xfrm>
          <a:prstGeom prst="rect">
            <a:avLst/>
          </a:prstGeom>
        </p:spPr>
        <p:txBody>
          <a:bodyPr anchor="t" rtlCol="false" tIns="0" lIns="0" bIns="0" rIns="0">
            <a:spAutoFit/>
          </a:bodyPr>
          <a:lstStyle/>
          <a:p>
            <a:pPr algn="ctr">
              <a:lnSpc>
                <a:spcPts val="4874"/>
              </a:lnSpc>
            </a:pPr>
            <a:r>
              <a:rPr lang="en-US" sz="3482">
                <a:solidFill>
                  <a:srgbClr val="8B9684"/>
                </a:solidFill>
                <a:latin typeface="Now"/>
              </a:rPr>
              <a:t>07</a:t>
            </a:r>
          </a:p>
        </p:txBody>
      </p:sp>
      <p:grpSp>
        <p:nvGrpSpPr>
          <p:cNvPr name="Group 35" id="35"/>
          <p:cNvGrpSpPr/>
          <p:nvPr/>
        </p:nvGrpSpPr>
        <p:grpSpPr>
          <a:xfrm rot="0">
            <a:off x="2287361" y="7902211"/>
            <a:ext cx="876404" cy="87640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37" id="37"/>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38" id="38"/>
          <p:cNvSpPr txBox="true"/>
          <p:nvPr/>
        </p:nvSpPr>
        <p:spPr>
          <a:xfrm rot="0">
            <a:off x="2287361" y="8009087"/>
            <a:ext cx="876404" cy="595976"/>
          </a:xfrm>
          <a:prstGeom prst="rect">
            <a:avLst/>
          </a:prstGeom>
        </p:spPr>
        <p:txBody>
          <a:bodyPr anchor="t" rtlCol="false" tIns="0" lIns="0" bIns="0" rIns="0">
            <a:spAutoFit/>
          </a:bodyPr>
          <a:lstStyle/>
          <a:p>
            <a:pPr algn="ctr">
              <a:lnSpc>
                <a:spcPts val="4874"/>
              </a:lnSpc>
            </a:pPr>
            <a:r>
              <a:rPr lang="en-US" sz="3482">
                <a:solidFill>
                  <a:srgbClr val="8B9684"/>
                </a:solidFill>
                <a:latin typeface="Now"/>
              </a:rPr>
              <a:t>04</a:t>
            </a:r>
          </a:p>
        </p:txBody>
      </p:sp>
      <p:grpSp>
        <p:nvGrpSpPr>
          <p:cNvPr name="Group 39" id="39"/>
          <p:cNvGrpSpPr/>
          <p:nvPr/>
        </p:nvGrpSpPr>
        <p:grpSpPr>
          <a:xfrm rot="0">
            <a:off x="9144000" y="7883296"/>
            <a:ext cx="876404" cy="876404"/>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41" id="41"/>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42" id="42"/>
          <p:cNvSpPr txBox="true"/>
          <p:nvPr/>
        </p:nvSpPr>
        <p:spPr>
          <a:xfrm rot="0">
            <a:off x="9144000" y="7990172"/>
            <a:ext cx="876404" cy="595976"/>
          </a:xfrm>
          <a:prstGeom prst="rect">
            <a:avLst/>
          </a:prstGeom>
        </p:spPr>
        <p:txBody>
          <a:bodyPr anchor="t" rtlCol="false" tIns="0" lIns="0" bIns="0" rIns="0">
            <a:spAutoFit/>
          </a:bodyPr>
          <a:lstStyle/>
          <a:p>
            <a:pPr algn="ctr">
              <a:lnSpc>
                <a:spcPts val="4874"/>
              </a:lnSpc>
            </a:pPr>
            <a:r>
              <a:rPr lang="en-US" sz="3482">
                <a:solidFill>
                  <a:srgbClr val="8B9684"/>
                </a:solidFill>
                <a:latin typeface="Now"/>
              </a:rPr>
              <a:t>08</a:t>
            </a:r>
          </a:p>
        </p:txBody>
      </p:sp>
      <p:sp>
        <p:nvSpPr>
          <p:cNvPr name="AutoShape 43" id="43"/>
          <p:cNvSpPr/>
          <p:nvPr/>
        </p:nvSpPr>
        <p:spPr>
          <a:xfrm flipV="true">
            <a:off x="1028695" y="2079737"/>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1285897" y="2919381"/>
            <a:ext cx="5973403" cy="5731063"/>
          </a:xfrm>
          <a:custGeom>
            <a:avLst/>
            <a:gdLst/>
            <a:ahLst/>
            <a:cxnLst/>
            <a:rect r="r" b="b" t="t" l="l"/>
            <a:pathLst>
              <a:path h="5731063" w="5973403">
                <a:moveTo>
                  <a:pt x="0" y="0"/>
                </a:moveTo>
                <a:lnTo>
                  <a:pt x="5973403" y="0"/>
                </a:lnTo>
                <a:lnTo>
                  <a:pt x="5973403" y="5731063"/>
                </a:lnTo>
                <a:lnTo>
                  <a:pt x="0" y="5731063"/>
                </a:lnTo>
                <a:lnTo>
                  <a:pt x="0" y="0"/>
                </a:lnTo>
                <a:close/>
              </a:path>
            </a:pathLst>
          </a:custGeom>
          <a:blipFill>
            <a:blip r:embed="rId2"/>
            <a:stretch>
              <a:fillRect l="-3491" t="0" r="-3491" b="-11507"/>
            </a:stretch>
          </a:blipFill>
        </p:spPr>
      </p:sp>
      <p:sp>
        <p:nvSpPr>
          <p:cNvPr name="TextBox 3" id="3"/>
          <p:cNvSpPr txBox="true"/>
          <p:nvPr/>
        </p:nvSpPr>
        <p:spPr>
          <a:xfrm rot="0">
            <a:off x="1028700" y="1019175"/>
            <a:ext cx="10257197" cy="1095343"/>
          </a:xfrm>
          <a:prstGeom prst="rect">
            <a:avLst/>
          </a:prstGeom>
        </p:spPr>
        <p:txBody>
          <a:bodyPr anchor="t" rtlCol="false" tIns="0" lIns="0" bIns="0" rIns="0">
            <a:spAutoFit/>
          </a:bodyPr>
          <a:lstStyle/>
          <a:p>
            <a:pPr algn="l">
              <a:lnSpc>
                <a:spcPts val="8697"/>
              </a:lnSpc>
              <a:spcBef>
                <a:spcPct val="0"/>
              </a:spcBef>
            </a:pPr>
            <a:r>
              <a:rPr lang="en-US" sz="7129">
                <a:solidFill>
                  <a:srgbClr val="404040"/>
                </a:solidFill>
                <a:latin typeface="Now Bold"/>
              </a:rPr>
              <a:t>PROBLEM STATEMENT</a:t>
            </a:r>
          </a:p>
        </p:txBody>
      </p:sp>
      <p:sp>
        <p:nvSpPr>
          <p:cNvPr name="TextBox 4" id="4"/>
          <p:cNvSpPr txBox="true"/>
          <p:nvPr/>
        </p:nvSpPr>
        <p:spPr>
          <a:xfrm rot="0">
            <a:off x="1028700" y="3244466"/>
            <a:ext cx="8115300" cy="4337050"/>
          </a:xfrm>
          <a:prstGeom prst="rect">
            <a:avLst/>
          </a:prstGeom>
        </p:spPr>
        <p:txBody>
          <a:bodyPr anchor="t" rtlCol="false" tIns="0" lIns="0" bIns="0" rIns="0">
            <a:spAutoFit/>
          </a:bodyPr>
          <a:lstStyle/>
          <a:p>
            <a:pPr algn="l">
              <a:lnSpc>
                <a:spcPts val="4999"/>
              </a:lnSpc>
            </a:pPr>
            <a:r>
              <a:rPr lang="en-US" sz="2499">
                <a:solidFill>
                  <a:srgbClr val="000000"/>
                </a:solidFill>
                <a:latin typeface="Now"/>
              </a:rPr>
              <a:t>Hydrogen storage research is challenged by the overwhelming volume of scientific literature, making it difficult for researchers to stay updated and find relevant information quickly. Our project addresses this by providing a tool that efficiently summarizes and retrieves key information, enhancing research productivity.</a:t>
            </a:r>
          </a:p>
        </p:txBody>
      </p:sp>
      <p:sp>
        <p:nvSpPr>
          <p:cNvPr name="TextBox 5" id="5"/>
          <p:cNvSpPr txBox="true"/>
          <p:nvPr/>
        </p:nvSpPr>
        <p:spPr>
          <a:xfrm rot="0">
            <a:off x="17137380" y="8874125"/>
            <a:ext cx="121920"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1</a:t>
            </a:r>
          </a:p>
        </p:txBody>
      </p:sp>
      <p:sp>
        <p:nvSpPr>
          <p:cNvPr name="AutoShape 6" id="6"/>
          <p:cNvSpPr/>
          <p:nvPr/>
        </p:nvSpPr>
        <p:spPr>
          <a:xfrm flipV="true">
            <a:off x="906775" y="2071247"/>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703729"/>
            <a:ext cx="10100718" cy="6223000"/>
          </a:xfrm>
          <a:prstGeom prst="rect">
            <a:avLst/>
          </a:prstGeom>
        </p:spPr>
        <p:txBody>
          <a:bodyPr anchor="t" rtlCol="false" tIns="0" lIns="0" bIns="0" rIns="0">
            <a:spAutoFit/>
          </a:bodyPr>
          <a:lstStyle/>
          <a:p>
            <a:pPr algn="l">
              <a:lnSpc>
                <a:spcPts val="4999"/>
              </a:lnSpc>
            </a:pPr>
            <a:r>
              <a:rPr lang="en-US" sz="2499">
                <a:solidFill>
                  <a:srgbClr val="000000"/>
                </a:solidFill>
                <a:latin typeface="Now"/>
              </a:rPr>
              <a:t>To begin, let's discuss the importance of hydrogen storage in the context of renewable energy. Hydrogen is a promising energy carrier due to its high energy density and environmental benefits. However, effective hydrogen storage remains a significant challenge, requiring innovative materials and technologies. </a:t>
            </a:r>
          </a:p>
          <a:p>
            <a:pPr algn="l">
              <a:lnSpc>
                <a:spcPts val="4999"/>
              </a:lnSpc>
            </a:pPr>
          </a:p>
          <a:p>
            <a:pPr algn="l">
              <a:lnSpc>
                <a:spcPts val="4999"/>
              </a:lnSpc>
            </a:pPr>
            <a:r>
              <a:rPr lang="en-US" sz="2499">
                <a:solidFill>
                  <a:srgbClr val="000000"/>
                </a:solidFill>
                <a:latin typeface="Now"/>
              </a:rPr>
              <a:t>Our project aims to address this challenge by using large language models to process and summarize vast amounts of scientific literature, providing researchers with quick access to relevant information</a:t>
            </a:r>
          </a:p>
        </p:txBody>
      </p:sp>
      <p:sp>
        <p:nvSpPr>
          <p:cNvPr name="Freeform 3" id="3"/>
          <p:cNvSpPr/>
          <p:nvPr/>
        </p:nvSpPr>
        <p:spPr>
          <a:xfrm flipH="false" flipV="false" rot="0">
            <a:off x="11469639" y="2693013"/>
            <a:ext cx="5667741" cy="5919261"/>
          </a:xfrm>
          <a:custGeom>
            <a:avLst/>
            <a:gdLst/>
            <a:ahLst/>
            <a:cxnLst/>
            <a:rect r="r" b="b" t="t" l="l"/>
            <a:pathLst>
              <a:path h="5919261" w="5667741">
                <a:moveTo>
                  <a:pt x="0" y="0"/>
                </a:moveTo>
                <a:lnTo>
                  <a:pt x="5667741" y="0"/>
                </a:lnTo>
                <a:lnTo>
                  <a:pt x="5667741" y="5919261"/>
                </a:lnTo>
                <a:lnTo>
                  <a:pt x="0" y="5919261"/>
                </a:lnTo>
                <a:lnTo>
                  <a:pt x="0" y="0"/>
                </a:lnTo>
                <a:close/>
              </a:path>
            </a:pathLst>
          </a:custGeom>
          <a:blipFill>
            <a:blip r:embed="rId2"/>
            <a:stretch>
              <a:fillRect l="-2218" t="0" r="-2218" b="0"/>
            </a:stretch>
          </a:blipFill>
        </p:spPr>
      </p:sp>
      <p:sp>
        <p:nvSpPr>
          <p:cNvPr name="TextBox 4" id="4"/>
          <p:cNvSpPr txBox="true"/>
          <p:nvPr/>
        </p:nvSpPr>
        <p:spPr>
          <a:xfrm rot="0">
            <a:off x="1028700" y="1019175"/>
            <a:ext cx="7716847" cy="1095343"/>
          </a:xfrm>
          <a:prstGeom prst="rect">
            <a:avLst/>
          </a:prstGeom>
        </p:spPr>
        <p:txBody>
          <a:bodyPr anchor="t" rtlCol="false" tIns="0" lIns="0" bIns="0" rIns="0">
            <a:spAutoFit/>
          </a:bodyPr>
          <a:lstStyle/>
          <a:p>
            <a:pPr algn="l">
              <a:lnSpc>
                <a:spcPts val="8697"/>
              </a:lnSpc>
              <a:spcBef>
                <a:spcPct val="0"/>
              </a:spcBef>
            </a:pPr>
            <a:r>
              <a:rPr lang="en-US" sz="7129">
                <a:solidFill>
                  <a:srgbClr val="404040"/>
                </a:solidFill>
                <a:latin typeface="Now Bold"/>
              </a:rPr>
              <a:t>INTRODUCTION</a:t>
            </a:r>
          </a:p>
        </p:txBody>
      </p:sp>
      <p:sp>
        <p:nvSpPr>
          <p:cNvPr name="TextBox 5" id="5"/>
          <p:cNvSpPr txBox="true"/>
          <p:nvPr/>
        </p:nvSpPr>
        <p:spPr>
          <a:xfrm rot="0">
            <a:off x="17137380" y="8874125"/>
            <a:ext cx="19490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2</a:t>
            </a:r>
          </a:p>
        </p:txBody>
      </p:sp>
      <p:sp>
        <p:nvSpPr>
          <p:cNvPr name="AutoShape 6" id="6"/>
          <p:cNvSpPr/>
          <p:nvPr/>
        </p:nvSpPr>
        <p:spPr>
          <a:xfrm flipV="true">
            <a:off x="1004228" y="2095264"/>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4312841"/>
          <a:ext cx="15648645" cy="4969151"/>
        </p:xfrm>
        <a:graphic>
          <a:graphicData uri="http://schemas.openxmlformats.org/drawingml/2006/table">
            <a:tbl>
              <a:tblPr/>
              <a:tblGrid>
                <a:gridCol w="1089946"/>
                <a:gridCol w="4872421"/>
                <a:gridCol w="9686278"/>
              </a:tblGrid>
              <a:tr h="969458">
                <a:tc>
                  <a:txBody>
                    <a:bodyPr anchor="t" rtlCol="false"/>
                    <a:lstStyle/>
                    <a:p>
                      <a:pPr algn="ctr">
                        <a:lnSpc>
                          <a:spcPts val="3499"/>
                        </a:lnSpc>
                        <a:defRPr/>
                      </a:pPr>
                      <a:r>
                        <a:rPr lang="en-US" sz="2499">
                          <a:solidFill>
                            <a:srgbClr val="000000"/>
                          </a:solidFill>
                          <a:latin typeface="Now Bold"/>
                        </a:rPr>
                        <a:t>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Now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Now Bold"/>
                        </a:rPr>
                        <a:t>Summary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39789">
                <a:tc>
                  <a:txBody>
                    <a:bodyPr anchor="t" rtlCol="false"/>
                    <a:lstStyle/>
                    <a:p>
                      <a:pPr algn="ctr">
                        <a:lnSpc>
                          <a:spcPts val="2436"/>
                        </a:lnSpc>
                        <a:defRPr/>
                      </a:pPr>
                      <a:r>
                        <a:rPr lang="en-US" sz="1740">
                          <a:solidFill>
                            <a:srgbClr val="000000"/>
                          </a:solidFill>
                          <a:latin typeface="Now"/>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436"/>
                        </a:lnSpc>
                        <a:defRPr/>
                      </a:pPr>
                      <a:r>
                        <a:rPr lang="en-US" sz="1740">
                          <a:solidFill>
                            <a:srgbClr val="000000"/>
                          </a:solidFill>
                          <a:latin typeface="Now Bold"/>
                        </a:rPr>
                        <a:t>A Review of Current Trends, Techniques, and Challenges </a:t>
                      </a:r>
                      <a:r>
                        <a:rPr lang="en-US" sz="1740">
                          <a:solidFill>
                            <a:srgbClr val="000000"/>
                          </a:solidFill>
                          <a:latin typeface="Now Bold"/>
                        </a:rPr>
                        <a:t>in Large Language Models (LLMs)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rPr>
                        <a:t>This paper by Rajvardhan (2024) discusses advancements in large language models, focusing on interpretability, explainability, privacy preservation, and continual learning. It explores pretraining objectives like LTR, Prefix LM, and MoD, and transfer learning techniques such as adapter modules and centralization. The paper also emphasizes scalability, user-centric design, human feedback, and inclusivity.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6467">
                <a:tc>
                  <a:txBody>
                    <a:bodyPr anchor="t" rtlCol="false"/>
                    <a:lstStyle/>
                    <a:p>
                      <a:pPr algn="ctr">
                        <a:lnSpc>
                          <a:spcPts val="2436"/>
                        </a:lnSpc>
                        <a:defRPr/>
                      </a:pPr>
                      <a:r>
                        <a:rPr lang="en-US" sz="1740">
                          <a:solidFill>
                            <a:srgbClr val="000000"/>
                          </a:solidFill>
                          <a:latin typeface="Now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436"/>
                        </a:lnSpc>
                        <a:defRPr/>
                      </a:pPr>
                      <a:r>
                        <a:rPr lang="en-US" sz="1740">
                          <a:solidFill>
                            <a:srgbClr val="000000"/>
                          </a:solidFill>
                          <a:latin typeface="Now Bold"/>
                        </a:rPr>
                        <a:t>Building custom question-answering app using LangChain and Pinecone vector database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rPr>
                        <a:t>This paper by Talaviya (2023) describes a practical approach for constructing a question-answering application using LangChain, a framework for building NLP pipelines, and Pinecone, a cloud-native vector database. It provides a step-by-step guide for integrating these tools and demonstrates the effectiveness of vector databases for question answering.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13437">
                <a:tc>
                  <a:txBody>
                    <a:bodyPr anchor="t" rtlCol="false"/>
                    <a:lstStyle/>
                    <a:p>
                      <a:pPr algn="ctr">
                        <a:lnSpc>
                          <a:spcPts val="2436"/>
                        </a:lnSpc>
                        <a:defRPr/>
                      </a:pPr>
                      <a:r>
                        <a:rPr lang="en-US" sz="1740">
                          <a:solidFill>
                            <a:srgbClr val="000000"/>
                          </a:solidFill>
                          <a:latin typeface="Now"/>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436"/>
                        </a:lnSpc>
                        <a:defRPr/>
                      </a:pPr>
                      <a:r>
                        <a:rPr lang="en-US" sz="1740">
                          <a:solidFill>
                            <a:srgbClr val="000000"/>
                          </a:solidFill>
                          <a:latin typeface="Now Bold"/>
                        </a:rPr>
                        <a:t>BART Model for Text Summarization: An Analytical Survey and Review: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rPr>
                        <a:t>This paper by Awasthi et al. (2022) offers a comprehensive review of the BART model, focusing on its application in text summarization. It discusses various fine-tuning techniques and highlights the strengths of BART for abstractive summarization tasks.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1009650"/>
            <a:ext cx="9984109" cy="1113350"/>
          </a:xfrm>
          <a:prstGeom prst="rect">
            <a:avLst/>
          </a:prstGeom>
        </p:spPr>
        <p:txBody>
          <a:bodyPr anchor="t" rtlCol="false" tIns="0" lIns="0" bIns="0" rIns="0">
            <a:spAutoFit/>
          </a:bodyPr>
          <a:lstStyle/>
          <a:p>
            <a:pPr algn="l">
              <a:lnSpc>
                <a:spcPts val="8751"/>
              </a:lnSpc>
              <a:spcBef>
                <a:spcPct val="0"/>
              </a:spcBef>
            </a:pPr>
            <a:r>
              <a:rPr lang="en-US" sz="7173">
                <a:solidFill>
                  <a:srgbClr val="404040"/>
                </a:solidFill>
                <a:latin typeface="Now Bold"/>
              </a:rPr>
              <a:t>LITERATURE REVIEW</a:t>
            </a:r>
          </a:p>
        </p:txBody>
      </p:sp>
      <p:sp>
        <p:nvSpPr>
          <p:cNvPr name="TextBox 4" id="4"/>
          <p:cNvSpPr txBox="true"/>
          <p:nvPr/>
        </p:nvSpPr>
        <p:spPr>
          <a:xfrm rot="0">
            <a:off x="1028700" y="2684924"/>
            <a:ext cx="16230600" cy="1146175"/>
          </a:xfrm>
          <a:prstGeom prst="rect">
            <a:avLst/>
          </a:prstGeom>
        </p:spPr>
        <p:txBody>
          <a:bodyPr anchor="t" rtlCol="false" tIns="0" lIns="0" bIns="0" rIns="0">
            <a:spAutoFit/>
          </a:bodyPr>
          <a:lstStyle/>
          <a:p>
            <a:pPr algn="l">
              <a:lnSpc>
                <a:spcPts val="3049"/>
              </a:lnSpc>
            </a:pPr>
            <a:r>
              <a:rPr lang="en-US" sz="2499">
                <a:solidFill>
                  <a:srgbClr val="000000"/>
                </a:solidFill>
                <a:latin typeface="Now"/>
              </a:rPr>
              <a:t>Hydrogen storage methods include physical, chemical, and materials-based approaches. Recent advancements and AI applications aim to enhance efficiency. We referenced various papers to gather information, using a large language model to support our research.</a:t>
            </a:r>
          </a:p>
        </p:txBody>
      </p:sp>
      <p:sp>
        <p:nvSpPr>
          <p:cNvPr name="TextBox 5" id="5"/>
          <p:cNvSpPr txBox="true"/>
          <p:nvPr/>
        </p:nvSpPr>
        <p:spPr>
          <a:xfrm rot="0">
            <a:off x="17259300" y="9248775"/>
            <a:ext cx="194905"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3</a:t>
            </a:r>
          </a:p>
        </p:txBody>
      </p:sp>
      <p:sp>
        <p:nvSpPr>
          <p:cNvPr name="AutoShape 6" id="6"/>
          <p:cNvSpPr/>
          <p:nvPr/>
        </p:nvSpPr>
        <p:spPr>
          <a:xfrm flipV="true">
            <a:off x="1004228" y="207972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576404" cy="1113358"/>
          </a:xfrm>
          <a:prstGeom prst="rect">
            <a:avLst/>
          </a:prstGeom>
        </p:spPr>
        <p:txBody>
          <a:bodyPr anchor="t" rtlCol="false" tIns="0" lIns="0" bIns="0" rIns="0">
            <a:spAutoFit/>
          </a:bodyPr>
          <a:lstStyle/>
          <a:p>
            <a:pPr algn="ctr">
              <a:lnSpc>
                <a:spcPts val="8747"/>
              </a:lnSpc>
              <a:spcBef>
                <a:spcPct val="0"/>
              </a:spcBef>
            </a:pPr>
            <a:r>
              <a:rPr lang="en-US" sz="7169">
                <a:solidFill>
                  <a:srgbClr val="404040"/>
                </a:solidFill>
                <a:latin typeface="Now Bold"/>
              </a:rPr>
              <a:t>METHODOLOGY</a:t>
            </a:r>
          </a:p>
        </p:txBody>
      </p:sp>
      <p:sp>
        <p:nvSpPr>
          <p:cNvPr name="TextBox 3" id="3"/>
          <p:cNvSpPr txBox="true"/>
          <p:nvPr/>
        </p:nvSpPr>
        <p:spPr>
          <a:xfrm rot="0">
            <a:off x="1028700" y="2659500"/>
            <a:ext cx="16033630" cy="6347533"/>
          </a:xfrm>
          <a:prstGeom prst="rect">
            <a:avLst/>
          </a:prstGeom>
        </p:spPr>
        <p:txBody>
          <a:bodyPr anchor="t" rtlCol="false" tIns="0" lIns="0" bIns="0" rIns="0">
            <a:spAutoFit/>
          </a:bodyPr>
          <a:lstStyle/>
          <a:p>
            <a:pPr algn="just">
              <a:lnSpc>
                <a:spcPts val="2832"/>
              </a:lnSpc>
            </a:pPr>
            <a:r>
              <a:rPr lang="en-US" sz="2321">
                <a:solidFill>
                  <a:srgbClr val="000000"/>
                </a:solidFill>
                <a:latin typeface="Now Bold"/>
              </a:rPr>
              <a:t>Data Collection:</a:t>
            </a:r>
          </a:p>
          <a:p>
            <a:pPr algn="just" marL="457998" indent="-228999" lvl="1">
              <a:lnSpc>
                <a:spcPts val="2588"/>
              </a:lnSpc>
              <a:buFont typeface="Arial"/>
              <a:buChar char="•"/>
            </a:pPr>
            <a:r>
              <a:rPr lang="en-US" sz="2121">
                <a:solidFill>
                  <a:srgbClr val="000000"/>
                </a:solidFill>
                <a:latin typeface="Now"/>
              </a:rPr>
              <a:t>Extracted abstracts from research papers using the Scopus database.</a:t>
            </a:r>
          </a:p>
          <a:p>
            <a:pPr algn="just">
              <a:lnSpc>
                <a:spcPts val="2588"/>
              </a:lnSpc>
            </a:pPr>
          </a:p>
          <a:p>
            <a:pPr algn="just">
              <a:lnSpc>
                <a:spcPts val="2832"/>
              </a:lnSpc>
            </a:pPr>
            <a:r>
              <a:rPr lang="en-US" sz="2321">
                <a:solidFill>
                  <a:srgbClr val="000000"/>
                </a:solidFill>
                <a:latin typeface="Now Bold"/>
              </a:rPr>
              <a:t>Data Preprocessing:</a:t>
            </a:r>
          </a:p>
          <a:p>
            <a:pPr algn="just" marL="457998" indent="-228999" lvl="1">
              <a:lnSpc>
                <a:spcPts val="2588"/>
              </a:lnSpc>
              <a:buFont typeface="Arial"/>
              <a:buChar char="•"/>
            </a:pPr>
            <a:r>
              <a:rPr lang="en-US" sz="2121">
                <a:solidFill>
                  <a:srgbClr val="000000"/>
                </a:solidFill>
                <a:latin typeface="Now"/>
              </a:rPr>
              <a:t>Cleaned data by removing duplicates and irrelevant content.</a:t>
            </a:r>
          </a:p>
          <a:p>
            <a:pPr algn="just" marL="457998" indent="-228999" lvl="1">
              <a:lnSpc>
                <a:spcPts val="2588"/>
              </a:lnSpc>
              <a:buFont typeface="Arial"/>
              <a:buChar char="•"/>
            </a:pPr>
            <a:r>
              <a:rPr lang="en-US" sz="2121">
                <a:solidFill>
                  <a:srgbClr val="000000"/>
                </a:solidFill>
                <a:latin typeface="Now"/>
              </a:rPr>
              <a:t>Performed tokenization, stemming, and lemmatization for text normalization.</a:t>
            </a:r>
          </a:p>
          <a:p>
            <a:pPr algn="just">
              <a:lnSpc>
                <a:spcPts val="2588"/>
              </a:lnSpc>
            </a:pPr>
          </a:p>
          <a:p>
            <a:pPr algn="just">
              <a:lnSpc>
                <a:spcPts val="2832"/>
              </a:lnSpc>
            </a:pPr>
            <a:r>
              <a:rPr lang="en-US" sz="2321">
                <a:solidFill>
                  <a:srgbClr val="000000"/>
                </a:solidFill>
                <a:latin typeface="Now Bold"/>
              </a:rPr>
              <a:t>Model Fine-Tuning:</a:t>
            </a:r>
          </a:p>
          <a:p>
            <a:pPr algn="just" marL="457998" indent="-228999" lvl="1">
              <a:lnSpc>
                <a:spcPts val="2588"/>
              </a:lnSpc>
              <a:buFont typeface="Arial"/>
              <a:buChar char="•"/>
            </a:pPr>
            <a:r>
              <a:rPr lang="en-US" sz="2121">
                <a:solidFill>
                  <a:srgbClr val="000000"/>
                </a:solidFill>
                <a:latin typeface="Now"/>
              </a:rPr>
              <a:t>Trained the BART model on the preprocessed dataset for accurate summarization and question-answering.</a:t>
            </a:r>
          </a:p>
          <a:p>
            <a:pPr algn="just">
              <a:lnSpc>
                <a:spcPts val="2588"/>
              </a:lnSpc>
            </a:pPr>
          </a:p>
          <a:p>
            <a:pPr algn="just">
              <a:lnSpc>
                <a:spcPts val="2832"/>
              </a:lnSpc>
            </a:pPr>
            <a:r>
              <a:rPr lang="en-US" sz="2321">
                <a:solidFill>
                  <a:srgbClr val="000000"/>
                </a:solidFill>
                <a:latin typeface="Now Bold"/>
              </a:rPr>
              <a:t>Evaluation and Validation:</a:t>
            </a:r>
          </a:p>
          <a:p>
            <a:pPr algn="just" marL="457998" indent="-228999" lvl="1">
              <a:lnSpc>
                <a:spcPts val="2588"/>
              </a:lnSpc>
              <a:buFont typeface="Arial"/>
              <a:buChar char="•"/>
            </a:pPr>
            <a:r>
              <a:rPr lang="en-US" sz="2121">
                <a:solidFill>
                  <a:srgbClr val="000000"/>
                </a:solidFill>
                <a:latin typeface="Now"/>
              </a:rPr>
              <a:t>Tested model performance against benchmark abstracts.</a:t>
            </a:r>
          </a:p>
          <a:p>
            <a:pPr algn="just" marL="457998" indent="-228999" lvl="1">
              <a:lnSpc>
                <a:spcPts val="2588"/>
              </a:lnSpc>
              <a:buFont typeface="Arial"/>
              <a:buChar char="•"/>
            </a:pPr>
            <a:r>
              <a:rPr lang="en-US" sz="2121">
                <a:solidFill>
                  <a:srgbClr val="000000"/>
                </a:solidFill>
                <a:latin typeface="Now"/>
              </a:rPr>
              <a:t>Collected feedback from various sources for refinement.</a:t>
            </a:r>
          </a:p>
          <a:p>
            <a:pPr algn="just">
              <a:lnSpc>
                <a:spcPts val="2588"/>
              </a:lnSpc>
            </a:pPr>
          </a:p>
          <a:p>
            <a:pPr algn="just">
              <a:lnSpc>
                <a:spcPts val="2832"/>
              </a:lnSpc>
            </a:pPr>
            <a:r>
              <a:rPr lang="en-US" sz="2321">
                <a:solidFill>
                  <a:srgbClr val="000000"/>
                </a:solidFill>
                <a:latin typeface="Now Bold"/>
              </a:rPr>
              <a:t>Website Development:</a:t>
            </a:r>
          </a:p>
          <a:p>
            <a:pPr algn="just" marL="457998" indent="-228999" lvl="1">
              <a:lnSpc>
                <a:spcPts val="2588"/>
              </a:lnSpc>
              <a:buFont typeface="Arial"/>
              <a:buChar char="•"/>
            </a:pPr>
            <a:r>
              <a:rPr lang="en-US" sz="2121">
                <a:solidFill>
                  <a:srgbClr val="000000"/>
                </a:solidFill>
                <a:latin typeface="Now"/>
              </a:rPr>
              <a:t>Created a user-friendly website with two main features:</a:t>
            </a:r>
          </a:p>
          <a:p>
            <a:pPr algn="just" marL="915997" indent="-305332" lvl="2">
              <a:lnSpc>
                <a:spcPts val="2588"/>
              </a:lnSpc>
              <a:buFont typeface="Arial"/>
              <a:buChar char="⚬"/>
            </a:pPr>
            <a:r>
              <a:rPr lang="en-US" sz="2121">
                <a:solidFill>
                  <a:srgbClr val="000000"/>
                </a:solidFill>
                <a:latin typeface="Now"/>
              </a:rPr>
              <a:t>Summarization Tool: Generates concise summaries of scientific abstracts.</a:t>
            </a:r>
          </a:p>
          <a:p>
            <a:pPr algn="just" marL="915997" indent="-305332" lvl="2">
              <a:lnSpc>
                <a:spcPts val="2588"/>
              </a:lnSpc>
              <a:buFont typeface="Arial"/>
              <a:buChar char="⚬"/>
            </a:pPr>
            <a:r>
              <a:rPr lang="en-US" sz="2121">
                <a:solidFill>
                  <a:srgbClr val="000000"/>
                </a:solidFill>
                <a:latin typeface="Now"/>
              </a:rPr>
              <a:t>Question-Answering System: Provides accurate answers to specific questions based on the extracted literature.</a:t>
            </a:r>
          </a:p>
          <a:p>
            <a:pPr algn="just">
              <a:lnSpc>
                <a:spcPts val="2588"/>
              </a:lnSpc>
            </a:pPr>
          </a:p>
        </p:txBody>
      </p:sp>
      <p:sp>
        <p:nvSpPr>
          <p:cNvPr name="TextBox 4" id="4"/>
          <p:cNvSpPr txBox="true"/>
          <p:nvPr/>
        </p:nvSpPr>
        <p:spPr>
          <a:xfrm rot="0">
            <a:off x="17137380" y="8874125"/>
            <a:ext cx="197287"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4</a:t>
            </a:r>
          </a:p>
        </p:txBody>
      </p:sp>
      <p:sp>
        <p:nvSpPr>
          <p:cNvPr name="AutoShape 5" id="5"/>
          <p:cNvSpPr/>
          <p:nvPr/>
        </p:nvSpPr>
        <p:spPr>
          <a:xfrm flipV="true">
            <a:off x="1005418" y="2079737"/>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4884309" cy="1113358"/>
          </a:xfrm>
          <a:prstGeom prst="rect">
            <a:avLst/>
          </a:prstGeom>
        </p:spPr>
        <p:txBody>
          <a:bodyPr anchor="t" rtlCol="false" tIns="0" lIns="0" bIns="0" rIns="0">
            <a:spAutoFit/>
          </a:bodyPr>
          <a:lstStyle/>
          <a:p>
            <a:pPr algn="l">
              <a:lnSpc>
                <a:spcPts val="8747"/>
              </a:lnSpc>
              <a:spcBef>
                <a:spcPct val="0"/>
              </a:spcBef>
            </a:pPr>
            <a:r>
              <a:rPr lang="en-US" sz="7170">
                <a:solidFill>
                  <a:srgbClr val="404040"/>
                </a:solidFill>
                <a:latin typeface="Now Bold"/>
              </a:rPr>
              <a:t>TEXT SUMMARIZATION FEATURE</a:t>
            </a:r>
          </a:p>
        </p:txBody>
      </p:sp>
      <p:sp>
        <p:nvSpPr>
          <p:cNvPr name="TextBox 3" id="3"/>
          <p:cNvSpPr txBox="true"/>
          <p:nvPr/>
        </p:nvSpPr>
        <p:spPr>
          <a:xfrm rot="0">
            <a:off x="1028700" y="2423849"/>
            <a:ext cx="10735133" cy="6763385"/>
          </a:xfrm>
          <a:prstGeom prst="rect">
            <a:avLst/>
          </a:prstGeom>
        </p:spPr>
        <p:txBody>
          <a:bodyPr anchor="t" rtlCol="false" tIns="0" lIns="0" bIns="0" rIns="0">
            <a:spAutoFit/>
          </a:bodyPr>
          <a:lstStyle/>
          <a:p>
            <a:pPr algn="l">
              <a:lnSpc>
                <a:spcPts val="3049"/>
              </a:lnSpc>
            </a:pPr>
            <a:r>
              <a:rPr lang="en-US" sz="2499">
                <a:solidFill>
                  <a:srgbClr val="000000"/>
                </a:solidFill>
                <a:latin typeface="Now Bold"/>
              </a:rPr>
              <a:t>Core Feature:</a:t>
            </a:r>
            <a:r>
              <a:rPr lang="en-US" sz="2499">
                <a:solidFill>
                  <a:srgbClr val="000000"/>
                </a:solidFill>
                <a:latin typeface="Now"/>
              </a:rPr>
              <a:t> Summarization tool for scientific documents</a:t>
            </a:r>
          </a:p>
          <a:p>
            <a:pPr algn="l">
              <a:lnSpc>
                <a:spcPts val="3049"/>
              </a:lnSpc>
            </a:pPr>
          </a:p>
          <a:p>
            <a:pPr algn="l" marL="539749" indent="-269875" lvl="1">
              <a:lnSpc>
                <a:spcPts val="3749"/>
              </a:lnSpc>
              <a:buFont typeface="Arial"/>
              <a:buChar char="•"/>
            </a:pPr>
            <a:r>
              <a:rPr lang="en-US" sz="2499">
                <a:solidFill>
                  <a:srgbClr val="000000"/>
                </a:solidFill>
                <a:latin typeface="Now"/>
              </a:rPr>
              <a:t>Powered by BART Summarization Model</a:t>
            </a:r>
          </a:p>
          <a:p>
            <a:pPr algn="l" marL="539749" indent="-269875" lvl="1">
              <a:lnSpc>
                <a:spcPts val="3749"/>
              </a:lnSpc>
              <a:buFont typeface="Arial"/>
              <a:buChar char="•"/>
            </a:pPr>
            <a:r>
              <a:rPr lang="en-US" sz="2499">
                <a:solidFill>
                  <a:srgbClr val="000000"/>
                </a:solidFill>
                <a:latin typeface="Now"/>
              </a:rPr>
              <a:t>Allows users to input full research papers/articles</a:t>
            </a:r>
          </a:p>
          <a:p>
            <a:pPr algn="l" marL="539749" indent="-269875" lvl="1">
              <a:lnSpc>
                <a:spcPts val="3749"/>
              </a:lnSpc>
              <a:buFont typeface="Arial"/>
              <a:buChar char="•"/>
            </a:pPr>
            <a:r>
              <a:rPr lang="en-US" sz="2499">
                <a:solidFill>
                  <a:srgbClr val="000000"/>
                </a:solidFill>
                <a:latin typeface="Now"/>
              </a:rPr>
              <a:t>Generates concise summaries highlighting key points and findings</a:t>
            </a:r>
          </a:p>
          <a:p>
            <a:pPr algn="l">
              <a:lnSpc>
                <a:spcPts val="3049"/>
              </a:lnSpc>
            </a:pPr>
          </a:p>
          <a:p>
            <a:pPr algn="l">
              <a:lnSpc>
                <a:spcPts val="3049"/>
              </a:lnSpc>
            </a:pPr>
            <a:r>
              <a:rPr lang="en-US" sz="2499">
                <a:solidFill>
                  <a:srgbClr val="000000"/>
                </a:solidFill>
                <a:latin typeface="Now Bold"/>
              </a:rPr>
              <a:t>Benefits for Researchers:</a:t>
            </a:r>
          </a:p>
          <a:p>
            <a:pPr algn="l">
              <a:lnSpc>
                <a:spcPts val="3049"/>
              </a:lnSpc>
            </a:pPr>
          </a:p>
          <a:p>
            <a:pPr algn="l" marL="539749" indent="-269875" lvl="1">
              <a:lnSpc>
                <a:spcPts val="3749"/>
              </a:lnSpc>
              <a:buFont typeface="Arial"/>
              <a:buChar char="•"/>
            </a:pPr>
            <a:r>
              <a:rPr lang="en-US" sz="2499">
                <a:solidFill>
                  <a:srgbClr val="000000"/>
                </a:solidFill>
                <a:latin typeface="Now"/>
              </a:rPr>
              <a:t>Quickly grasp essence without reading full texts</a:t>
            </a:r>
          </a:p>
          <a:p>
            <a:pPr algn="l" marL="539749" indent="-269875" lvl="1">
              <a:lnSpc>
                <a:spcPts val="3749"/>
              </a:lnSpc>
              <a:buFont typeface="Arial"/>
              <a:buChar char="•"/>
            </a:pPr>
            <a:r>
              <a:rPr lang="en-US" sz="2499">
                <a:solidFill>
                  <a:srgbClr val="000000"/>
                </a:solidFill>
                <a:latin typeface="Now"/>
              </a:rPr>
              <a:t>Save time by focusing on critical information</a:t>
            </a:r>
          </a:p>
          <a:p>
            <a:pPr algn="l" marL="539749" indent="-269875" lvl="1">
              <a:lnSpc>
                <a:spcPts val="3749"/>
              </a:lnSpc>
              <a:buFont typeface="Arial"/>
              <a:buChar char="•"/>
            </a:pPr>
            <a:r>
              <a:rPr lang="en-US" sz="2499">
                <a:solidFill>
                  <a:srgbClr val="000000"/>
                </a:solidFill>
                <a:latin typeface="Now"/>
              </a:rPr>
              <a:t>Facilitate efficient literature reviews</a:t>
            </a:r>
          </a:p>
          <a:p>
            <a:pPr algn="l">
              <a:lnSpc>
                <a:spcPts val="3049"/>
              </a:lnSpc>
            </a:pPr>
          </a:p>
          <a:p>
            <a:pPr algn="l">
              <a:lnSpc>
                <a:spcPts val="3049"/>
              </a:lnSpc>
            </a:pPr>
            <a:r>
              <a:rPr lang="en-US" sz="2499">
                <a:solidFill>
                  <a:srgbClr val="000000"/>
                </a:solidFill>
                <a:latin typeface="Now Bold"/>
              </a:rPr>
              <a:t>Accurate &amp; Useful Summaries:</a:t>
            </a:r>
          </a:p>
          <a:p>
            <a:pPr algn="l">
              <a:lnSpc>
                <a:spcPts val="3049"/>
              </a:lnSpc>
            </a:pPr>
          </a:p>
          <a:p>
            <a:pPr algn="l" marL="539749" indent="-269875" lvl="1">
              <a:lnSpc>
                <a:spcPts val="3749"/>
              </a:lnSpc>
              <a:buFont typeface="Arial"/>
              <a:buChar char="•"/>
            </a:pPr>
            <a:r>
              <a:rPr lang="en-US" sz="2499">
                <a:solidFill>
                  <a:srgbClr val="000000"/>
                </a:solidFill>
                <a:latin typeface="Now"/>
              </a:rPr>
              <a:t>Leverages advanced NLP capabilities</a:t>
            </a:r>
          </a:p>
          <a:p>
            <a:pPr algn="l" marL="539749" indent="-269875" lvl="1">
              <a:lnSpc>
                <a:spcPts val="3749"/>
              </a:lnSpc>
              <a:buFont typeface="Arial"/>
              <a:buChar char="•"/>
            </a:pPr>
            <a:r>
              <a:rPr lang="en-US" sz="2499">
                <a:solidFill>
                  <a:srgbClr val="000000"/>
                </a:solidFill>
                <a:latin typeface="Now"/>
              </a:rPr>
              <a:t>Captures insights, methods, conclusions</a:t>
            </a:r>
          </a:p>
        </p:txBody>
      </p:sp>
      <p:sp>
        <p:nvSpPr>
          <p:cNvPr name="TextBox 4" id="4"/>
          <p:cNvSpPr txBox="true"/>
          <p:nvPr/>
        </p:nvSpPr>
        <p:spPr>
          <a:xfrm rot="0">
            <a:off x="17137380" y="8874125"/>
            <a:ext cx="199668"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5</a:t>
            </a:r>
          </a:p>
        </p:txBody>
      </p:sp>
      <p:sp>
        <p:nvSpPr>
          <p:cNvPr name="AutoShape 5" id="5"/>
          <p:cNvSpPr/>
          <p:nvPr/>
        </p:nvSpPr>
        <p:spPr>
          <a:xfrm flipV="true">
            <a:off x="1006609" y="2079737"/>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4884309" cy="1113358"/>
          </a:xfrm>
          <a:prstGeom prst="rect">
            <a:avLst/>
          </a:prstGeom>
        </p:spPr>
        <p:txBody>
          <a:bodyPr anchor="t" rtlCol="false" tIns="0" lIns="0" bIns="0" rIns="0">
            <a:spAutoFit/>
          </a:bodyPr>
          <a:lstStyle/>
          <a:p>
            <a:pPr algn="l">
              <a:lnSpc>
                <a:spcPts val="8747"/>
              </a:lnSpc>
              <a:spcBef>
                <a:spcPct val="0"/>
              </a:spcBef>
            </a:pPr>
            <a:r>
              <a:rPr lang="en-US" sz="7170">
                <a:solidFill>
                  <a:srgbClr val="404040"/>
                </a:solidFill>
                <a:latin typeface="Now Bold"/>
              </a:rPr>
              <a:t>MODEL FRAMEWORK</a:t>
            </a:r>
          </a:p>
        </p:txBody>
      </p:sp>
      <p:sp>
        <p:nvSpPr>
          <p:cNvPr name="AutoShape 3" id="3"/>
          <p:cNvSpPr/>
          <p:nvPr/>
        </p:nvSpPr>
        <p:spPr>
          <a:xfrm flipV="true">
            <a:off x="1006609" y="2079737"/>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482741" y="2910066"/>
            <a:ext cx="4519762" cy="1727893"/>
            <a:chOff x="0" y="0"/>
            <a:chExt cx="6026350" cy="2303858"/>
          </a:xfrm>
        </p:grpSpPr>
        <p:grpSp>
          <p:nvGrpSpPr>
            <p:cNvPr name="Group 5" id="5"/>
            <p:cNvGrpSpPr/>
            <p:nvPr/>
          </p:nvGrpSpPr>
          <p:grpSpPr>
            <a:xfrm rot="0">
              <a:off x="0" y="0"/>
              <a:ext cx="6026350" cy="2303858"/>
              <a:chOff x="0" y="0"/>
              <a:chExt cx="1190390" cy="455083"/>
            </a:xfrm>
          </p:grpSpPr>
          <p:sp>
            <p:nvSpPr>
              <p:cNvPr name="Freeform 6" id="6"/>
              <p:cNvSpPr/>
              <p:nvPr/>
            </p:nvSpPr>
            <p:spPr>
              <a:xfrm flipH="false" flipV="false" rot="0">
                <a:off x="0" y="0"/>
                <a:ext cx="1190390" cy="455083"/>
              </a:xfrm>
              <a:custGeom>
                <a:avLst/>
                <a:gdLst/>
                <a:ahLst/>
                <a:cxnLst/>
                <a:rect r="r" b="b" t="t" l="l"/>
                <a:pathLst>
                  <a:path h="455083" w="1190390">
                    <a:moveTo>
                      <a:pt x="32545" y="0"/>
                    </a:moveTo>
                    <a:lnTo>
                      <a:pt x="1157845" y="0"/>
                    </a:lnTo>
                    <a:cubicBezTo>
                      <a:pt x="1166476" y="0"/>
                      <a:pt x="1174754" y="3429"/>
                      <a:pt x="1180858" y="9532"/>
                    </a:cubicBezTo>
                    <a:cubicBezTo>
                      <a:pt x="1186961" y="15636"/>
                      <a:pt x="1190390" y="23914"/>
                      <a:pt x="1190390" y="32545"/>
                    </a:cubicBezTo>
                    <a:lnTo>
                      <a:pt x="1190390" y="422538"/>
                    </a:lnTo>
                    <a:cubicBezTo>
                      <a:pt x="1190390" y="440512"/>
                      <a:pt x="1175819" y="455083"/>
                      <a:pt x="1157845" y="455083"/>
                    </a:cubicBezTo>
                    <a:lnTo>
                      <a:pt x="32545" y="455083"/>
                    </a:lnTo>
                    <a:cubicBezTo>
                      <a:pt x="14571" y="455083"/>
                      <a:pt x="0" y="440512"/>
                      <a:pt x="0" y="422538"/>
                    </a:cubicBezTo>
                    <a:lnTo>
                      <a:pt x="0" y="32545"/>
                    </a:lnTo>
                    <a:cubicBezTo>
                      <a:pt x="0" y="23914"/>
                      <a:pt x="3429" y="15636"/>
                      <a:pt x="9532" y="9532"/>
                    </a:cubicBezTo>
                    <a:cubicBezTo>
                      <a:pt x="15636" y="3429"/>
                      <a:pt x="23914" y="0"/>
                      <a:pt x="32545" y="0"/>
                    </a:cubicBezTo>
                    <a:close/>
                  </a:path>
                </a:pathLst>
              </a:custGeom>
              <a:solidFill>
                <a:srgbClr val="D9D9D9"/>
              </a:solidFill>
              <a:ln cap="sq">
                <a:noFill/>
                <a:prstDash val="dash"/>
                <a:miter/>
              </a:ln>
            </p:spPr>
          </p:sp>
          <p:sp>
            <p:nvSpPr>
              <p:cNvPr name="TextBox 7" id="7"/>
              <p:cNvSpPr txBox="true"/>
              <p:nvPr/>
            </p:nvSpPr>
            <p:spPr>
              <a:xfrm>
                <a:off x="0" y="0"/>
                <a:ext cx="1190390" cy="455083"/>
              </a:xfrm>
              <a:prstGeom prst="rect">
                <a:avLst/>
              </a:prstGeom>
            </p:spPr>
            <p:txBody>
              <a:bodyPr anchor="ctr" rtlCol="false" tIns="50800" lIns="50800" bIns="50800" rIns="50800"/>
              <a:lstStyle/>
              <a:p>
                <a:pPr algn="l">
                  <a:lnSpc>
                    <a:spcPts val="2440"/>
                  </a:lnSpc>
                </a:pPr>
              </a:p>
            </p:txBody>
          </p:sp>
        </p:grpSp>
        <p:sp>
          <p:nvSpPr>
            <p:cNvPr name="TextBox 8" id="8"/>
            <p:cNvSpPr txBox="true"/>
            <p:nvPr/>
          </p:nvSpPr>
          <p:spPr>
            <a:xfrm rot="0">
              <a:off x="788095" y="638637"/>
              <a:ext cx="4450160" cy="1027218"/>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Bold"/>
                </a:rPr>
                <a:t>DATA COLLECTION </a:t>
              </a:r>
            </a:p>
            <a:p>
              <a:pPr algn="l">
                <a:lnSpc>
                  <a:spcPts val="3049"/>
                </a:lnSpc>
                <a:spcBef>
                  <a:spcPct val="0"/>
                </a:spcBef>
              </a:pPr>
              <a:r>
                <a:rPr lang="en-US" sz="2499">
                  <a:solidFill>
                    <a:srgbClr val="000000"/>
                  </a:solidFill>
                  <a:latin typeface="Now"/>
                </a:rPr>
                <a:t>(SCOPUS DATABASE)</a:t>
              </a:r>
            </a:p>
          </p:txBody>
        </p:sp>
      </p:grpSp>
      <p:grpSp>
        <p:nvGrpSpPr>
          <p:cNvPr name="Group 9" id="9"/>
          <p:cNvGrpSpPr/>
          <p:nvPr/>
        </p:nvGrpSpPr>
        <p:grpSpPr>
          <a:xfrm rot="0">
            <a:off x="6716879" y="2715756"/>
            <a:ext cx="4519762" cy="2116513"/>
            <a:chOff x="0" y="0"/>
            <a:chExt cx="6026350" cy="2822018"/>
          </a:xfrm>
        </p:grpSpPr>
        <p:grpSp>
          <p:nvGrpSpPr>
            <p:cNvPr name="Group 10" id="10"/>
            <p:cNvGrpSpPr/>
            <p:nvPr/>
          </p:nvGrpSpPr>
          <p:grpSpPr>
            <a:xfrm rot="0">
              <a:off x="0" y="0"/>
              <a:ext cx="6026350" cy="2822018"/>
              <a:chOff x="0" y="0"/>
              <a:chExt cx="1190390" cy="557436"/>
            </a:xfrm>
          </p:grpSpPr>
          <p:sp>
            <p:nvSpPr>
              <p:cNvPr name="Freeform 11" id="11"/>
              <p:cNvSpPr/>
              <p:nvPr/>
            </p:nvSpPr>
            <p:spPr>
              <a:xfrm flipH="false" flipV="false" rot="0">
                <a:off x="0" y="0"/>
                <a:ext cx="1190390" cy="557436"/>
              </a:xfrm>
              <a:custGeom>
                <a:avLst/>
                <a:gdLst/>
                <a:ahLst/>
                <a:cxnLst/>
                <a:rect r="r" b="b" t="t" l="l"/>
                <a:pathLst>
                  <a:path h="557436" w="1190390">
                    <a:moveTo>
                      <a:pt x="32545" y="0"/>
                    </a:moveTo>
                    <a:lnTo>
                      <a:pt x="1157845" y="0"/>
                    </a:lnTo>
                    <a:cubicBezTo>
                      <a:pt x="1166476" y="0"/>
                      <a:pt x="1174754" y="3429"/>
                      <a:pt x="1180858" y="9532"/>
                    </a:cubicBezTo>
                    <a:cubicBezTo>
                      <a:pt x="1186961" y="15636"/>
                      <a:pt x="1190390" y="23914"/>
                      <a:pt x="1190390" y="32545"/>
                    </a:cubicBezTo>
                    <a:lnTo>
                      <a:pt x="1190390" y="524890"/>
                    </a:lnTo>
                    <a:cubicBezTo>
                      <a:pt x="1190390" y="533522"/>
                      <a:pt x="1186961" y="541800"/>
                      <a:pt x="1180858" y="547903"/>
                    </a:cubicBezTo>
                    <a:cubicBezTo>
                      <a:pt x="1174754" y="554007"/>
                      <a:pt x="1166476" y="557436"/>
                      <a:pt x="1157845" y="557436"/>
                    </a:cubicBezTo>
                    <a:lnTo>
                      <a:pt x="32545" y="557436"/>
                    </a:lnTo>
                    <a:cubicBezTo>
                      <a:pt x="14571" y="557436"/>
                      <a:pt x="0" y="542865"/>
                      <a:pt x="0" y="524890"/>
                    </a:cubicBezTo>
                    <a:lnTo>
                      <a:pt x="0" y="32545"/>
                    </a:lnTo>
                    <a:cubicBezTo>
                      <a:pt x="0" y="23914"/>
                      <a:pt x="3429" y="15636"/>
                      <a:pt x="9532" y="9532"/>
                    </a:cubicBezTo>
                    <a:cubicBezTo>
                      <a:pt x="15636" y="3429"/>
                      <a:pt x="23914" y="0"/>
                      <a:pt x="32545" y="0"/>
                    </a:cubicBezTo>
                    <a:close/>
                  </a:path>
                </a:pathLst>
              </a:custGeom>
              <a:solidFill>
                <a:srgbClr val="D9D9D9"/>
              </a:solidFill>
              <a:ln cap="sq">
                <a:noFill/>
                <a:prstDash val="dash"/>
                <a:miter/>
              </a:ln>
            </p:spPr>
          </p:sp>
          <p:sp>
            <p:nvSpPr>
              <p:cNvPr name="TextBox 12" id="12"/>
              <p:cNvSpPr txBox="true"/>
              <p:nvPr/>
            </p:nvSpPr>
            <p:spPr>
              <a:xfrm>
                <a:off x="0" y="-9525"/>
                <a:ext cx="1190390" cy="566961"/>
              </a:xfrm>
              <a:prstGeom prst="rect">
                <a:avLst/>
              </a:prstGeom>
            </p:spPr>
            <p:txBody>
              <a:bodyPr anchor="ctr" rtlCol="false" tIns="50800" lIns="50800" bIns="50800" rIns="50800"/>
              <a:lstStyle/>
              <a:p>
                <a:pPr algn="ctr">
                  <a:lnSpc>
                    <a:spcPts val="3049"/>
                  </a:lnSpc>
                </a:pPr>
              </a:p>
            </p:txBody>
          </p:sp>
        </p:grpSp>
        <p:sp>
          <p:nvSpPr>
            <p:cNvPr name="TextBox 13" id="13"/>
            <p:cNvSpPr txBox="true"/>
            <p:nvPr/>
          </p:nvSpPr>
          <p:spPr>
            <a:xfrm rot="0">
              <a:off x="788095" y="638637"/>
              <a:ext cx="4450160" cy="1545378"/>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Bold"/>
                </a:rPr>
                <a:t>DATASET PREPARARTION </a:t>
              </a:r>
            </a:p>
            <a:p>
              <a:pPr algn="l">
                <a:lnSpc>
                  <a:spcPts val="3049"/>
                </a:lnSpc>
                <a:spcBef>
                  <a:spcPct val="0"/>
                </a:spcBef>
              </a:pPr>
              <a:r>
                <a:rPr lang="en-US" sz="2499">
                  <a:solidFill>
                    <a:srgbClr val="000000"/>
                  </a:solidFill>
                  <a:latin typeface="Now"/>
                </a:rPr>
                <a:t>(GEMINI API)</a:t>
              </a:r>
            </a:p>
          </p:txBody>
        </p:sp>
      </p:grpSp>
      <p:grpSp>
        <p:nvGrpSpPr>
          <p:cNvPr name="Group 14" id="14"/>
          <p:cNvGrpSpPr/>
          <p:nvPr/>
        </p:nvGrpSpPr>
        <p:grpSpPr>
          <a:xfrm rot="0">
            <a:off x="11951016" y="2525256"/>
            <a:ext cx="4519762" cy="2497514"/>
            <a:chOff x="0" y="0"/>
            <a:chExt cx="6026350" cy="3330018"/>
          </a:xfrm>
        </p:grpSpPr>
        <p:grpSp>
          <p:nvGrpSpPr>
            <p:cNvPr name="Group 15" id="15"/>
            <p:cNvGrpSpPr/>
            <p:nvPr/>
          </p:nvGrpSpPr>
          <p:grpSpPr>
            <a:xfrm rot="0">
              <a:off x="0" y="0"/>
              <a:ext cx="6026350" cy="3330018"/>
              <a:chOff x="0" y="0"/>
              <a:chExt cx="1190390" cy="657781"/>
            </a:xfrm>
          </p:grpSpPr>
          <p:sp>
            <p:nvSpPr>
              <p:cNvPr name="Freeform 16" id="16"/>
              <p:cNvSpPr/>
              <p:nvPr/>
            </p:nvSpPr>
            <p:spPr>
              <a:xfrm flipH="false" flipV="false" rot="0">
                <a:off x="0" y="0"/>
                <a:ext cx="1190390" cy="657781"/>
              </a:xfrm>
              <a:custGeom>
                <a:avLst/>
                <a:gdLst/>
                <a:ahLst/>
                <a:cxnLst/>
                <a:rect r="r" b="b" t="t" l="l"/>
                <a:pathLst>
                  <a:path h="657781" w="1190390">
                    <a:moveTo>
                      <a:pt x="32545" y="0"/>
                    </a:moveTo>
                    <a:lnTo>
                      <a:pt x="1157845" y="0"/>
                    </a:lnTo>
                    <a:cubicBezTo>
                      <a:pt x="1166476" y="0"/>
                      <a:pt x="1174754" y="3429"/>
                      <a:pt x="1180858" y="9532"/>
                    </a:cubicBezTo>
                    <a:cubicBezTo>
                      <a:pt x="1186961" y="15636"/>
                      <a:pt x="1190390" y="23914"/>
                      <a:pt x="1190390" y="32545"/>
                    </a:cubicBezTo>
                    <a:lnTo>
                      <a:pt x="1190390" y="625236"/>
                    </a:lnTo>
                    <a:cubicBezTo>
                      <a:pt x="1190390" y="643210"/>
                      <a:pt x="1175819" y="657781"/>
                      <a:pt x="1157845" y="657781"/>
                    </a:cubicBezTo>
                    <a:lnTo>
                      <a:pt x="32545" y="657781"/>
                    </a:lnTo>
                    <a:cubicBezTo>
                      <a:pt x="23914" y="657781"/>
                      <a:pt x="15636" y="654353"/>
                      <a:pt x="9532" y="648249"/>
                    </a:cubicBezTo>
                    <a:cubicBezTo>
                      <a:pt x="3429" y="642146"/>
                      <a:pt x="0" y="633868"/>
                      <a:pt x="0" y="625236"/>
                    </a:cubicBezTo>
                    <a:lnTo>
                      <a:pt x="0" y="32545"/>
                    </a:lnTo>
                    <a:cubicBezTo>
                      <a:pt x="0" y="23914"/>
                      <a:pt x="3429" y="15636"/>
                      <a:pt x="9532" y="9532"/>
                    </a:cubicBezTo>
                    <a:cubicBezTo>
                      <a:pt x="15636" y="3429"/>
                      <a:pt x="23914" y="0"/>
                      <a:pt x="32545" y="0"/>
                    </a:cubicBezTo>
                    <a:close/>
                  </a:path>
                </a:pathLst>
              </a:custGeom>
              <a:solidFill>
                <a:srgbClr val="D9D9D9"/>
              </a:solidFill>
              <a:ln cap="sq">
                <a:noFill/>
                <a:prstDash val="dash"/>
                <a:miter/>
              </a:ln>
            </p:spPr>
          </p:sp>
          <p:sp>
            <p:nvSpPr>
              <p:cNvPr name="TextBox 17" id="17"/>
              <p:cNvSpPr txBox="true"/>
              <p:nvPr/>
            </p:nvSpPr>
            <p:spPr>
              <a:xfrm>
                <a:off x="0" y="-9525"/>
                <a:ext cx="1190390" cy="667306"/>
              </a:xfrm>
              <a:prstGeom prst="rect">
                <a:avLst/>
              </a:prstGeom>
            </p:spPr>
            <p:txBody>
              <a:bodyPr anchor="ctr" rtlCol="false" tIns="50800" lIns="50800" bIns="50800" rIns="50800"/>
              <a:lstStyle/>
              <a:p>
                <a:pPr algn="ctr">
                  <a:lnSpc>
                    <a:spcPts val="3049"/>
                  </a:lnSpc>
                </a:pPr>
              </a:p>
            </p:txBody>
          </p:sp>
        </p:grpSp>
        <p:sp>
          <p:nvSpPr>
            <p:cNvPr name="TextBox 18" id="18"/>
            <p:cNvSpPr txBox="true"/>
            <p:nvPr/>
          </p:nvSpPr>
          <p:spPr>
            <a:xfrm rot="0">
              <a:off x="788095" y="638637"/>
              <a:ext cx="4450160" cy="2053378"/>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Bold"/>
                </a:rPr>
                <a:t>DATA PREPROCESSING </a:t>
              </a:r>
            </a:p>
            <a:p>
              <a:pPr algn="l">
                <a:lnSpc>
                  <a:spcPts val="3049"/>
                </a:lnSpc>
                <a:spcBef>
                  <a:spcPct val="0"/>
                </a:spcBef>
              </a:pPr>
              <a:r>
                <a:rPr lang="en-US" sz="2499">
                  <a:solidFill>
                    <a:srgbClr val="000000"/>
                  </a:solidFill>
                  <a:latin typeface="Now"/>
                </a:rPr>
                <a:t>(CLEANING, TOKENIZIING, ETC)</a:t>
              </a:r>
            </a:p>
          </p:txBody>
        </p:sp>
      </p:grpSp>
      <p:grpSp>
        <p:nvGrpSpPr>
          <p:cNvPr name="Group 19" id="19"/>
          <p:cNvGrpSpPr/>
          <p:nvPr/>
        </p:nvGrpSpPr>
        <p:grpSpPr>
          <a:xfrm rot="0">
            <a:off x="11951016" y="6487181"/>
            <a:ext cx="4519762" cy="2116513"/>
            <a:chOff x="0" y="0"/>
            <a:chExt cx="6026350" cy="2822018"/>
          </a:xfrm>
        </p:grpSpPr>
        <p:grpSp>
          <p:nvGrpSpPr>
            <p:cNvPr name="Group 20" id="20"/>
            <p:cNvGrpSpPr/>
            <p:nvPr/>
          </p:nvGrpSpPr>
          <p:grpSpPr>
            <a:xfrm rot="0">
              <a:off x="0" y="0"/>
              <a:ext cx="6026350" cy="2822018"/>
              <a:chOff x="0" y="0"/>
              <a:chExt cx="1190390" cy="557436"/>
            </a:xfrm>
          </p:grpSpPr>
          <p:sp>
            <p:nvSpPr>
              <p:cNvPr name="Freeform 21" id="21"/>
              <p:cNvSpPr/>
              <p:nvPr/>
            </p:nvSpPr>
            <p:spPr>
              <a:xfrm flipH="false" flipV="false" rot="0">
                <a:off x="0" y="0"/>
                <a:ext cx="1190390" cy="557436"/>
              </a:xfrm>
              <a:custGeom>
                <a:avLst/>
                <a:gdLst/>
                <a:ahLst/>
                <a:cxnLst/>
                <a:rect r="r" b="b" t="t" l="l"/>
                <a:pathLst>
                  <a:path h="557436" w="1190390">
                    <a:moveTo>
                      <a:pt x="32545" y="0"/>
                    </a:moveTo>
                    <a:lnTo>
                      <a:pt x="1157845" y="0"/>
                    </a:lnTo>
                    <a:cubicBezTo>
                      <a:pt x="1166476" y="0"/>
                      <a:pt x="1174754" y="3429"/>
                      <a:pt x="1180858" y="9532"/>
                    </a:cubicBezTo>
                    <a:cubicBezTo>
                      <a:pt x="1186961" y="15636"/>
                      <a:pt x="1190390" y="23914"/>
                      <a:pt x="1190390" y="32545"/>
                    </a:cubicBezTo>
                    <a:lnTo>
                      <a:pt x="1190390" y="524890"/>
                    </a:lnTo>
                    <a:cubicBezTo>
                      <a:pt x="1190390" y="533522"/>
                      <a:pt x="1186961" y="541800"/>
                      <a:pt x="1180858" y="547903"/>
                    </a:cubicBezTo>
                    <a:cubicBezTo>
                      <a:pt x="1174754" y="554007"/>
                      <a:pt x="1166476" y="557436"/>
                      <a:pt x="1157845" y="557436"/>
                    </a:cubicBezTo>
                    <a:lnTo>
                      <a:pt x="32545" y="557436"/>
                    </a:lnTo>
                    <a:cubicBezTo>
                      <a:pt x="14571" y="557436"/>
                      <a:pt x="0" y="542865"/>
                      <a:pt x="0" y="524890"/>
                    </a:cubicBezTo>
                    <a:lnTo>
                      <a:pt x="0" y="32545"/>
                    </a:lnTo>
                    <a:cubicBezTo>
                      <a:pt x="0" y="23914"/>
                      <a:pt x="3429" y="15636"/>
                      <a:pt x="9532" y="9532"/>
                    </a:cubicBezTo>
                    <a:cubicBezTo>
                      <a:pt x="15636" y="3429"/>
                      <a:pt x="23914" y="0"/>
                      <a:pt x="32545" y="0"/>
                    </a:cubicBezTo>
                    <a:close/>
                  </a:path>
                </a:pathLst>
              </a:custGeom>
              <a:solidFill>
                <a:srgbClr val="D9D9D9"/>
              </a:solidFill>
              <a:ln cap="sq">
                <a:noFill/>
                <a:prstDash val="dash"/>
                <a:miter/>
              </a:ln>
            </p:spPr>
          </p:sp>
          <p:sp>
            <p:nvSpPr>
              <p:cNvPr name="TextBox 22" id="22"/>
              <p:cNvSpPr txBox="true"/>
              <p:nvPr/>
            </p:nvSpPr>
            <p:spPr>
              <a:xfrm>
                <a:off x="0" y="-9525"/>
                <a:ext cx="1190390" cy="566961"/>
              </a:xfrm>
              <a:prstGeom prst="rect">
                <a:avLst/>
              </a:prstGeom>
            </p:spPr>
            <p:txBody>
              <a:bodyPr anchor="ctr" rtlCol="false" tIns="50800" lIns="50800" bIns="50800" rIns="50800"/>
              <a:lstStyle/>
              <a:p>
                <a:pPr algn="ctr">
                  <a:lnSpc>
                    <a:spcPts val="3049"/>
                  </a:lnSpc>
                </a:pPr>
              </a:p>
            </p:txBody>
          </p:sp>
        </p:grpSp>
        <p:sp>
          <p:nvSpPr>
            <p:cNvPr name="TextBox 23" id="23"/>
            <p:cNvSpPr txBox="true"/>
            <p:nvPr/>
          </p:nvSpPr>
          <p:spPr>
            <a:xfrm rot="0">
              <a:off x="788095" y="638637"/>
              <a:ext cx="4450160" cy="1545378"/>
            </a:xfrm>
            <a:prstGeom prst="rect">
              <a:avLst/>
            </a:prstGeom>
          </p:spPr>
          <p:txBody>
            <a:bodyPr anchor="t" rtlCol="false" tIns="0" lIns="0" bIns="0" rIns="0">
              <a:spAutoFit/>
            </a:bodyPr>
            <a:lstStyle/>
            <a:p>
              <a:pPr algn="l">
                <a:lnSpc>
                  <a:spcPts val="3049"/>
                </a:lnSpc>
              </a:pPr>
              <a:r>
                <a:rPr lang="en-US" sz="2499">
                  <a:solidFill>
                    <a:srgbClr val="000000"/>
                  </a:solidFill>
                  <a:latin typeface="Now Bold"/>
                </a:rPr>
                <a:t>IMPORT MODEL</a:t>
              </a:r>
            </a:p>
            <a:p>
              <a:pPr algn="l">
                <a:lnSpc>
                  <a:spcPts val="3049"/>
                </a:lnSpc>
                <a:spcBef>
                  <a:spcPct val="0"/>
                </a:spcBef>
              </a:pPr>
              <a:r>
                <a:rPr lang="en-US" sz="2499">
                  <a:solidFill>
                    <a:srgbClr val="000000"/>
                  </a:solidFill>
                  <a:latin typeface="Now"/>
                </a:rPr>
                <a:t>(PRE-TRAINED </a:t>
              </a:r>
              <a:r>
                <a:rPr lang="en-US" sz="2499">
                  <a:solidFill>
                    <a:srgbClr val="000000"/>
                  </a:solidFill>
                  <a:latin typeface="Now Bold"/>
                </a:rPr>
                <a:t>BART</a:t>
              </a:r>
              <a:r>
                <a:rPr lang="en-US" sz="2499">
                  <a:solidFill>
                    <a:srgbClr val="000000"/>
                  </a:solidFill>
                  <a:latin typeface="Now"/>
                </a:rPr>
                <a:t> MODEL)</a:t>
              </a:r>
            </a:p>
          </p:txBody>
        </p:sp>
      </p:grpSp>
      <p:grpSp>
        <p:nvGrpSpPr>
          <p:cNvPr name="Group 24" id="24"/>
          <p:cNvGrpSpPr/>
          <p:nvPr/>
        </p:nvGrpSpPr>
        <p:grpSpPr>
          <a:xfrm rot="0">
            <a:off x="6883638" y="6494801"/>
            <a:ext cx="4519762" cy="2108893"/>
            <a:chOff x="0" y="0"/>
            <a:chExt cx="6026350" cy="2811858"/>
          </a:xfrm>
        </p:grpSpPr>
        <p:grpSp>
          <p:nvGrpSpPr>
            <p:cNvPr name="Group 25" id="25"/>
            <p:cNvGrpSpPr/>
            <p:nvPr/>
          </p:nvGrpSpPr>
          <p:grpSpPr>
            <a:xfrm rot="0">
              <a:off x="0" y="0"/>
              <a:ext cx="6026350" cy="2811858"/>
              <a:chOff x="0" y="0"/>
              <a:chExt cx="1190390" cy="555429"/>
            </a:xfrm>
          </p:grpSpPr>
          <p:sp>
            <p:nvSpPr>
              <p:cNvPr name="Freeform 26" id="26"/>
              <p:cNvSpPr/>
              <p:nvPr/>
            </p:nvSpPr>
            <p:spPr>
              <a:xfrm flipH="false" flipV="false" rot="0">
                <a:off x="0" y="0"/>
                <a:ext cx="1190390" cy="555429"/>
              </a:xfrm>
              <a:custGeom>
                <a:avLst/>
                <a:gdLst/>
                <a:ahLst/>
                <a:cxnLst/>
                <a:rect r="r" b="b" t="t" l="l"/>
                <a:pathLst>
                  <a:path h="555429" w="1190390">
                    <a:moveTo>
                      <a:pt x="32545" y="0"/>
                    </a:moveTo>
                    <a:lnTo>
                      <a:pt x="1157845" y="0"/>
                    </a:lnTo>
                    <a:cubicBezTo>
                      <a:pt x="1166476" y="0"/>
                      <a:pt x="1174754" y="3429"/>
                      <a:pt x="1180858" y="9532"/>
                    </a:cubicBezTo>
                    <a:cubicBezTo>
                      <a:pt x="1186961" y="15636"/>
                      <a:pt x="1190390" y="23914"/>
                      <a:pt x="1190390" y="32545"/>
                    </a:cubicBezTo>
                    <a:lnTo>
                      <a:pt x="1190390" y="522884"/>
                    </a:lnTo>
                    <a:cubicBezTo>
                      <a:pt x="1190390" y="540858"/>
                      <a:pt x="1175819" y="555429"/>
                      <a:pt x="1157845" y="555429"/>
                    </a:cubicBezTo>
                    <a:lnTo>
                      <a:pt x="32545" y="555429"/>
                    </a:lnTo>
                    <a:cubicBezTo>
                      <a:pt x="23914" y="555429"/>
                      <a:pt x="15636" y="552000"/>
                      <a:pt x="9532" y="545896"/>
                    </a:cubicBezTo>
                    <a:cubicBezTo>
                      <a:pt x="3429" y="539793"/>
                      <a:pt x="0" y="531515"/>
                      <a:pt x="0" y="522884"/>
                    </a:cubicBezTo>
                    <a:lnTo>
                      <a:pt x="0" y="32545"/>
                    </a:lnTo>
                    <a:cubicBezTo>
                      <a:pt x="0" y="23914"/>
                      <a:pt x="3429" y="15636"/>
                      <a:pt x="9532" y="9532"/>
                    </a:cubicBezTo>
                    <a:cubicBezTo>
                      <a:pt x="15636" y="3429"/>
                      <a:pt x="23914" y="0"/>
                      <a:pt x="32545" y="0"/>
                    </a:cubicBezTo>
                    <a:close/>
                  </a:path>
                </a:pathLst>
              </a:custGeom>
              <a:solidFill>
                <a:srgbClr val="D9D9D9"/>
              </a:solidFill>
              <a:ln cap="sq">
                <a:noFill/>
                <a:prstDash val="dash"/>
                <a:miter/>
              </a:ln>
            </p:spPr>
          </p:sp>
          <p:sp>
            <p:nvSpPr>
              <p:cNvPr name="TextBox 27" id="27"/>
              <p:cNvSpPr txBox="true"/>
              <p:nvPr/>
            </p:nvSpPr>
            <p:spPr>
              <a:xfrm>
                <a:off x="0" y="-9525"/>
                <a:ext cx="1190390" cy="564954"/>
              </a:xfrm>
              <a:prstGeom prst="rect">
                <a:avLst/>
              </a:prstGeom>
            </p:spPr>
            <p:txBody>
              <a:bodyPr anchor="ctr" rtlCol="false" tIns="50800" lIns="50800" bIns="50800" rIns="50800"/>
              <a:lstStyle/>
              <a:p>
                <a:pPr algn="ctr">
                  <a:lnSpc>
                    <a:spcPts val="3049"/>
                  </a:lnSpc>
                </a:pPr>
              </a:p>
            </p:txBody>
          </p:sp>
        </p:grpSp>
        <p:sp>
          <p:nvSpPr>
            <p:cNvPr name="TextBox 28" id="28"/>
            <p:cNvSpPr txBox="true"/>
            <p:nvPr/>
          </p:nvSpPr>
          <p:spPr>
            <a:xfrm rot="0">
              <a:off x="394048" y="887557"/>
              <a:ext cx="5238255" cy="1027218"/>
            </a:xfrm>
            <a:prstGeom prst="rect">
              <a:avLst/>
            </a:prstGeom>
          </p:spPr>
          <p:txBody>
            <a:bodyPr anchor="t" rtlCol="false" tIns="0" lIns="0" bIns="0" rIns="0">
              <a:spAutoFit/>
            </a:bodyPr>
            <a:lstStyle/>
            <a:p>
              <a:pPr algn="l">
                <a:lnSpc>
                  <a:spcPts val="3049"/>
                </a:lnSpc>
              </a:pPr>
              <a:r>
                <a:rPr lang="en-US" sz="2499">
                  <a:solidFill>
                    <a:srgbClr val="000000"/>
                  </a:solidFill>
                  <a:latin typeface="Now Bold"/>
                </a:rPr>
                <a:t>FINETUNING</a:t>
              </a:r>
            </a:p>
            <a:p>
              <a:pPr algn="l">
                <a:lnSpc>
                  <a:spcPts val="3049"/>
                </a:lnSpc>
                <a:spcBef>
                  <a:spcPct val="0"/>
                </a:spcBef>
              </a:pPr>
              <a:r>
                <a:rPr lang="en-US" sz="2499">
                  <a:solidFill>
                    <a:srgbClr val="000000"/>
                  </a:solidFill>
                  <a:latin typeface="Now"/>
                </a:rPr>
                <a:t>(FOR SUMMARIZATION)</a:t>
              </a:r>
            </a:p>
          </p:txBody>
        </p:sp>
      </p:grpSp>
      <p:grpSp>
        <p:nvGrpSpPr>
          <p:cNvPr name="Group 29" id="29"/>
          <p:cNvGrpSpPr/>
          <p:nvPr/>
        </p:nvGrpSpPr>
        <p:grpSpPr>
          <a:xfrm rot="0">
            <a:off x="1482741" y="6109991"/>
            <a:ext cx="4519762" cy="2878514"/>
            <a:chOff x="0" y="0"/>
            <a:chExt cx="6026350" cy="3838018"/>
          </a:xfrm>
        </p:grpSpPr>
        <p:grpSp>
          <p:nvGrpSpPr>
            <p:cNvPr name="Group 30" id="30"/>
            <p:cNvGrpSpPr/>
            <p:nvPr/>
          </p:nvGrpSpPr>
          <p:grpSpPr>
            <a:xfrm rot="0">
              <a:off x="0" y="0"/>
              <a:ext cx="6026350" cy="3838018"/>
              <a:chOff x="0" y="0"/>
              <a:chExt cx="1190390" cy="758127"/>
            </a:xfrm>
          </p:grpSpPr>
          <p:sp>
            <p:nvSpPr>
              <p:cNvPr name="Freeform 31" id="31"/>
              <p:cNvSpPr/>
              <p:nvPr/>
            </p:nvSpPr>
            <p:spPr>
              <a:xfrm flipH="false" flipV="false" rot="0">
                <a:off x="0" y="0"/>
                <a:ext cx="1190390" cy="758127"/>
              </a:xfrm>
              <a:custGeom>
                <a:avLst/>
                <a:gdLst/>
                <a:ahLst/>
                <a:cxnLst/>
                <a:rect r="r" b="b" t="t" l="l"/>
                <a:pathLst>
                  <a:path h="758127" w="1190390">
                    <a:moveTo>
                      <a:pt x="0" y="0"/>
                    </a:moveTo>
                    <a:lnTo>
                      <a:pt x="1190390" y="0"/>
                    </a:lnTo>
                    <a:lnTo>
                      <a:pt x="1190390" y="758127"/>
                    </a:lnTo>
                    <a:lnTo>
                      <a:pt x="0" y="758127"/>
                    </a:lnTo>
                    <a:close/>
                  </a:path>
                </a:pathLst>
              </a:custGeom>
              <a:solidFill>
                <a:srgbClr val="D9D9D9"/>
              </a:solidFill>
              <a:ln cap="sq">
                <a:noFill/>
                <a:prstDash val="dash"/>
                <a:miter/>
              </a:ln>
            </p:spPr>
          </p:sp>
          <p:sp>
            <p:nvSpPr>
              <p:cNvPr name="TextBox 32" id="32"/>
              <p:cNvSpPr txBox="true"/>
              <p:nvPr/>
            </p:nvSpPr>
            <p:spPr>
              <a:xfrm>
                <a:off x="0" y="-9525"/>
                <a:ext cx="1190390" cy="767652"/>
              </a:xfrm>
              <a:prstGeom prst="rect">
                <a:avLst/>
              </a:prstGeom>
            </p:spPr>
            <p:txBody>
              <a:bodyPr anchor="ctr" rtlCol="false" tIns="50800" lIns="50800" bIns="50800" rIns="50800"/>
              <a:lstStyle/>
              <a:p>
                <a:pPr algn="ctr">
                  <a:lnSpc>
                    <a:spcPts val="3049"/>
                  </a:lnSpc>
                </a:pPr>
              </a:p>
            </p:txBody>
          </p:sp>
        </p:grpSp>
        <p:sp>
          <p:nvSpPr>
            <p:cNvPr name="TextBox 33" id="33"/>
            <p:cNvSpPr txBox="true"/>
            <p:nvPr/>
          </p:nvSpPr>
          <p:spPr>
            <a:xfrm rot="0">
              <a:off x="788095" y="638637"/>
              <a:ext cx="4450160" cy="2561378"/>
            </a:xfrm>
            <a:prstGeom prst="rect">
              <a:avLst/>
            </a:prstGeom>
          </p:spPr>
          <p:txBody>
            <a:bodyPr anchor="t" rtlCol="false" tIns="0" lIns="0" bIns="0" rIns="0">
              <a:spAutoFit/>
            </a:bodyPr>
            <a:lstStyle/>
            <a:p>
              <a:pPr algn="l">
                <a:lnSpc>
                  <a:spcPts val="3049"/>
                </a:lnSpc>
              </a:pPr>
              <a:r>
                <a:rPr lang="en-US" sz="2499">
                  <a:solidFill>
                    <a:srgbClr val="000000"/>
                  </a:solidFill>
                  <a:latin typeface="Now Bold"/>
                </a:rPr>
                <a:t>TESTING AND EVALUATION</a:t>
              </a:r>
            </a:p>
            <a:p>
              <a:pPr algn="l">
                <a:lnSpc>
                  <a:spcPts val="3049"/>
                </a:lnSpc>
                <a:spcBef>
                  <a:spcPct val="0"/>
                </a:spcBef>
              </a:pPr>
              <a:r>
                <a:rPr lang="en-US" sz="2499">
                  <a:solidFill>
                    <a:srgbClr val="000000"/>
                  </a:solidFill>
                  <a:latin typeface="Now"/>
                </a:rPr>
                <a:t>(ROUGE SCORES, HUMAN EVALUATION)</a:t>
              </a:r>
            </a:p>
          </p:txBody>
        </p:sp>
      </p:grpSp>
      <p:sp>
        <p:nvSpPr>
          <p:cNvPr name="AutoShape 34" id="34"/>
          <p:cNvSpPr/>
          <p:nvPr/>
        </p:nvSpPr>
        <p:spPr>
          <a:xfrm>
            <a:off x="6002504" y="3774013"/>
            <a:ext cx="714375" cy="0"/>
          </a:xfrm>
          <a:prstGeom prst="line">
            <a:avLst/>
          </a:prstGeom>
          <a:ln cap="flat" w="66675">
            <a:solidFill>
              <a:srgbClr val="000000"/>
            </a:solidFill>
            <a:prstDash val="solid"/>
            <a:headEnd type="none" len="sm" w="sm"/>
            <a:tailEnd type="arrow" len="sm" w="med"/>
          </a:ln>
        </p:spPr>
      </p:sp>
      <p:sp>
        <p:nvSpPr>
          <p:cNvPr name="AutoShape 35" id="35"/>
          <p:cNvSpPr/>
          <p:nvPr/>
        </p:nvSpPr>
        <p:spPr>
          <a:xfrm>
            <a:off x="11236641" y="3774013"/>
            <a:ext cx="714375" cy="0"/>
          </a:xfrm>
          <a:prstGeom prst="line">
            <a:avLst/>
          </a:prstGeom>
          <a:ln cap="flat" w="66675">
            <a:solidFill>
              <a:srgbClr val="000000"/>
            </a:solidFill>
            <a:prstDash val="solid"/>
            <a:headEnd type="none" len="sm" w="sm"/>
            <a:tailEnd type="arrow" len="sm" w="med"/>
          </a:ln>
        </p:spPr>
      </p:sp>
      <p:sp>
        <p:nvSpPr>
          <p:cNvPr name="AutoShape 36" id="36"/>
          <p:cNvSpPr/>
          <p:nvPr/>
        </p:nvSpPr>
        <p:spPr>
          <a:xfrm>
            <a:off x="14210897" y="5022770"/>
            <a:ext cx="0" cy="1087221"/>
          </a:xfrm>
          <a:prstGeom prst="line">
            <a:avLst/>
          </a:prstGeom>
          <a:ln cap="flat" w="66675">
            <a:solidFill>
              <a:srgbClr val="000000"/>
            </a:solidFill>
            <a:prstDash val="solid"/>
            <a:headEnd type="none" len="sm" w="sm"/>
            <a:tailEnd type="arrow" len="sm" w="med"/>
          </a:ln>
        </p:spPr>
      </p:sp>
      <p:sp>
        <p:nvSpPr>
          <p:cNvPr name="AutoShape 37" id="37"/>
          <p:cNvSpPr/>
          <p:nvPr/>
        </p:nvSpPr>
        <p:spPr>
          <a:xfrm flipH="true">
            <a:off x="11336869" y="7512100"/>
            <a:ext cx="614147" cy="0"/>
          </a:xfrm>
          <a:prstGeom prst="line">
            <a:avLst/>
          </a:prstGeom>
          <a:ln cap="flat" w="66675">
            <a:solidFill>
              <a:srgbClr val="000000"/>
            </a:solidFill>
            <a:prstDash val="solid"/>
            <a:headEnd type="none" len="sm" w="sm"/>
            <a:tailEnd type="arrow" len="sm" w="med"/>
          </a:ln>
        </p:spPr>
      </p:sp>
      <p:sp>
        <p:nvSpPr>
          <p:cNvPr name="AutoShape 38" id="38"/>
          <p:cNvSpPr/>
          <p:nvPr/>
        </p:nvSpPr>
        <p:spPr>
          <a:xfrm flipH="true" flipV="true">
            <a:off x="6002504" y="7549247"/>
            <a:ext cx="881134" cy="0"/>
          </a:xfrm>
          <a:prstGeom prst="line">
            <a:avLst/>
          </a:prstGeom>
          <a:ln cap="flat" w="66675">
            <a:solidFill>
              <a:srgbClr val="000000"/>
            </a:solidFill>
            <a:prstDash val="solid"/>
            <a:headEnd type="none" len="sm" w="sm"/>
            <a:tailEnd type="arrow" len="sm" w="med"/>
          </a:ln>
        </p:spPr>
      </p:sp>
      <p:sp>
        <p:nvSpPr>
          <p:cNvPr name="TextBox 39" id="39"/>
          <p:cNvSpPr txBox="true"/>
          <p:nvPr/>
        </p:nvSpPr>
        <p:spPr>
          <a:xfrm rot="0">
            <a:off x="17137380" y="8874125"/>
            <a:ext cx="210383" cy="384175"/>
          </a:xfrm>
          <a:prstGeom prst="rect">
            <a:avLst/>
          </a:prstGeom>
        </p:spPr>
        <p:txBody>
          <a:bodyPr anchor="t" rtlCol="false" tIns="0" lIns="0" bIns="0" rIns="0">
            <a:spAutoFit/>
          </a:bodyPr>
          <a:lstStyle/>
          <a:p>
            <a:pPr algn="l">
              <a:lnSpc>
                <a:spcPts val="3049"/>
              </a:lnSpc>
              <a:spcBef>
                <a:spcPct val="0"/>
              </a:spcBef>
            </a:pPr>
            <a:r>
              <a:rPr lang="en-US" sz="2499">
                <a:solidFill>
                  <a:srgbClr val="000000"/>
                </a:solidFill>
                <a:latin typeface="Now"/>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DAF_LfOtXG4</dc:identifier>
  <dcterms:modified xsi:type="dcterms:W3CDTF">2011-08-01T06:04:30Z</dcterms:modified>
  <cp:revision>1</cp:revision>
  <dc:title>MIproject</dc:title>
</cp:coreProperties>
</file>