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Helvetica Neue"/>
      <p:regular r:id="rId17"/>
      <p:bold r:id="rId18"/>
      <p:italic r:id="rId19"/>
      <p:boldItalic r:id="rId20"/>
    </p:embeddedFont>
    <p:embeddedFont>
      <p:font typeface="Alfa Slab One"/>
      <p:regular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8328CA7-28A5-42B4-9D7E-4815B19E20EB}">
  <a:tblStyle styleId="{08328CA7-28A5-42B4-9D7E-4815B19E20E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HelveticaNeue-boldItalic.fntdata"/><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font" Target="fonts/AlfaSlabOne-regular.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HelveticaNeue-regular.fntdata"/><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HelveticaNeue-italic.fntdata"/><Relationship Id="rId6" Type="http://schemas.openxmlformats.org/officeDocument/2006/relationships/notesMaster" Target="notesMasters/notesMaster1.xml"/><Relationship Id="rId18" Type="http://schemas.openxmlformats.org/officeDocument/2006/relationships/font" Target="fonts/HelveticaNeue-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4eb18ff4b0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4eb18ff4b0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26bbd4753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26bbd4753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4eb18ff4b0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4eb18ff4b0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26bbd47538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26bbd47538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26bbd47538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26bbd4753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26bbd47538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26bbd47538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26bbd47538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26bbd47538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26bbd47538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26bbd47538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26bbd47538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26bbd47538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10.png"/><Relationship Id="rId5" Type="http://schemas.openxmlformats.org/officeDocument/2006/relationships/image" Target="../media/image8.png"/><Relationship Id="rId6"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18.png"/><Relationship Id="rId5" Type="http://schemas.openxmlformats.org/officeDocument/2006/relationships/image" Target="../media/image16.png"/><Relationship Id="rId6" Type="http://schemas.openxmlformats.org/officeDocument/2006/relationships/image" Target="../media/image15.png"/><Relationship Id="rId7"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0"/>
            <a:ext cx="9144003" cy="5143501"/>
          </a:xfrm>
          <a:prstGeom prst="rect">
            <a:avLst/>
          </a:prstGeom>
          <a:noFill/>
          <a:ln>
            <a:noFill/>
          </a:ln>
        </p:spPr>
      </p:pic>
      <p:sp>
        <p:nvSpPr>
          <p:cNvPr id="55" name="Google Shape;55;p13"/>
          <p:cNvSpPr txBox="1"/>
          <p:nvPr>
            <p:ph type="ctrTitle"/>
          </p:nvPr>
        </p:nvSpPr>
        <p:spPr>
          <a:xfrm>
            <a:off x="136750" y="537725"/>
            <a:ext cx="5235000" cy="84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2380"/>
              <a:t>Traffic Sign Detection &amp; Classification With Model Comparison</a:t>
            </a:r>
            <a:endParaRPr sz="2380"/>
          </a:p>
        </p:txBody>
      </p:sp>
      <p:graphicFrame>
        <p:nvGraphicFramePr>
          <p:cNvPr id="56" name="Google Shape;56;p13"/>
          <p:cNvGraphicFramePr/>
          <p:nvPr/>
        </p:nvGraphicFramePr>
        <p:xfrm>
          <a:off x="820475" y="1537950"/>
          <a:ext cx="3000000" cy="3000000"/>
        </p:xfrm>
        <a:graphic>
          <a:graphicData uri="http://schemas.openxmlformats.org/drawingml/2006/table">
            <a:tbl>
              <a:tblPr>
                <a:noFill/>
                <a:tableStyleId>{08328CA7-28A5-42B4-9D7E-4815B19E20EB}</a:tableStyleId>
              </a:tblPr>
              <a:tblGrid>
                <a:gridCol w="1933775"/>
                <a:gridCol w="1933775"/>
              </a:tblGrid>
              <a:tr h="510100">
                <a:tc>
                  <a:txBody>
                    <a:bodyPr/>
                    <a:lstStyle/>
                    <a:p>
                      <a:pPr indent="0" lvl="0" marL="0" rtl="0" algn="ctr">
                        <a:spcBef>
                          <a:spcPts val="0"/>
                        </a:spcBef>
                        <a:spcAft>
                          <a:spcPts val="0"/>
                        </a:spcAft>
                        <a:buNone/>
                      </a:pPr>
                      <a:r>
                        <a:rPr lang="en"/>
                        <a:t>Shadman Sakib</a:t>
                      </a:r>
                      <a:endParaRPr/>
                    </a:p>
                  </a:txBody>
                  <a:tcPr marT="91425" marB="91425" marR="91425" marL="91425"/>
                </a:tc>
                <a:tc>
                  <a:txBody>
                    <a:bodyPr/>
                    <a:lstStyle/>
                    <a:p>
                      <a:pPr indent="0" lvl="0" marL="0" rtl="0" algn="ctr">
                        <a:spcBef>
                          <a:spcPts val="0"/>
                        </a:spcBef>
                        <a:spcAft>
                          <a:spcPts val="0"/>
                        </a:spcAft>
                        <a:buNone/>
                      </a:pPr>
                      <a:r>
                        <a:rPr lang="en"/>
                        <a:t>1813190642</a:t>
                      </a:r>
                      <a:endParaRPr/>
                    </a:p>
                  </a:txBody>
                  <a:tcPr marT="91425" marB="91425" marR="91425" marL="91425"/>
                </a:tc>
              </a:tr>
              <a:tr h="526675">
                <a:tc>
                  <a:txBody>
                    <a:bodyPr/>
                    <a:lstStyle/>
                    <a:p>
                      <a:pPr indent="0" lvl="0" marL="0" rtl="0" algn="ctr">
                        <a:spcBef>
                          <a:spcPts val="0"/>
                        </a:spcBef>
                        <a:spcAft>
                          <a:spcPts val="0"/>
                        </a:spcAft>
                        <a:buNone/>
                      </a:pPr>
                      <a:r>
                        <a:rPr lang="en"/>
                        <a:t>Abdullah Al Talha</a:t>
                      </a:r>
                      <a:endParaRPr/>
                    </a:p>
                  </a:txBody>
                  <a:tcPr marT="91425" marB="91425" marR="91425" marL="91425"/>
                </a:tc>
                <a:tc>
                  <a:txBody>
                    <a:bodyPr/>
                    <a:lstStyle/>
                    <a:p>
                      <a:pPr indent="0" lvl="0" marL="0" rtl="0" algn="ctr">
                        <a:spcBef>
                          <a:spcPts val="0"/>
                        </a:spcBef>
                        <a:spcAft>
                          <a:spcPts val="0"/>
                        </a:spcAft>
                        <a:buNone/>
                      </a:pPr>
                      <a:r>
                        <a:rPr lang="en"/>
                        <a:t>1813193642</a:t>
                      </a:r>
                      <a:endParaRPr/>
                    </a:p>
                  </a:txBody>
                  <a:tcPr marT="91425" marB="91425" marR="91425" marL="91425"/>
                </a:tc>
              </a:tr>
              <a:tr h="444300">
                <a:tc>
                  <a:txBody>
                    <a:bodyPr/>
                    <a:lstStyle/>
                    <a:p>
                      <a:pPr indent="0" lvl="0" marL="0" rtl="0" algn="ctr">
                        <a:spcBef>
                          <a:spcPts val="0"/>
                        </a:spcBef>
                        <a:spcAft>
                          <a:spcPts val="0"/>
                        </a:spcAft>
                        <a:buNone/>
                      </a:pPr>
                      <a:r>
                        <a:rPr lang="en"/>
                        <a:t>Md. Sharukh Fardin</a:t>
                      </a:r>
                      <a:endParaRPr/>
                    </a:p>
                  </a:txBody>
                  <a:tcPr marT="91425" marB="91425" marR="91425" marL="91425"/>
                </a:tc>
                <a:tc>
                  <a:txBody>
                    <a:bodyPr/>
                    <a:lstStyle/>
                    <a:p>
                      <a:pPr indent="0" lvl="0" marL="0" rtl="0" algn="ctr">
                        <a:spcBef>
                          <a:spcPts val="0"/>
                        </a:spcBef>
                        <a:spcAft>
                          <a:spcPts val="0"/>
                        </a:spcAft>
                        <a:buNone/>
                      </a:pPr>
                      <a:r>
                        <a:rPr lang="en"/>
                        <a:t>1821463042 </a:t>
                      </a:r>
                      <a:endParaRPr/>
                    </a:p>
                  </a:txBody>
                  <a:tcPr marT="91425" marB="91425" marR="91425" marL="91425"/>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ph type="title"/>
          </p:nvPr>
        </p:nvSpPr>
        <p:spPr>
          <a:xfrm>
            <a:off x="311700" y="1970775"/>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60" name="Shape 60"/>
        <p:cNvGrpSpPr/>
        <p:nvPr/>
      </p:nvGrpSpPr>
      <p:grpSpPr>
        <a:xfrm>
          <a:off x="0" y="0"/>
          <a:ext cx="0" cy="0"/>
          <a:chOff x="0" y="0"/>
          <a:chExt cx="0" cy="0"/>
        </a:xfrm>
      </p:grpSpPr>
      <p:sp>
        <p:nvSpPr>
          <p:cNvPr id="61" name="Google Shape;61;p14"/>
          <p:cNvSpPr txBox="1"/>
          <p:nvPr>
            <p:ph type="ctrTitle"/>
          </p:nvPr>
        </p:nvSpPr>
        <p:spPr>
          <a:xfrm>
            <a:off x="3079850" y="302088"/>
            <a:ext cx="3130800" cy="1525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4000">
                <a:solidFill>
                  <a:schemeClr val="lt1"/>
                </a:solidFill>
                <a:highlight>
                  <a:schemeClr val="dk1"/>
                </a:highlight>
                <a:latin typeface="Times New Roman"/>
                <a:ea typeface="Times New Roman"/>
                <a:cs typeface="Times New Roman"/>
                <a:sym typeface="Times New Roman"/>
              </a:rPr>
              <a:t>What is the project?</a:t>
            </a:r>
            <a:endParaRPr b="1" sz="4000">
              <a:solidFill>
                <a:schemeClr val="lt1"/>
              </a:solidFill>
              <a:highlight>
                <a:schemeClr val="dk1"/>
              </a:highlight>
              <a:latin typeface="Times New Roman"/>
              <a:ea typeface="Times New Roman"/>
              <a:cs typeface="Times New Roman"/>
              <a:sym typeface="Times New Roman"/>
            </a:endParaRPr>
          </a:p>
        </p:txBody>
      </p:sp>
      <p:sp>
        <p:nvSpPr>
          <p:cNvPr id="62" name="Google Shape;62;p14"/>
          <p:cNvSpPr txBox="1"/>
          <p:nvPr>
            <p:ph idx="1" type="subTitle"/>
          </p:nvPr>
        </p:nvSpPr>
        <p:spPr>
          <a:xfrm>
            <a:off x="328800" y="2052800"/>
            <a:ext cx="8520600" cy="2949000"/>
          </a:xfrm>
          <a:prstGeom prst="rect">
            <a:avLst/>
          </a:prstGeom>
        </p:spPr>
        <p:txBody>
          <a:bodyPr anchorCtr="0" anchor="t" bIns="91425" lIns="91425" spcFirstLastPara="1" rIns="91425" wrap="square" tIns="91425">
            <a:normAutofit fontScale="92500" lnSpcReduction="20000"/>
          </a:bodyPr>
          <a:lstStyle/>
          <a:p>
            <a:pPr indent="0" lvl="0" marL="0" rtl="0" algn="just">
              <a:spcBef>
                <a:spcPts val="0"/>
              </a:spcBef>
              <a:spcAft>
                <a:spcPts val="0"/>
              </a:spcAft>
              <a:buNone/>
            </a:pPr>
            <a:r>
              <a:rPr lang="en">
                <a:latin typeface="Times New Roman"/>
                <a:ea typeface="Times New Roman"/>
                <a:cs typeface="Times New Roman"/>
                <a:sym typeface="Times New Roman"/>
              </a:rPr>
              <a:t>The purpose of our project is to detect and classify the roadside </a:t>
            </a:r>
            <a:r>
              <a:rPr lang="en">
                <a:latin typeface="Times New Roman"/>
                <a:ea typeface="Times New Roman"/>
                <a:cs typeface="Times New Roman"/>
                <a:sym typeface="Times New Roman"/>
              </a:rPr>
              <a:t>traffic</a:t>
            </a:r>
            <a:r>
              <a:rPr lang="en">
                <a:latin typeface="Times New Roman"/>
                <a:ea typeface="Times New Roman"/>
                <a:cs typeface="Times New Roman"/>
                <a:sym typeface="Times New Roman"/>
              </a:rPr>
              <a:t> signs. D</a:t>
            </a:r>
            <a:r>
              <a:rPr lang="en">
                <a:latin typeface="Times New Roman"/>
                <a:ea typeface="Times New Roman"/>
                <a:cs typeface="Times New Roman"/>
                <a:sym typeface="Times New Roman"/>
              </a:rPr>
              <a:t>rivers d</a:t>
            </a:r>
            <a:r>
              <a:rPr lang="en">
                <a:latin typeface="Times New Roman"/>
                <a:ea typeface="Times New Roman"/>
                <a:cs typeface="Times New Roman"/>
                <a:sym typeface="Times New Roman"/>
              </a:rPr>
              <a:t>uring driving or </a:t>
            </a:r>
            <a:r>
              <a:rPr lang="en">
                <a:latin typeface="Times New Roman"/>
                <a:ea typeface="Times New Roman"/>
                <a:cs typeface="Times New Roman"/>
                <a:sym typeface="Times New Roman"/>
              </a:rPr>
              <a:t>any person </a:t>
            </a:r>
            <a:r>
              <a:rPr lang="en">
                <a:latin typeface="Times New Roman"/>
                <a:ea typeface="Times New Roman"/>
                <a:cs typeface="Times New Roman"/>
                <a:sym typeface="Times New Roman"/>
              </a:rPr>
              <a:t>who is not aware of traffic signs in the road can easily use our system to determine the sign. For bad lighting, poor eyesight or lack of knowledge can be the reasons why traffic signs can be hard to detect by humans. Thats why, an automated system can be very helpful. We have used two different DL models and </a:t>
            </a:r>
            <a:r>
              <a:rPr lang="en">
                <a:latin typeface="Times New Roman"/>
                <a:ea typeface="Times New Roman"/>
                <a:cs typeface="Times New Roman"/>
                <a:sym typeface="Times New Roman"/>
              </a:rPr>
              <a:t>compared</a:t>
            </a:r>
            <a:r>
              <a:rPr lang="en">
                <a:latin typeface="Times New Roman"/>
                <a:ea typeface="Times New Roman"/>
                <a:cs typeface="Times New Roman"/>
                <a:sym typeface="Times New Roman"/>
              </a:rPr>
              <a:t> the performance: YOLO</a:t>
            </a:r>
            <a:r>
              <a:rPr lang="en">
                <a:latin typeface="Times New Roman"/>
                <a:ea typeface="Times New Roman"/>
                <a:cs typeface="Times New Roman"/>
                <a:sym typeface="Times New Roman"/>
              </a:rPr>
              <a:t> v5</a:t>
            </a:r>
            <a:r>
              <a:rPr lang="en">
                <a:latin typeface="Times New Roman"/>
                <a:ea typeface="Times New Roman"/>
                <a:cs typeface="Times New Roman"/>
                <a:sym typeface="Times New Roman"/>
              </a:rPr>
              <a:t> and Faster Rcnn.</a:t>
            </a:r>
            <a:endParaRPr>
              <a:latin typeface="Times New Roman"/>
              <a:ea typeface="Times New Roman"/>
              <a:cs typeface="Times New Roman"/>
              <a:sym typeface="Times New Roman"/>
            </a:endParaRPr>
          </a:p>
        </p:txBody>
      </p:sp>
      <p:pic>
        <p:nvPicPr>
          <p:cNvPr id="63" name="Google Shape;63;p14"/>
          <p:cNvPicPr preferRelativeResize="0"/>
          <p:nvPr/>
        </p:nvPicPr>
        <p:blipFill>
          <a:blip r:embed="rId3">
            <a:alphaModFix/>
          </a:blip>
          <a:stretch>
            <a:fillRect/>
          </a:stretch>
        </p:blipFill>
        <p:spPr>
          <a:xfrm>
            <a:off x="457425" y="192338"/>
            <a:ext cx="1877575" cy="1745000"/>
          </a:xfrm>
          <a:prstGeom prst="rect">
            <a:avLst/>
          </a:prstGeom>
          <a:noFill/>
          <a:ln>
            <a:noFill/>
          </a:ln>
        </p:spPr>
      </p:pic>
      <p:pic>
        <p:nvPicPr>
          <p:cNvPr id="64" name="Google Shape;64;p14"/>
          <p:cNvPicPr preferRelativeResize="0"/>
          <p:nvPr/>
        </p:nvPicPr>
        <p:blipFill>
          <a:blip r:embed="rId4">
            <a:alphaModFix/>
          </a:blip>
          <a:stretch>
            <a:fillRect/>
          </a:stretch>
        </p:blipFill>
        <p:spPr>
          <a:xfrm>
            <a:off x="7182775" y="216825"/>
            <a:ext cx="1666626" cy="16960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A86E8"/>
        </a:solidFill>
      </p:bgPr>
    </p:bg>
    <p:spTree>
      <p:nvGrpSpPr>
        <p:cNvPr id="68" name="Shape 68"/>
        <p:cNvGrpSpPr/>
        <p:nvPr/>
      </p:nvGrpSpPr>
      <p:grpSpPr>
        <a:xfrm>
          <a:off x="0" y="0"/>
          <a:ext cx="0" cy="0"/>
          <a:chOff x="0" y="0"/>
          <a:chExt cx="0" cy="0"/>
        </a:xfrm>
      </p:grpSpPr>
      <p:sp>
        <p:nvSpPr>
          <p:cNvPr id="69" name="Google Shape;69;p15"/>
          <p:cNvSpPr txBox="1"/>
          <p:nvPr>
            <p:ph type="title"/>
          </p:nvPr>
        </p:nvSpPr>
        <p:spPr>
          <a:xfrm>
            <a:off x="311700" y="5797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4375"/>
              <a:buFont typeface="Arial"/>
              <a:buNone/>
            </a:pPr>
            <a:r>
              <a:rPr lang="en" sz="3200">
                <a:solidFill>
                  <a:srgbClr val="2D3B45"/>
                </a:solidFill>
                <a:highlight>
                  <a:schemeClr val="lt2"/>
                </a:highlight>
                <a:latin typeface="Alfa Slab One"/>
                <a:ea typeface="Alfa Slab One"/>
                <a:cs typeface="Alfa Slab One"/>
                <a:sym typeface="Alfa Slab One"/>
              </a:rPr>
              <a:t>Analysis of the design principles</a:t>
            </a:r>
            <a:endParaRPr>
              <a:highlight>
                <a:schemeClr val="lt2"/>
              </a:highlight>
            </a:endParaRPr>
          </a:p>
        </p:txBody>
      </p:sp>
      <p:sp>
        <p:nvSpPr>
          <p:cNvPr id="70" name="Google Shape;70;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42900" lvl="0" marL="457200" rtl="0" algn="l">
              <a:spcBef>
                <a:spcPts val="1200"/>
              </a:spcBef>
              <a:spcAft>
                <a:spcPts val="0"/>
              </a:spcAft>
              <a:buClr>
                <a:schemeClr val="lt1"/>
              </a:buClr>
              <a:buSzPts val="1800"/>
              <a:buChar char="❏"/>
            </a:pPr>
            <a:r>
              <a:rPr lang="en">
                <a:solidFill>
                  <a:schemeClr val="lt1"/>
                </a:solidFill>
              </a:rPr>
              <a:t>Variety of traffic signs (48 in our case)</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The environment</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The accuracy and speed requirements</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The Dataset and quality of data</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The models to use</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The computational power</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The </a:t>
            </a:r>
            <a:r>
              <a:rPr lang="en">
                <a:solidFill>
                  <a:schemeClr val="lt1"/>
                </a:solidFill>
              </a:rPr>
              <a:t>complexities that may occurred</a:t>
            </a:r>
            <a:endParaRPr>
              <a:solidFill>
                <a:schemeClr val="lt1"/>
              </a:solidFill>
            </a:endParaRPr>
          </a:p>
        </p:txBody>
      </p:sp>
      <p:pic>
        <p:nvPicPr>
          <p:cNvPr id="71" name="Google Shape;71;p15"/>
          <p:cNvPicPr preferRelativeResize="0"/>
          <p:nvPr/>
        </p:nvPicPr>
        <p:blipFill>
          <a:blip r:embed="rId3">
            <a:alphaModFix/>
          </a:blip>
          <a:stretch>
            <a:fillRect/>
          </a:stretch>
        </p:blipFill>
        <p:spPr>
          <a:xfrm>
            <a:off x="5122825" y="1867700"/>
            <a:ext cx="3546350" cy="1985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667000" cy="64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2D3B45"/>
                </a:solidFill>
                <a:latin typeface="Helvetica Neue"/>
                <a:ea typeface="Helvetica Neue"/>
                <a:cs typeface="Helvetica Neue"/>
                <a:sym typeface="Helvetica Neue"/>
              </a:rPr>
              <a:t>Implementation</a:t>
            </a:r>
            <a:endParaRPr sz="4000"/>
          </a:p>
        </p:txBody>
      </p:sp>
      <p:pic>
        <p:nvPicPr>
          <p:cNvPr id="77" name="Google Shape;77;p16"/>
          <p:cNvPicPr preferRelativeResize="0"/>
          <p:nvPr/>
        </p:nvPicPr>
        <p:blipFill>
          <a:blip r:embed="rId3">
            <a:alphaModFix/>
          </a:blip>
          <a:stretch>
            <a:fillRect/>
          </a:stretch>
        </p:blipFill>
        <p:spPr>
          <a:xfrm>
            <a:off x="311700" y="1459925"/>
            <a:ext cx="4095676" cy="2890700"/>
          </a:xfrm>
          <a:prstGeom prst="rect">
            <a:avLst/>
          </a:prstGeom>
          <a:noFill/>
          <a:ln>
            <a:noFill/>
          </a:ln>
        </p:spPr>
      </p:pic>
      <p:sp>
        <p:nvSpPr>
          <p:cNvPr id="78" name="Google Shape;78;p16"/>
          <p:cNvSpPr txBox="1"/>
          <p:nvPr>
            <p:ph idx="1" type="body"/>
          </p:nvPr>
        </p:nvSpPr>
        <p:spPr>
          <a:xfrm>
            <a:off x="7510025" y="1551425"/>
            <a:ext cx="1476900" cy="4800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                        YOLO v5  								   Faster Rcnn        				</a:t>
            </a:r>
            <a:endParaRPr/>
          </a:p>
        </p:txBody>
      </p:sp>
      <p:pic>
        <p:nvPicPr>
          <p:cNvPr id="79" name="Google Shape;79;p16"/>
          <p:cNvPicPr preferRelativeResize="0"/>
          <p:nvPr/>
        </p:nvPicPr>
        <p:blipFill>
          <a:blip r:embed="rId4">
            <a:alphaModFix/>
          </a:blip>
          <a:stretch>
            <a:fillRect/>
          </a:stretch>
        </p:blipFill>
        <p:spPr>
          <a:xfrm>
            <a:off x="4572000" y="1459925"/>
            <a:ext cx="4406600" cy="2890700"/>
          </a:xfrm>
          <a:prstGeom prst="rect">
            <a:avLst/>
          </a:prstGeom>
          <a:noFill/>
          <a:ln>
            <a:noFill/>
          </a:ln>
        </p:spPr>
      </p:pic>
      <p:sp>
        <p:nvSpPr>
          <p:cNvPr id="80" name="Google Shape;80;p16"/>
          <p:cNvSpPr txBox="1"/>
          <p:nvPr/>
        </p:nvSpPr>
        <p:spPr>
          <a:xfrm>
            <a:off x="1818450" y="4434325"/>
            <a:ext cx="124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YOLO V5</a:t>
            </a:r>
            <a:endParaRPr/>
          </a:p>
        </p:txBody>
      </p:sp>
      <p:sp>
        <p:nvSpPr>
          <p:cNvPr id="81" name="Google Shape;81;p16"/>
          <p:cNvSpPr txBox="1"/>
          <p:nvPr/>
        </p:nvSpPr>
        <p:spPr>
          <a:xfrm>
            <a:off x="6444950" y="4434325"/>
            <a:ext cx="136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Faster-RCNN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9900"/>
        </a:solidFill>
      </p:bgPr>
    </p:bg>
    <p:spTree>
      <p:nvGrpSpPr>
        <p:cNvPr id="85" name="Shape 85"/>
        <p:cNvGrpSpPr/>
        <p:nvPr/>
      </p:nvGrpSpPr>
      <p:grpSpPr>
        <a:xfrm>
          <a:off x="0" y="0"/>
          <a:ext cx="0" cy="0"/>
          <a:chOff x="0" y="0"/>
          <a:chExt cx="0" cy="0"/>
        </a:xfrm>
      </p:grpSpPr>
      <p:sp>
        <p:nvSpPr>
          <p:cNvPr id="86" name="Google Shape;86;p17"/>
          <p:cNvSpPr txBox="1"/>
          <p:nvPr>
            <p:ph type="title"/>
          </p:nvPr>
        </p:nvSpPr>
        <p:spPr>
          <a:xfrm>
            <a:off x="823175" y="266750"/>
            <a:ext cx="2212800" cy="85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2D3B45"/>
                </a:solidFill>
                <a:highlight>
                  <a:schemeClr val="lt2"/>
                </a:highlight>
                <a:latin typeface="Times New Roman"/>
                <a:ea typeface="Times New Roman"/>
                <a:cs typeface="Times New Roman"/>
                <a:sym typeface="Times New Roman"/>
              </a:rPr>
              <a:t>Usability</a:t>
            </a:r>
            <a:endParaRPr sz="4000">
              <a:highlight>
                <a:schemeClr val="lt2"/>
              </a:highlight>
              <a:latin typeface="Times New Roman"/>
              <a:ea typeface="Times New Roman"/>
              <a:cs typeface="Times New Roman"/>
              <a:sym typeface="Times New Roman"/>
            </a:endParaRPr>
          </a:p>
        </p:txBody>
      </p:sp>
      <p:sp>
        <p:nvSpPr>
          <p:cNvPr id="87" name="Google Shape;87;p17"/>
          <p:cNvSpPr txBox="1"/>
          <p:nvPr>
            <p:ph idx="1" type="body"/>
          </p:nvPr>
        </p:nvSpPr>
        <p:spPr>
          <a:xfrm>
            <a:off x="680675" y="1820825"/>
            <a:ext cx="2497800" cy="2502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Death Reduction </a:t>
            </a:r>
            <a:endParaRPr b="1"/>
          </a:p>
          <a:p>
            <a:pPr indent="0" lvl="0" marL="0" rtl="0" algn="ctr">
              <a:spcBef>
                <a:spcPts val="1200"/>
              </a:spcBef>
              <a:spcAft>
                <a:spcPts val="0"/>
              </a:spcAft>
              <a:buNone/>
            </a:pPr>
            <a:r>
              <a:t/>
            </a:r>
            <a:endParaRPr b="1"/>
          </a:p>
          <a:p>
            <a:pPr indent="0" lvl="0" marL="0" rtl="0" algn="ctr">
              <a:spcBef>
                <a:spcPts val="1200"/>
              </a:spcBef>
              <a:spcAft>
                <a:spcPts val="0"/>
              </a:spcAft>
              <a:buNone/>
            </a:pPr>
            <a:r>
              <a:rPr b="1" lang="en"/>
              <a:t>Accuracy</a:t>
            </a:r>
            <a:endParaRPr b="1"/>
          </a:p>
          <a:p>
            <a:pPr indent="0" lvl="0" marL="0" rtl="0" algn="ctr">
              <a:spcBef>
                <a:spcPts val="1200"/>
              </a:spcBef>
              <a:spcAft>
                <a:spcPts val="0"/>
              </a:spcAft>
              <a:buNone/>
            </a:pPr>
            <a:r>
              <a:t/>
            </a:r>
            <a:endParaRPr b="1"/>
          </a:p>
          <a:p>
            <a:pPr indent="0" lvl="0" marL="0" rtl="0" algn="ctr">
              <a:spcBef>
                <a:spcPts val="1200"/>
              </a:spcBef>
              <a:spcAft>
                <a:spcPts val="1200"/>
              </a:spcAft>
              <a:buNone/>
            </a:pPr>
            <a:r>
              <a:rPr b="1" lang="en"/>
              <a:t>Speed</a:t>
            </a:r>
            <a:endParaRPr b="1"/>
          </a:p>
        </p:txBody>
      </p:sp>
      <p:sp>
        <p:nvSpPr>
          <p:cNvPr id="88" name="Google Shape;88;p17"/>
          <p:cNvSpPr txBox="1"/>
          <p:nvPr>
            <p:ph idx="1" type="body"/>
          </p:nvPr>
        </p:nvSpPr>
        <p:spPr>
          <a:xfrm>
            <a:off x="5551700" y="1869425"/>
            <a:ext cx="2497800" cy="2404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Maintainability</a:t>
            </a:r>
            <a:endParaRPr b="1"/>
          </a:p>
          <a:p>
            <a:pPr indent="0" lvl="0" marL="0" rtl="0" algn="ctr">
              <a:spcBef>
                <a:spcPts val="1200"/>
              </a:spcBef>
              <a:spcAft>
                <a:spcPts val="0"/>
              </a:spcAft>
              <a:buNone/>
            </a:pPr>
            <a:r>
              <a:t/>
            </a:r>
            <a:endParaRPr b="1"/>
          </a:p>
          <a:p>
            <a:pPr indent="0" lvl="0" marL="0" rtl="0" algn="ctr">
              <a:spcBef>
                <a:spcPts val="1200"/>
              </a:spcBef>
              <a:spcAft>
                <a:spcPts val="0"/>
              </a:spcAft>
              <a:buNone/>
            </a:pPr>
            <a:r>
              <a:rPr b="1" lang="en"/>
              <a:t>Cost Efficiency</a:t>
            </a:r>
            <a:endParaRPr b="1"/>
          </a:p>
          <a:p>
            <a:pPr indent="0" lvl="0" marL="0" rtl="0" algn="ctr">
              <a:spcBef>
                <a:spcPts val="1200"/>
              </a:spcBef>
              <a:spcAft>
                <a:spcPts val="0"/>
              </a:spcAft>
              <a:buNone/>
            </a:pPr>
            <a:r>
              <a:t/>
            </a:r>
            <a:endParaRPr b="1"/>
          </a:p>
          <a:p>
            <a:pPr indent="0" lvl="0" marL="0" rtl="0" algn="ctr">
              <a:spcBef>
                <a:spcPts val="1200"/>
              </a:spcBef>
              <a:spcAft>
                <a:spcPts val="1200"/>
              </a:spcAft>
              <a:buNone/>
            </a:pPr>
            <a:r>
              <a:rPr b="1" lang="en"/>
              <a:t>Extensibility</a:t>
            </a:r>
            <a:endParaRPr b="1"/>
          </a:p>
        </p:txBody>
      </p:sp>
      <p:sp>
        <p:nvSpPr>
          <p:cNvPr id="89" name="Google Shape;89;p17"/>
          <p:cNvSpPr/>
          <p:nvPr/>
        </p:nvSpPr>
        <p:spPr>
          <a:xfrm>
            <a:off x="1594175" y="1006325"/>
            <a:ext cx="670800" cy="7269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0" name="Google Shape;90;p17"/>
          <p:cNvSpPr/>
          <p:nvPr/>
        </p:nvSpPr>
        <p:spPr>
          <a:xfrm>
            <a:off x="6465200" y="1006325"/>
            <a:ext cx="670800" cy="7269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1" name="Google Shape;91;p17"/>
          <p:cNvSpPr txBox="1"/>
          <p:nvPr/>
        </p:nvSpPr>
        <p:spPr>
          <a:xfrm>
            <a:off x="3951150" y="277525"/>
            <a:ext cx="58944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 sz="4000">
                <a:solidFill>
                  <a:srgbClr val="2D3B45"/>
                </a:solidFill>
                <a:highlight>
                  <a:schemeClr val="lt2"/>
                </a:highlight>
                <a:latin typeface="Times New Roman"/>
                <a:ea typeface="Times New Roman"/>
                <a:cs typeface="Times New Roman"/>
                <a:sym typeface="Times New Roman"/>
              </a:rPr>
              <a:t>Manufacturability</a:t>
            </a:r>
            <a:endParaRPr/>
          </a:p>
        </p:txBody>
      </p:sp>
      <p:pic>
        <p:nvPicPr>
          <p:cNvPr id="92" name="Google Shape;92;p17"/>
          <p:cNvPicPr preferRelativeResize="0"/>
          <p:nvPr/>
        </p:nvPicPr>
        <p:blipFill>
          <a:blip r:embed="rId3">
            <a:alphaModFix/>
          </a:blip>
          <a:stretch>
            <a:fillRect/>
          </a:stretch>
        </p:blipFill>
        <p:spPr>
          <a:xfrm>
            <a:off x="3110613" y="2410950"/>
            <a:ext cx="1755725" cy="1637500"/>
          </a:xfrm>
          <a:prstGeom prst="rect">
            <a:avLst/>
          </a:prstGeom>
          <a:noFill/>
          <a:ln>
            <a:noFill/>
          </a:ln>
        </p:spPr>
      </p:pic>
      <p:pic>
        <p:nvPicPr>
          <p:cNvPr id="93" name="Google Shape;93;p17"/>
          <p:cNvPicPr preferRelativeResize="0"/>
          <p:nvPr/>
        </p:nvPicPr>
        <p:blipFill>
          <a:blip r:embed="rId4">
            <a:alphaModFix/>
          </a:blip>
          <a:stretch>
            <a:fillRect/>
          </a:stretch>
        </p:blipFill>
        <p:spPr>
          <a:xfrm>
            <a:off x="3035975" y="277525"/>
            <a:ext cx="1905000" cy="1905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idx="1" type="body"/>
          </p:nvPr>
        </p:nvSpPr>
        <p:spPr>
          <a:xfrm>
            <a:off x="209650" y="223625"/>
            <a:ext cx="4362300" cy="4836000"/>
          </a:xfrm>
          <a:prstGeom prst="rect">
            <a:avLst/>
          </a:prstGeom>
        </p:spPr>
        <p:txBody>
          <a:bodyPr anchorCtr="0" anchor="t" bIns="91425" lIns="91425" spcFirstLastPara="1" rIns="91425" wrap="square" tIns="91425">
            <a:normAutofit fontScale="32500" lnSpcReduction="20000"/>
          </a:bodyPr>
          <a:lstStyle/>
          <a:p>
            <a:pPr indent="0" lvl="0" marL="0" rtl="0" algn="l">
              <a:lnSpc>
                <a:spcPct val="100000"/>
              </a:lnSpc>
              <a:spcBef>
                <a:spcPts val="0"/>
              </a:spcBef>
              <a:spcAft>
                <a:spcPts val="0"/>
              </a:spcAft>
              <a:buNone/>
            </a:pPr>
            <a:r>
              <a:rPr b="1" lang="en" sz="7650">
                <a:solidFill>
                  <a:srgbClr val="2D3B45"/>
                </a:solidFill>
                <a:highlight>
                  <a:srgbClr val="B6D7A8"/>
                </a:highlight>
                <a:latin typeface="Times New Roman"/>
                <a:ea typeface="Times New Roman"/>
                <a:cs typeface="Times New Roman"/>
                <a:sym typeface="Times New Roman"/>
              </a:rPr>
              <a:t>Environmental Considerations</a:t>
            </a:r>
            <a:endParaRPr b="1" sz="7650">
              <a:solidFill>
                <a:srgbClr val="2D3B45"/>
              </a:solidFill>
              <a:highlight>
                <a:srgbClr val="B6D7A8"/>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b="1" sz="3550">
              <a:solidFill>
                <a:srgbClr val="2D3B45"/>
              </a:solidFill>
              <a:highlight>
                <a:schemeClr val="lt1"/>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b="1" sz="5000" u="sng">
              <a:solidFill>
                <a:srgbClr val="2D3B45"/>
              </a:solidFill>
              <a:highlight>
                <a:schemeClr val="lt1"/>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 sz="5000" u="sng">
                <a:solidFill>
                  <a:srgbClr val="2D3B45"/>
                </a:solidFill>
                <a:highlight>
                  <a:schemeClr val="lt1"/>
                </a:highlight>
                <a:latin typeface="Times New Roman"/>
                <a:ea typeface="Times New Roman"/>
                <a:cs typeface="Times New Roman"/>
                <a:sym typeface="Times New Roman"/>
              </a:rPr>
              <a:t>Positive :</a:t>
            </a:r>
            <a:endParaRPr b="1" sz="5000" u="sng">
              <a:solidFill>
                <a:srgbClr val="2D3B45"/>
              </a:solidFill>
              <a:highlight>
                <a:schemeClr val="lt1"/>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b="1" sz="5000">
              <a:solidFill>
                <a:srgbClr val="2D3B45"/>
              </a:solidFill>
              <a:highlight>
                <a:schemeClr val="lt1"/>
              </a:highlight>
              <a:latin typeface="Times New Roman"/>
              <a:ea typeface="Times New Roman"/>
              <a:cs typeface="Times New Roman"/>
              <a:sym typeface="Times New Roman"/>
            </a:endParaRPr>
          </a:p>
          <a:p>
            <a:pPr indent="-331787" lvl="0" marL="457200" rtl="0" algn="l">
              <a:lnSpc>
                <a:spcPct val="100000"/>
              </a:lnSpc>
              <a:spcBef>
                <a:spcPts val="0"/>
              </a:spcBef>
              <a:spcAft>
                <a:spcPts val="0"/>
              </a:spcAft>
              <a:buClr>
                <a:srgbClr val="2D3B45"/>
              </a:buClr>
              <a:buSzPct val="100000"/>
              <a:buFont typeface="Times New Roman"/>
              <a:buAutoNum type="arabicPeriod"/>
            </a:pPr>
            <a:r>
              <a:rPr lang="en" sz="5000">
                <a:solidFill>
                  <a:srgbClr val="2D3B45"/>
                </a:solidFill>
                <a:highlight>
                  <a:schemeClr val="lt1"/>
                </a:highlight>
                <a:latin typeface="Times New Roman"/>
                <a:ea typeface="Times New Roman"/>
                <a:cs typeface="Times New Roman"/>
                <a:sym typeface="Times New Roman"/>
              </a:rPr>
              <a:t>Road Safety Ensurement</a:t>
            </a:r>
            <a:endParaRPr sz="5000">
              <a:solidFill>
                <a:srgbClr val="2D3B45"/>
              </a:solidFill>
              <a:highlight>
                <a:schemeClr val="lt1"/>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5000">
              <a:solidFill>
                <a:srgbClr val="2D3B45"/>
              </a:solidFill>
              <a:highlight>
                <a:schemeClr val="lt1"/>
              </a:highlight>
              <a:latin typeface="Times New Roman"/>
              <a:ea typeface="Times New Roman"/>
              <a:cs typeface="Times New Roman"/>
              <a:sym typeface="Times New Roman"/>
            </a:endParaRPr>
          </a:p>
          <a:p>
            <a:pPr indent="-331787" lvl="0" marL="457200" rtl="0" algn="l">
              <a:lnSpc>
                <a:spcPct val="100000"/>
              </a:lnSpc>
              <a:spcBef>
                <a:spcPts val="0"/>
              </a:spcBef>
              <a:spcAft>
                <a:spcPts val="0"/>
              </a:spcAft>
              <a:buClr>
                <a:srgbClr val="2D3B45"/>
              </a:buClr>
              <a:buSzPct val="100000"/>
              <a:buFont typeface="Times New Roman"/>
              <a:buAutoNum type="arabicPeriod"/>
            </a:pPr>
            <a:r>
              <a:rPr lang="en" sz="5000">
                <a:solidFill>
                  <a:srgbClr val="2D3B45"/>
                </a:solidFill>
                <a:highlight>
                  <a:schemeClr val="lt1"/>
                </a:highlight>
                <a:latin typeface="Times New Roman"/>
                <a:ea typeface="Times New Roman"/>
                <a:cs typeface="Times New Roman"/>
                <a:sym typeface="Times New Roman"/>
              </a:rPr>
              <a:t>Traffic Jam Improvement</a:t>
            </a:r>
            <a:endParaRPr sz="5000">
              <a:solidFill>
                <a:srgbClr val="2D3B45"/>
              </a:solidFill>
              <a:highlight>
                <a:schemeClr val="lt1"/>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5000">
              <a:solidFill>
                <a:srgbClr val="2D3B45"/>
              </a:solidFill>
              <a:highlight>
                <a:schemeClr val="lt1"/>
              </a:highlight>
              <a:latin typeface="Times New Roman"/>
              <a:ea typeface="Times New Roman"/>
              <a:cs typeface="Times New Roman"/>
              <a:sym typeface="Times New Roman"/>
            </a:endParaRPr>
          </a:p>
          <a:p>
            <a:pPr indent="-331787" lvl="0" marL="457200" rtl="0" algn="l">
              <a:lnSpc>
                <a:spcPct val="100000"/>
              </a:lnSpc>
              <a:spcBef>
                <a:spcPts val="0"/>
              </a:spcBef>
              <a:spcAft>
                <a:spcPts val="0"/>
              </a:spcAft>
              <a:buClr>
                <a:srgbClr val="2D3B45"/>
              </a:buClr>
              <a:buSzPct val="100000"/>
              <a:buFont typeface="Times New Roman"/>
              <a:buAutoNum type="arabicPeriod"/>
            </a:pPr>
            <a:r>
              <a:rPr lang="en" sz="5000">
                <a:solidFill>
                  <a:srgbClr val="2D3B45"/>
                </a:solidFill>
                <a:highlight>
                  <a:schemeClr val="lt1"/>
                </a:highlight>
                <a:latin typeface="Times New Roman"/>
                <a:ea typeface="Times New Roman"/>
                <a:cs typeface="Times New Roman"/>
                <a:sym typeface="Times New Roman"/>
              </a:rPr>
              <a:t>Automated Cars</a:t>
            </a:r>
            <a:endParaRPr sz="5000">
              <a:solidFill>
                <a:srgbClr val="2D3B45"/>
              </a:solidFill>
              <a:highlight>
                <a:schemeClr val="lt1"/>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5000">
              <a:solidFill>
                <a:srgbClr val="2D3B45"/>
              </a:solidFill>
              <a:highlight>
                <a:schemeClr val="lt1"/>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5000">
              <a:solidFill>
                <a:srgbClr val="2D3B45"/>
              </a:solidFill>
              <a:highlight>
                <a:schemeClr val="lt1"/>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5000">
              <a:solidFill>
                <a:srgbClr val="2D3B45"/>
              </a:solidFill>
              <a:highlight>
                <a:schemeClr val="lt1"/>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 sz="5000" u="sng">
                <a:solidFill>
                  <a:srgbClr val="2D3B45"/>
                </a:solidFill>
                <a:highlight>
                  <a:schemeClr val="lt1"/>
                </a:highlight>
                <a:latin typeface="Times New Roman"/>
                <a:ea typeface="Times New Roman"/>
                <a:cs typeface="Times New Roman"/>
                <a:sym typeface="Times New Roman"/>
              </a:rPr>
              <a:t>Negative :</a:t>
            </a:r>
            <a:endParaRPr b="1" sz="5000" u="sng">
              <a:solidFill>
                <a:srgbClr val="2D3B45"/>
              </a:solidFill>
              <a:highlight>
                <a:schemeClr val="lt1"/>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b="1" sz="5000" u="sng">
              <a:solidFill>
                <a:srgbClr val="2D3B45"/>
              </a:solidFill>
              <a:highlight>
                <a:schemeClr val="lt1"/>
              </a:highlight>
              <a:latin typeface="Times New Roman"/>
              <a:ea typeface="Times New Roman"/>
              <a:cs typeface="Times New Roman"/>
              <a:sym typeface="Times New Roman"/>
            </a:endParaRPr>
          </a:p>
          <a:p>
            <a:pPr indent="-331787" lvl="0" marL="457200" rtl="0" algn="l">
              <a:lnSpc>
                <a:spcPct val="100000"/>
              </a:lnSpc>
              <a:spcBef>
                <a:spcPts val="0"/>
              </a:spcBef>
              <a:spcAft>
                <a:spcPts val="0"/>
              </a:spcAft>
              <a:buClr>
                <a:srgbClr val="2D3B45"/>
              </a:buClr>
              <a:buSzPct val="100000"/>
              <a:buFont typeface="Times New Roman"/>
              <a:buAutoNum type="arabicPeriod"/>
            </a:pPr>
            <a:r>
              <a:rPr lang="en" sz="5000">
                <a:solidFill>
                  <a:srgbClr val="2D3B45"/>
                </a:solidFill>
                <a:highlight>
                  <a:schemeClr val="lt1"/>
                </a:highlight>
                <a:latin typeface="Times New Roman"/>
                <a:ea typeface="Times New Roman"/>
                <a:cs typeface="Times New Roman"/>
                <a:sym typeface="Times New Roman"/>
              </a:rPr>
              <a:t>Power And Storage Consumption</a:t>
            </a:r>
            <a:endParaRPr sz="5000">
              <a:solidFill>
                <a:srgbClr val="2D3B45"/>
              </a:solidFill>
              <a:highlight>
                <a:schemeClr val="lt1"/>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5000">
              <a:solidFill>
                <a:srgbClr val="2D3B45"/>
              </a:solidFill>
              <a:highlight>
                <a:schemeClr val="lt1"/>
              </a:highlight>
              <a:latin typeface="Times New Roman"/>
              <a:ea typeface="Times New Roman"/>
              <a:cs typeface="Times New Roman"/>
              <a:sym typeface="Times New Roman"/>
            </a:endParaRPr>
          </a:p>
          <a:p>
            <a:pPr indent="-331787" lvl="0" marL="457200" rtl="0" algn="l">
              <a:lnSpc>
                <a:spcPct val="100000"/>
              </a:lnSpc>
              <a:spcBef>
                <a:spcPts val="0"/>
              </a:spcBef>
              <a:spcAft>
                <a:spcPts val="0"/>
              </a:spcAft>
              <a:buClr>
                <a:srgbClr val="2D3B45"/>
              </a:buClr>
              <a:buSzPct val="100000"/>
              <a:buFont typeface="Times New Roman"/>
              <a:buAutoNum type="arabicPeriod"/>
            </a:pPr>
            <a:r>
              <a:rPr lang="en" sz="5000">
                <a:solidFill>
                  <a:srgbClr val="2D3B45"/>
                </a:solidFill>
                <a:highlight>
                  <a:schemeClr val="lt1"/>
                </a:highlight>
                <a:latin typeface="Times New Roman"/>
                <a:ea typeface="Times New Roman"/>
                <a:cs typeface="Times New Roman"/>
                <a:sym typeface="Times New Roman"/>
              </a:rPr>
              <a:t>Impacts On Climate</a:t>
            </a:r>
            <a:endParaRPr sz="5000">
              <a:solidFill>
                <a:srgbClr val="2D3B45"/>
              </a:solidFill>
              <a:highlight>
                <a:schemeClr val="lt1"/>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5000">
              <a:solidFill>
                <a:srgbClr val="2D3B45"/>
              </a:solidFill>
              <a:highlight>
                <a:schemeClr val="lt1"/>
              </a:highlight>
              <a:latin typeface="Times New Roman"/>
              <a:ea typeface="Times New Roman"/>
              <a:cs typeface="Times New Roman"/>
              <a:sym typeface="Times New Roman"/>
            </a:endParaRPr>
          </a:p>
          <a:p>
            <a:pPr indent="-331787" lvl="0" marL="457200" rtl="0" algn="l">
              <a:lnSpc>
                <a:spcPct val="100000"/>
              </a:lnSpc>
              <a:spcBef>
                <a:spcPts val="0"/>
              </a:spcBef>
              <a:spcAft>
                <a:spcPts val="0"/>
              </a:spcAft>
              <a:buClr>
                <a:srgbClr val="2D3B45"/>
              </a:buClr>
              <a:buSzPct val="100000"/>
              <a:buFont typeface="Times New Roman"/>
              <a:buAutoNum type="arabicPeriod"/>
            </a:pPr>
            <a:r>
              <a:rPr lang="en" sz="5000">
                <a:solidFill>
                  <a:srgbClr val="2D3B45"/>
                </a:solidFill>
                <a:highlight>
                  <a:schemeClr val="lt1"/>
                </a:highlight>
                <a:latin typeface="Times New Roman"/>
                <a:ea typeface="Times New Roman"/>
                <a:cs typeface="Times New Roman"/>
                <a:sym typeface="Times New Roman"/>
              </a:rPr>
              <a:t>Produce Electronic Wastes</a:t>
            </a:r>
            <a:endParaRPr sz="5000">
              <a:solidFill>
                <a:srgbClr val="2D3B45"/>
              </a:solidFill>
              <a:highlight>
                <a:schemeClr val="lt1"/>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3550">
              <a:solidFill>
                <a:srgbClr val="2D3B45"/>
              </a:solidFill>
              <a:highlight>
                <a:schemeClr val="lt1"/>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2000">
              <a:solidFill>
                <a:srgbClr val="2D3B45"/>
              </a:solidFill>
              <a:highlight>
                <a:schemeClr val="lt1"/>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2000">
              <a:solidFill>
                <a:srgbClr val="2D3B45"/>
              </a:solidFill>
              <a:highlight>
                <a:schemeClr val="lt1"/>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2000">
              <a:solidFill>
                <a:srgbClr val="2D3B45"/>
              </a:solidFill>
              <a:highlight>
                <a:schemeClr val="lt1"/>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b="1" sz="2000" u="sng">
              <a:solidFill>
                <a:srgbClr val="2D3B45"/>
              </a:solidFill>
              <a:highlight>
                <a:schemeClr val="lt1"/>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b="1" sz="1700" u="sng">
              <a:solidFill>
                <a:srgbClr val="2D3B45"/>
              </a:solidFill>
              <a:highlight>
                <a:schemeClr val="lt1"/>
              </a:highlight>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ct val="64705"/>
              <a:buFont typeface="Arial"/>
              <a:buNone/>
            </a:pPr>
            <a:r>
              <a:t/>
            </a:r>
            <a:endParaRPr b="1" sz="1700" u="sng">
              <a:solidFill>
                <a:srgbClr val="2D3B45"/>
              </a:solidFill>
              <a:highlight>
                <a:schemeClr val="lt1"/>
              </a:highlight>
              <a:latin typeface="Helvetica Neue"/>
              <a:ea typeface="Helvetica Neue"/>
              <a:cs typeface="Helvetica Neue"/>
              <a:sym typeface="Helvetica Neue"/>
            </a:endParaRPr>
          </a:p>
        </p:txBody>
      </p:sp>
      <p:sp>
        <p:nvSpPr>
          <p:cNvPr id="99" name="Google Shape;99;p18"/>
          <p:cNvSpPr txBox="1"/>
          <p:nvPr>
            <p:ph idx="2" type="body"/>
          </p:nvPr>
        </p:nvSpPr>
        <p:spPr>
          <a:xfrm>
            <a:off x="4874325" y="153750"/>
            <a:ext cx="3999900" cy="46683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2500">
                <a:solidFill>
                  <a:srgbClr val="2D3B45"/>
                </a:solidFill>
                <a:highlight>
                  <a:schemeClr val="lt1"/>
                </a:highlight>
                <a:latin typeface="Helvetica Neue"/>
                <a:ea typeface="Helvetica Neue"/>
                <a:cs typeface="Helvetica Neue"/>
                <a:sym typeface="Helvetica Neue"/>
              </a:rPr>
              <a:t>Sustainability</a:t>
            </a:r>
            <a:endParaRPr b="1" sz="2500">
              <a:solidFill>
                <a:srgbClr val="2D3B45"/>
              </a:solidFill>
              <a:highlight>
                <a:schemeClr val="lt1"/>
              </a:highlight>
              <a:latin typeface="Helvetica Neue"/>
              <a:ea typeface="Helvetica Neue"/>
              <a:cs typeface="Helvetica Neue"/>
              <a:sym typeface="Helvetica Neue"/>
            </a:endParaRPr>
          </a:p>
          <a:p>
            <a:pPr indent="0" lvl="0" marL="0" rtl="0" algn="l">
              <a:lnSpc>
                <a:spcPct val="100000"/>
              </a:lnSpc>
              <a:spcBef>
                <a:spcPts val="0"/>
              </a:spcBef>
              <a:spcAft>
                <a:spcPts val="0"/>
              </a:spcAft>
              <a:buNone/>
            </a:pPr>
            <a:r>
              <a:t/>
            </a:r>
            <a:endParaRPr sz="1700">
              <a:solidFill>
                <a:srgbClr val="2D3B45"/>
              </a:solidFill>
              <a:highlight>
                <a:schemeClr val="lt1"/>
              </a:highlight>
              <a:latin typeface="Helvetica Neue"/>
              <a:ea typeface="Helvetica Neue"/>
              <a:cs typeface="Helvetica Neue"/>
              <a:sym typeface="Helvetica Neue"/>
            </a:endParaRPr>
          </a:p>
          <a:p>
            <a:pPr indent="-336550" lvl="0" marL="457200" rtl="0" algn="l">
              <a:lnSpc>
                <a:spcPct val="100000"/>
              </a:lnSpc>
              <a:spcBef>
                <a:spcPts val="0"/>
              </a:spcBef>
              <a:spcAft>
                <a:spcPts val="0"/>
              </a:spcAft>
              <a:buClr>
                <a:srgbClr val="2D3B45"/>
              </a:buClr>
              <a:buSzPts val="1700"/>
              <a:buFont typeface="Times New Roman"/>
              <a:buAutoNum type="arabicPeriod"/>
            </a:pPr>
            <a:r>
              <a:rPr lang="en" sz="1700">
                <a:solidFill>
                  <a:srgbClr val="2D3B45"/>
                </a:solidFill>
                <a:highlight>
                  <a:schemeClr val="lt1"/>
                </a:highlight>
                <a:latin typeface="Times New Roman"/>
                <a:ea typeface="Times New Roman"/>
                <a:cs typeface="Times New Roman"/>
                <a:sym typeface="Times New Roman"/>
              </a:rPr>
              <a:t>Different lighting</a:t>
            </a:r>
            <a:endParaRPr sz="1700">
              <a:solidFill>
                <a:srgbClr val="2D3B45"/>
              </a:solidFill>
              <a:highlight>
                <a:schemeClr val="lt1"/>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700">
              <a:solidFill>
                <a:srgbClr val="2D3B45"/>
              </a:solidFill>
              <a:highlight>
                <a:schemeClr val="lt1"/>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700">
              <a:solidFill>
                <a:srgbClr val="2D3B45"/>
              </a:solidFill>
              <a:highlight>
                <a:schemeClr val="lt1"/>
              </a:highlight>
              <a:latin typeface="Times New Roman"/>
              <a:ea typeface="Times New Roman"/>
              <a:cs typeface="Times New Roman"/>
              <a:sym typeface="Times New Roman"/>
            </a:endParaRPr>
          </a:p>
          <a:p>
            <a:pPr indent="-336550" lvl="0" marL="457200" rtl="0" algn="l">
              <a:lnSpc>
                <a:spcPct val="100000"/>
              </a:lnSpc>
              <a:spcBef>
                <a:spcPts val="0"/>
              </a:spcBef>
              <a:spcAft>
                <a:spcPts val="0"/>
              </a:spcAft>
              <a:buClr>
                <a:srgbClr val="2D3B45"/>
              </a:buClr>
              <a:buSzPts val="1700"/>
              <a:buFont typeface="Times New Roman"/>
              <a:buAutoNum type="arabicPeriod"/>
            </a:pPr>
            <a:r>
              <a:rPr lang="en" sz="1700">
                <a:solidFill>
                  <a:srgbClr val="2D3B45"/>
                </a:solidFill>
                <a:highlight>
                  <a:schemeClr val="lt1"/>
                </a:highlight>
                <a:latin typeface="Times New Roman"/>
                <a:ea typeface="Times New Roman"/>
                <a:cs typeface="Times New Roman"/>
                <a:sym typeface="Times New Roman"/>
              </a:rPr>
              <a:t>Data Shortage</a:t>
            </a:r>
            <a:endParaRPr sz="1700">
              <a:solidFill>
                <a:srgbClr val="2D3B45"/>
              </a:solidFill>
              <a:highlight>
                <a:schemeClr val="lt1"/>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700">
              <a:solidFill>
                <a:srgbClr val="2D3B45"/>
              </a:solidFill>
              <a:highlight>
                <a:schemeClr val="lt1"/>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700">
              <a:solidFill>
                <a:srgbClr val="2D3B45"/>
              </a:solidFill>
              <a:highlight>
                <a:schemeClr val="lt1"/>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700">
              <a:solidFill>
                <a:srgbClr val="2D3B45"/>
              </a:solidFill>
              <a:highlight>
                <a:schemeClr val="lt1"/>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700">
              <a:solidFill>
                <a:srgbClr val="2D3B45"/>
              </a:solidFill>
              <a:highlight>
                <a:schemeClr val="lt1"/>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700">
              <a:solidFill>
                <a:srgbClr val="2D3B45"/>
              </a:solidFill>
              <a:highlight>
                <a:schemeClr val="lt1"/>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b="1" sz="3000">
              <a:solidFill>
                <a:srgbClr val="2D3B45"/>
              </a:solidFill>
              <a:highlight>
                <a:schemeClr val="lt1"/>
              </a:highlight>
              <a:latin typeface="Helvetica Neue"/>
              <a:ea typeface="Helvetica Neue"/>
              <a:cs typeface="Helvetica Neue"/>
              <a:sym typeface="Helvetica Neue"/>
            </a:endParaRPr>
          </a:p>
        </p:txBody>
      </p:sp>
      <p:pic>
        <p:nvPicPr>
          <p:cNvPr id="100" name="Google Shape;100;p18"/>
          <p:cNvPicPr preferRelativeResize="0"/>
          <p:nvPr/>
        </p:nvPicPr>
        <p:blipFill>
          <a:blip r:embed="rId3">
            <a:alphaModFix/>
          </a:blip>
          <a:stretch>
            <a:fillRect/>
          </a:stretch>
        </p:blipFill>
        <p:spPr>
          <a:xfrm>
            <a:off x="4874325" y="2376075"/>
            <a:ext cx="3354450" cy="21524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137525"/>
            <a:ext cx="8520600" cy="100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5000">
                <a:solidFill>
                  <a:srgbClr val="2D3B45"/>
                </a:solidFill>
                <a:highlight>
                  <a:srgbClr val="FFFFFF"/>
                </a:highlight>
                <a:latin typeface="Helvetica Neue"/>
                <a:ea typeface="Helvetica Neue"/>
                <a:cs typeface="Helvetica Neue"/>
                <a:sym typeface="Helvetica Neue"/>
              </a:rPr>
              <a:t>Development Process</a:t>
            </a:r>
            <a:endParaRPr sz="5000"/>
          </a:p>
        </p:txBody>
      </p:sp>
      <p:pic>
        <p:nvPicPr>
          <p:cNvPr id="106" name="Google Shape;106;p19"/>
          <p:cNvPicPr preferRelativeResize="0"/>
          <p:nvPr/>
        </p:nvPicPr>
        <p:blipFill>
          <a:blip r:embed="rId3">
            <a:alphaModFix/>
          </a:blip>
          <a:stretch>
            <a:fillRect/>
          </a:stretch>
        </p:blipFill>
        <p:spPr>
          <a:xfrm>
            <a:off x="580350" y="1146125"/>
            <a:ext cx="7983300" cy="3692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229775"/>
            <a:ext cx="8520600" cy="98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5000">
                <a:latin typeface="Times New Roman"/>
                <a:ea typeface="Times New Roman"/>
                <a:cs typeface="Times New Roman"/>
                <a:sym typeface="Times New Roman"/>
              </a:rPr>
              <a:t>T</a:t>
            </a:r>
            <a:r>
              <a:rPr lang="en" sz="5000">
                <a:solidFill>
                  <a:srgbClr val="9900FF"/>
                </a:solidFill>
                <a:latin typeface="Times New Roman"/>
                <a:ea typeface="Times New Roman"/>
                <a:cs typeface="Times New Roman"/>
                <a:sym typeface="Times New Roman"/>
              </a:rPr>
              <a:t>Tools &amp; </a:t>
            </a:r>
            <a:r>
              <a:rPr lang="en" sz="5000">
                <a:solidFill>
                  <a:srgbClr val="FF9900"/>
                </a:solidFill>
                <a:latin typeface="Times New Roman"/>
                <a:ea typeface="Times New Roman"/>
                <a:cs typeface="Times New Roman"/>
                <a:sym typeface="Times New Roman"/>
              </a:rPr>
              <a:t>Technologies</a:t>
            </a:r>
            <a:r>
              <a:rPr lang="en" sz="5000">
                <a:solidFill>
                  <a:srgbClr val="9900FF"/>
                </a:solidFill>
                <a:latin typeface="Times New Roman"/>
                <a:ea typeface="Times New Roman"/>
                <a:cs typeface="Times New Roman"/>
                <a:sym typeface="Times New Roman"/>
              </a:rPr>
              <a:t> </a:t>
            </a:r>
            <a:r>
              <a:rPr lang="en" sz="5000">
                <a:solidFill>
                  <a:schemeClr val="lt1"/>
                </a:solidFill>
                <a:latin typeface="Times New Roman"/>
                <a:ea typeface="Times New Roman"/>
                <a:cs typeface="Times New Roman"/>
                <a:sym typeface="Times New Roman"/>
              </a:rPr>
              <a:t>Used</a:t>
            </a:r>
            <a:endParaRPr sz="5000">
              <a:solidFill>
                <a:schemeClr val="lt1"/>
              </a:solidFill>
              <a:latin typeface="Times New Roman"/>
              <a:ea typeface="Times New Roman"/>
              <a:cs typeface="Times New Roman"/>
              <a:sym typeface="Times New Roman"/>
            </a:endParaRPr>
          </a:p>
        </p:txBody>
      </p:sp>
      <p:pic>
        <p:nvPicPr>
          <p:cNvPr id="112" name="Google Shape;112;p20"/>
          <p:cNvPicPr preferRelativeResize="0"/>
          <p:nvPr/>
        </p:nvPicPr>
        <p:blipFill>
          <a:blip r:embed="rId3">
            <a:alphaModFix/>
          </a:blip>
          <a:stretch>
            <a:fillRect/>
          </a:stretch>
        </p:blipFill>
        <p:spPr>
          <a:xfrm>
            <a:off x="5725125" y="1425725"/>
            <a:ext cx="2456375" cy="1255050"/>
          </a:xfrm>
          <a:prstGeom prst="rect">
            <a:avLst/>
          </a:prstGeom>
          <a:noFill/>
          <a:ln>
            <a:noFill/>
          </a:ln>
        </p:spPr>
      </p:pic>
      <p:pic>
        <p:nvPicPr>
          <p:cNvPr id="113" name="Google Shape;113;p20"/>
          <p:cNvPicPr preferRelativeResize="0"/>
          <p:nvPr/>
        </p:nvPicPr>
        <p:blipFill rotWithShape="1">
          <a:blip r:embed="rId4">
            <a:alphaModFix/>
          </a:blip>
          <a:srcRect b="-42918" l="0" r="-26151" t="0"/>
          <a:stretch/>
        </p:blipFill>
        <p:spPr>
          <a:xfrm>
            <a:off x="5669257" y="3005425"/>
            <a:ext cx="3078193" cy="2194725"/>
          </a:xfrm>
          <a:prstGeom prst="rect">
            <a:avLst/>
          </a:prstGeom>
          <a:noFill/>
          <a:ln>
            <a:noFill/>
          </a:ln>
        </p:spPr>
      </p:pic>
      <p:sp>
        <p:nvSpPr>
          <p:cNvPr id="114" name="Google Shape;114;p20"/>
          <p:cNvSpPr txBox="1"/>
          <p:nvPr/>
        </p:nvSpPr>
        <p:spPr>
          <a:xfrm>
            <a:off x="377400" y="1264490"/>
            <a:ext cx="4194600" cy="3263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2000" u="sng">
                <a:solidFill>
                  <a:schemeClr val="lt1"/>
                </a:solidFill>
                <a:latin typeface="Times New Roman"/>
                <a:ea typeface="Times New Roman"/>
                <a:cs typeface="Times New Roman"/>
                <a:sym typeface="Times New Roman"/>
              </a:rPr>
              <a:t>Roboflow:</a:t>
            </a:r>
            <a:r>
              <a:rPr b="1" lang="en" sz="2000">
                <a:solidFill>
                  <a:srgbClr val="9900FF"/>
                </a:solidFill>
                <a:latin typeface="Times New Roman"/>
                <a:ea typeface="Times New Roman"/>
                <a:cs typeface="Times New Roman"/>
                <a:sym typeface="Times New Roman"/>
              </a:rPr>
              <a:t> T</a:t>
            </a:r>
            <a:r>
              <a:rPr b="1" lang="en" sz="2000">
                <a:solidFill>
                  <a:srgbClr val="9900FF"/>
                </a:solidFill>
                <a:latin typeface="Times New Roman"/>
                <a:ea typeface="Times New Roman"/>
                <a:cs typeface="Times New Roman"/>
                <a:sym typeface="Times New Roman"/>
              </a:rPr>
              <a:t>o </a:t>
            </a:r>
            <a:r>
              <a:rPr b="1" lang="en" sz="2000">
                <a:solidFill>
                  <a:srgbClr val="9900FF"/>
                </a:solidFill>
                <a:latin typeface="Times New Roman"/>
                <a:ea typeface="Times New Roman"/>
                <a:cs typeface="Times New Roman"/>
                <a:sym typeface="Times New Roman"/>
              </a:rPr>
              <a:t>annotate and label classes of our large dataset. We also pre-processed and augmented the dataset by using it.</a:t>
            </a:r>
            <a:endParaRPr b="1" sz="2000">
              <a:solidFill>
                <a:srgbClr val="9900FF"/>
              </a:solidFill>
              <a:latin typeface="Times New Roman"/>
              <a:ea typeface="Times New Roman"/>
              <a:cs typeface="Times New Roman"/>
              <a:sym typeface="Times New Roman"/>
            </a:endParaRPr>
          </a:p>
          <a:p>
            <a:pPr indent="0" lvl="0" marL="0" rtl="0" algn="l">
              <a:spcBef>
                <a:spcPts val="0"/>
              </a:spcBef>
              <a:spcAft>
                <a:spcPts val="0"/>
              </a:spcAft>
              <a:buNone/>
            </a:pPr>
            <a:r>
              <a:t/>
            </a:r>
            <a:endParaRPr b="1" sz="2000">
              <a:solidFill>
                <a:srgbClr val="9900FF"/>
              </a:solidFill>
              <a:latin typeface="Times New Roman"/>
              <a:ea typeface="Times New Roman"/>
              <a:cs typeface="Times New Roman"/>
              <a:sym typeface="Times New Roman"/>
            </a:endParaRPr>
          </a:p>
          <a:p>
            <a:pPr indent="0" lvl="0" marL="0" rtl="0" algn="just">
              <a:spcBef>
                <a:spcPts val="0"/>
              </a:spcBef>
              <a:spcAft>
                <a:spcPts val="0"/>
              </a:spcAft>
              <a:buNone/>
            </a:pPr>
            <a:r>
              <a:rPr b="1" lang="en" sz="2000" u="sng">
                <a:solidFill>
                  <a:schemeClr val="lt1"/>
                </a:solidFill>
                <a:latin typeface="Times New Roman"/>
                <a:ea typeface="Times New Roman"/>
                <a:cs typeface="Times New Roman"/>
                <a:sym typeface="Times New Roman"/>
              </a:rPr>
              <a:t>Google Colab:</a:t>
            </a:r>
            <a:r>
              <a:rPr b="1" lang="en" sz="2000">
                <a:solidFill>
                  <a:srgbClr val="FF9900"/>
                </a:solidFill>
                <a:latin typeface="Times New Roman"/>
                <a:ea typeface="Times New Roman"/>
                <a:cs typeface="Times New Roman"/>
                <a:sym typeface="Times New Roman"/>
              </a:rPr>
              <a:t> To write our code </a:t>
            </a:r>
            <a:r>
              <a:rPr b="1" lang="en" sz="2000">
                <a:solidFill>
                  <a:srgbClr val="FF9900"/>
                </a:solidFill>
                <a:latin typeface="Times New Roman"/>
                <a:ea typeface="Times New Roman"/>
                <a:cs typeface="Times New Roman"/>
                <a:sym typeface="Times New Roman"/>
              </a:rPr>
              <a:t>for</a:t>
            </a:r>
            <a:r>
              <a:rPr b="1" lang="en" sz="2000">
                <a:solidFill>
                  <a:srgbClr val="FF9900"/>
                </a:solidFill>
                <a:latin typeface="Times New Roman"/>
                <a:ea typeface="Times New Roman"/>
                <a:cs typeface="Times New Roman"/>
                <a:sym typeface="Times New Roman"/>
              </a:rPr>
              <a:t> training and testing our models.</a:t>
            </a:r>
            <a:endParaRPr b="1" sz="2000">
              <a:solidFill>
                <a:srgbClr val="FF9900"/>
              </a:solidFill>
              <a:latin typeface="Times New Roman"/>
              <a:ea typeface="Times New Roman"/>
              <a:cs typeface="Times New Roman"/>
              <a:sym typeface="Times New Roman"/>
            </a:endParaRPr>
          </a:p>
          <a:p>
            <a:pPr indent="0" lvl="0" marL="0" rtl="0" algn="l">
              <a:spcBef>
                <a:spcPts val="0"/>
              </a:spcBef>
              <a:spcAft>
                <a:spcPts val="0"/>
              </a:spcAft>
              <a:buNone/>
            </a:pPr>
            <a:r>
              <a:t/>
            </a:r>
            <a:endParaRPr b="1" sz="2000">
              <a:solidFill>
                <a:srgbClr val="FF9900"/>
              </a:solidFill>
              <a:latin typeface="Times New Roman"/>
              <a:ea typeface="Times New Roman"/>
              <a:cs typeface="Times New Roman"/>
              <a:sym typeface="Times New Roman"/>
            </a:endParaRPr>
          </a:p>
          <a:p>
            <a:pPr indent="0" lvl="0" marL="0" rtl="0" algn="just">
              <a:spcBef>
                <a:spcPts val="0"/>
              </a:spcBef>
              <a:spcAft>
                <a:spcPts val="0"/>
              </a:spcAft>
              <a:buNone/>
            </a:pPr>
            <a:r>
              <a:rPr b="1" lang="en" sz="2000" u="sng">
                <a:solidFill>
                  <a:schemeClr val="lt1"/>
                </a:solidFill>
                <a:latin typeface="Times New Roman"/>
                <a:ea typeface="Times New Roman"/>
                <a:cs typeface="Times New Roman"/>
                <a:sym typeface="Times New Roman"/>
              </a:rPr>
              <a:t>ClearML &amp; Tensorboard:</a:t>
            </a:r>
            <a:r>
              <a:rPr b="1" lang="en" sz="2000">
                <a:solidFill>
                  <a:srgbClr val="00FF00"/>
                </a:solidFill>
                <a:latin typeface="Times New Roman"/>
                <a:ea typeface="Times New Roman"/>
                <a:cs typeface="Times New Roman"/>
                <a:sym typeface="Times New Roman"/>
              </a:rPr>
              <a:t> For the </a:t>
            </a:r>
            <a:r>
              <a:rPr b="1" lang="en" sz="2000">
                <a:solidFill>
                  <a:srgbClr val="00FF00"/>
                </a:solidFill>
                <a:latin typeface="Times New Roman"/>
                <a:ea typeface="Times New Roman"/>
                <a:cs typeface="Times New Roman"/>
                <a:sym typeface="Times New Roman"/>
              </a:rPr>
              <a:t>visualization of </a:t>
            </a:r>
            <a:r>
              <a:rPr b="1" lang="en" sz="2000">
                <a:solidFill>
                  <a:srgbClr val="00FF00"/>
                </a:solidFill>
                <a:latin typeface="Times New Roman"/>
                <a:ea typeface="Times New Roman"/>
                <a:cs typeface="Times New Roman"/>
                <a:sym typeface="Times New Roman"/>
              </a:rPr>
              <a:t> graphs and others.</a:t>
            </a:r>
            <a:endParaRPr b="1" sz="2000">
              <a:solidFill>
                <a:srgbClr val="00FF00"/>
              </a:solidFill>
              <a:latin typeface="Times New Roman"/>
              <a:ea typeface="Times New Roman"/>
              <a:cs typeface="Times New Roman"/>
              <a:sym typeface="Times New Roman"/>
            </a:endParaRPr>
          </a:p>
        </p:txBody>
      </p:sp>
      <p:pic>
        <p:nvPicPr>
          <p:cNvPr id="115" name="Google Shape;115;p20"/>
          <p:cNvPicPr preferRelativeResize="0"/>
          <p:nvPr/>
        </p:nvPicPr>
        <p:blipFill>
          <a:blip r:embed="rId5">
            <a:alphaModFix/>
          </a:blip>
          <a:stretch>
            <a:fillRect/>
          </a:stretch>
        </p:blipFill>
        <p:spPr>
          <a:xfrm>
            <a:off x="4796525" y="3182625"/>
            <a:ext cx="1323576" cy="1097901"/>
          </a:xfrm>
          <a:prstGeom prst="rect">
            <a:avLst/>
          </a:prstGeom>
          <a:noFill/>
          <a:ln>
            <a:noFill/>
          </a:ln>
        </p:spPr>
      </p:pic>
      <p:pic>
        <p:nvPicPr>
          <p:cNvPr id="116" name="Google Shape;116;p20"/>
          <p:cNvPicPr preferRelativeResize="0"/>
          <p:nvPr/>
        </p:nvPicPr>
        <p:blipFill>
          <a:blip r:embed="rId6">
            <a:alphaModFix/>
          </a:blip>
          <a:stretch>
            <a:fillRect/>
          </a:stretch>
        </p:blipFill>
        <p:spPr>
          <a:xfrm>
            <a:off x="7732875" y="3133138"/>
            <a:ext cx="1196874" cy="11968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311700" y="848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Yolov5                     | </a:t>
            </a:r>
            <a:r>
              <a:rPr b="1" lang="en"/>
              <a:t>R</a:t>
            </a:r>
            <a:r>
              <a:rPr b="1" lang="en"/>
              <a:t>esults</a:t>
            </a:r>
            <a:r>
              <a:rPr lang="en"/>
              <a:t> |             faster-RCNN</a:t>
            </a:r>
            <a:endParaRPr/>
          </a:p>
        </p:txBody>
      </p:sp>
      <p:sp>
        <p:nvSpPr>
          <p:cNvPr id="122" name="Google Shape;122;p21"/>
          <p:cNvSpPr txBox="1"/>
          <p:nvPr>
            <p:ph idx="1" type="body"/>
          </p:nvPr>
        </p:nvSpPr>
        <p:spPr>
          <a:xfrm>
            <a:off x="0" y="601025"/>
            <a:ext cx="9144000" cy="4542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3" name="Google Shape;123;p21"/>
          <p:cNvPicPr preferRelativeResize="0"/>
          <p:nvPr/>
        </p:nvPicPr>
        <p:blipFill>
          <a:blip r:embed="rId3">
            <a:alphaModFix/>
          </a:blip>
          <a:stretch>
            <a:fillRect/>
          </a:stretch>
        </p:blipFill>
        <p:spPr>
          <a:xfrm>
            <a:off x="49075" y="680075"/>
            <a:ext cx="4286326" cy="2366650"/>
          </a:xfrm>
          <a:prstGeom prst="rect">
            <a:avLst/>
          </a:prstGeom>
          <a:noFill/>
          <a:ln>
            <a:noFill/>
          </a:ln>
        </p:spPr>
      </p:pic>
      <p:pic>
        <p:nvPicPr>
          <p:cNvPr id="124" name="Google Shape;124;p21"/>
          <p:cNvPicPr preferRelativeResize="0"/>
          <p:nvPr/>
        </p:nvPicPr>
        <p:blipFill>
          <a:blip r:embed="rId4">
            <a:alphaModFix/>
          </a:blip>
          <a:stretch>
            <a:fillRect/>
          </a:stretch>
        </p:blipFill>
        <p:spPr>
          <a:xfrm>
            <a:off x="131600" y="3252600"/>
            <a:ext cx="5542874" cy="1818625"/>
          </a:xfrm>
          <a:prstGeom prst="rect">
            <a:avLst/>
          </a:prstGeom>
          <a:noFill/>
          <a:ln>
            <a:noFill/>
          </a:ln>
        </p:spPr>
      </p:pic>
      <p:pic>
        <p:nvPicPr>
          <p:cNvPr id="125" name="Google Shape;125;p21"/>
          <p:cNvPicPr preferRelativeResize="0"/>
          <p:nvPr/>
        </p:nvPicPr>
        <p:blipFill>
          <a:blip r:embed="rId5">
            <a:alphaModFix/>
          </a:blip>
          <a:stretch>
            <a:fillRect/>
          </a:stretch>
        </p:blipFill>
        <p:spPr>
          <a:xfrm>
            <a:off x="6000775" y="2990448"/>
            <a:ext cx="2555225" cy="2024502"/>
          </a:xfrm>
          <a:prstGeom prst="rect">
            <a:avLst/>
          </a:prstGeom>
          <a:noFill/>
          <a:ln>
            <a:noFill/>
          </a:ln>
        </p:spPr>
      </p:pic>
      <p:pic>
        <p:nvPicPr>
          <p:cNvPr id="126" name="Google Shape;126;p21"/>
          <p:cNvPicPr preferRelativeResize="0"/>
          <p:nvPr/>
        </p:nvPicPr>
        <p:blipFill>
          <a:blip r:embed="rId6">
            <a:alphaModFix/>
          </a:blip>
          <a:stretch>
            <a:fillRect/>
          </a:stretch>
        </p:blipFill>
        <p:spPr>
          <a:xfrm>
            <a:off x="4504475" y="886575"/>
            <a:ext cx="2331575" cy="2024500"/>
          </a:xfrm>
          <a:prstGeom prst="rect">
            <a:avLst/>
          </a:prstGeom>
          <a:noFill/>
          <a:ln>
            <a:noFill/>
          </a:ln>
        </p:spPr>
      </p:pic>
      <p:pic>
        <p:nvPicPr>
          <p:cNvPr id="127" name="Google Shape;127;p21"/>
          <p:cNvPicPr preferRelativeResize="0"/>
          <p:nvPr/>
        </p:nvPicPr>
        <p:blipFill>
          <a:blip r:embed="rId7">
            <a:alphaModFix/>
          </a:blip>
          <a:stretch>
            <a:fillRect/>
          </a:stretch>
        </p:blipFill>
        <p:spPr>
          <a:xfrm>
            <a:off x="6812425" y="886575"/>
            <a:ext cx="2272550" cy="2024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