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744" r:id="rId3"/>
    <p:sldMasterId id="2147483780" r:id="rId4"/>
    <p:sldMasterId id="2147483917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7" r:id="rId7"/>
    <p:sldId id="259" r:id="rId8"/>
    <p:sldId id="266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666666"/>
    <a:srgbClr val="21788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48" autoAdjust="0"/>
  </p:normalViewPr>
  <p:slideViewPr>
    <p:cSldViewPr>
      <p:cViewPr varScale="1">
        <p:scale>
          <a:sx n="69" d="100"/>
          <a:sy n="69" d="100"/>
        </p:scale>
        <p:origin x="16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01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82128FB-EBD5-4BAB-8C01-BC7A582CAAE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72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56100" y="4508500"/>
            <a:ext cx="4540250" cy="1082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2925" y="5661025"/>
            <a:ext cx="4538663" cy="4318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265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188913"/>
            <a:ext cx="1979613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5789612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76584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312A6-828A-4A5A-933E-783F968095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D6851-9F84-40C1-A882-12685005B58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7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EBCA5-7DE7-4D5A-8213-865F7F43400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58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DE927-94AB-486B-8C52-DBBAC60C350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0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7D1EF-397C-46FA-AC11-918DD8E5588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01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C605B-4F14-4DE4-BC61-62F25CC81CD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4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8E42-3F15-4472-A70F-27895952DC4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71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5B53B-CA2A-44E9-B0C0-5D79F2EA390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00381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0858-8614-4CD5-9DA6-E42023476DF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99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B2FC-61EF-47B7-BE6A-E577131FDDC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79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8A0B4-30EC-4D76-9A07-E20E4574849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11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57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21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89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573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7207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67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54208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6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81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2939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10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6191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0301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179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9541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485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3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188" y="1412875"/>
            <a:ext cx="3884612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84613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4240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6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9555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4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187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086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031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365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896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05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0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37516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554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520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63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847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037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615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E23B-7DCC-47C3-BCBF-8026E74453A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339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728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25-Oct-22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3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5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122805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200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850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882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227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25-Oct-22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941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25-Oct-22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886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25-Oct-22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330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9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9959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6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188913"/>
            <a:ext cx="791527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12875"/>
            <a:ext cx="792162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FD9E23B-7DCC-47C3-BCBF-8026E74453A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B1F-4A78-4DE2-B1E7-52FA32BE5580}" type="datetimeFigureOut">
              <a:rPr lang="en-US" dirty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9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1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25-Oct-22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4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27984" y="4653136"/>
            <a:ext cx="4391025" cy="1582812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Traffic Sign Detection Using DL &amp; Model Comparison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F344-E133-49D6-A524-F3074629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-1971600"/>
            <a:ext cx="8360008" cy="5652184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F5E775E5-DF9D-49EB-B82E-9B952D513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7" t="-1" r="2" b="8333"/>
          <a:stretch/>
        </p:blipFill>
        <p:spPr bwMode="auto">
          <a:xfrm>
            <a:off x="6207759" y="1918960"/>
            <a:ext cx="2936241" cy="27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8750" cy="1150938"/>
          </a:xfrm>
        </p:spPr>
        <p:txBody>
          <a:bodyPr/>
          <a:lstStyle/>
          <a:p>
            <a:pPr algn="ctr"/>
            <a:r>
              <a:rPr lang="en-US" dirty="0"/>
              <a:t>Group Members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775575" cy="475138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800" b="0" i="0" u="none" strike="noStrike" dirty="0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Talukder Abdullah Al Talha 1813193642</a:t>
            </a:r>
            <a:endParaRPr lang="en-US" sz="2800" b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Shadman Sakib 1813190642</a:t>
            </a:r>
            <a:endParaRPr lang="en-US" sz="2800" b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Md. Sharukh Fardin 1821463042</a:t>
            </a:r>
            <a:endParaRPr lang="en-US" sz="2800" b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764704"/>
            <a:ext cx="6767513" cy="993775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 &amp; How Did We Come Up With The Idea</a:t>
            </a:r>
            <a:r>
              <a:rPr lang="en-US" sz="2800" b="0" dirty="0">
                <a:effectLst/>
              </a:rPr>
              <a:t/>
            </a:r>
            <a:br>
              <a:rPr lang="en-US" sz="2800" b="0" dirty="0">
                <a:effectLst/>
              </a:rPr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557338"/>
            <a:ext cx="6778625" cy="4967287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/>
              <a:t>Problem Statement </a:t>
            </a:r>
            <a:r>
              <a:rPr lang="en-US" sz="1800" b="1" u="sng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On </a:t>
            </a:r>
            <a:r>
              <a:rPr lang="en-US" sz="1800" dirty="0"/>
              <a:t>average 3700 people are dying around the world in road accidents every day.</a:t>
            </a:r>
          </a:p>
          <a:p>
            <a:r>
              <a:rPr lang="en-US" sz="1800" dirty="0" smtClean="0"/>
              <a:t>1.35 </a:t>
            </a:r>
            <a:r>
              <a:rPr lang="en-US" sz="1800" dirty="0"/>
              <a:t>million are dying in a year. </a:t>
            </a:r>
          </a:p>
          <a:p>
            <a:pPr marL="0" indent="0">
              <a:buNone/>
            </a:pPr>
            <a:endParaRPr lang="en-US" sz="1800" b="1" u="sng" dirty="0" smtClean="0"/>
          </a:p>
          <a:p>
            <a:pPr marL="0" indent="0">
              <a:buNone/>
            </a:pPr>
            <a:r>
              <a:rPr lang="en-US" sz="1800" b="1" u="sng" dirty="0" smtClean="0"/>
              <a:t>Reasons: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Not seeing the traffic signs properly due to bad daylight or bad </a:t>
            </a:r>
            <a:r>
              <a:rPr lang="en-US" sz="1800" dirty="0" smtClean="0"/>
              <a:t>weather.</a:t>
            </a:r>
            <a:endParaRPr lang="en-US" sz="1800" dirty="0"/>
          </a:p>
          <a:p>
            <a:r>
              <a:rPr lang="en-US" sz="1800" dirty="0"/>
              <a:t>Not recognizing the traffic signs.</a:t>
            </a:r>
          </a:p>
          <a:p>
            <a:r>
              <a:rPr lang="en-US" sz="1800" dirty="0"/>
              <a:t>Some </a:t>
            </a:r>
            <a:r>
              <a:rPr lang="en-US" sz="1800" dirty="0" smtClean="0"/>
              <a:t>drivers may </a:t>
            </a:r>
            <a:r>
              <a:rPr lang="en-US" sz="1800" dirty="0"/>
              <a:t>have bad eyesight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Aim of our project :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build a system which will help drivers or AI to recognize the traffic signs even in bad daylight. </a:t>
            </a:r>
          </a:p>
          <a:p>
            <a:r>
              <a:rPr lang="en-US" dirty="0"/>
              <a:t> To help the drivers who have bad eyesight. </a:t>
            </a:r>
          </a:p>
          <a:p>
            <a:r>
              <a:rPr lang="en-US" dirty="0"/>
              <a:t> To develop our project for the automated cars in future.            </a:t>
            </a:r>
          </a:p>
          <a:p>
            <a:r>
              <a:rPr lang="en-US" dirty="0"/>
              <a:t> We will use three different models and compare their accuracy. The models we plan to use are YOLOv5 , SSD and F</a:t>
            </a:r>
            <a:r>
              <a:rPr lang="en-US" dirty="0" smtClean="0"/>
              <a:t>aster RCNN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u="sng" dirty="0"/>
              <a:t/>
            </a:r>
            <a:br>
              <a:rPr lang="en-US" u="sng" dirty="0"/>
            </a:br>
            <a:r>
              <a:rPr lang="en-US" b="1" u="sng" dirty="0"/>
              <a:t>How Did We Come Up With This Idea?</a:t>
            </a:r>
            <a:endParaRPr lang="en-US" u="sng" dirty="0"/>
          </a:p>
          <a:p>
            <a:pPr marL="0" indent="0">
              <a:buNone/>
            </a:pPr>
            <a:r>
              <a:rPr lang="en-US" b="1" dirty="0"/>
              <a:t>-</a:t>
            </a:r>
            <a:r>
              <a:rPr lang="en-US" dirty="0"/>
              <a:t>When thinking about automated cars and traffic management throughout the world, we thought why not implement something similar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41785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72C-F1AD-4C58-B440-039D387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F792-3B18-4BBE-905D-AA04E3D5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i="0" u="none" strike="noStrike" dirty="0">
                <a:effectLst/>
                <a:latin typeface="Arial" panose="020B0604020202020204" pitchFamily="34" charset="0"/>
              </a:rPr>
              <a:t>Traffic Sign Recognition and Classification Using YOLOv2, Faster RCNN and SSD</a:t>
            </a:r>
            <a:endParaRPr lang="en-US" sz="2200" b="0" dirty="0">
              <a:effectLst/>
            </a:endParaRPr>
          </a:p>
          <a:p>
            <a:pPr fontAlgn="base"/>
            <a:r>
              <a:rPr lang="en-US" sz="1800" dirty="0"/>
              <a:t>Used </a:t>
            </a:r>
            <a:r>
              <a:rPr lang="en-US" sz="1800" b="1" dirty="0"/>
              <a:t>YOLOv2, Faster RCNN and SSD</a:t>
            </a:r>
            <a:endParaRPr lang="en-US" sz="1800" dirty="0"/>
          </a:p>
          <a:p>
            <a:pPr fontAlgn="base"/>
            <a:r>
              <a:rPr lang="en-US" sz="1800" dirty="0"/>
              <a:t>Used </a:t>
            </a:r>
            <a:r>
              <a:rPr lang="en-US" sz="1800" dirty="0" err="1"/>
              <a:t>Tensorflow</a:t>
            </a:r>
            <a:r>
              <a:rPr lang="en-US" sz="1800" dirty="0"/>
              <a:t> 2 and for dataset they used </a:t>
            </a:r>
            <a:r>
              <a:rPr lang="en-US" sz="1800" b="1" dirty="0"/>
              <a:t>‘German Traffic sign dataset’.</a:t>
            </a:r>
            <a:endParaRPr lang="en-US" sz="1800" dirty="0"/>
          </a:p>
          <a:p>
            <a:pPr fontAlgn="base"/>
            <a:r>
              <a:rPr lang="en-US" sz="1800" dirty="0"/>
              <a:t>Also used traditional evaluation parameters such as </a:t>
            </a:r>
            <a:r>
              <a:rPr lang="en-US" sz="1800" dirty="0" err="1"/>
              <a:t>mAp</a:t>
            </a:r>
            <a:r>
              <a:rPr lang="en-US" sz="1800" dirty="0"/>
              <a:t>, FPS. </a:t>
            </a:r>
          </a:p>
          <a:p>
            <a:pPr fontAlgn="base"/>
            <a:r>
              <a:rPr lang="en-US" sz="1800" dirty="0"/>
              <a:t>The accuracy of </a:t>
            </a:r>
            <a:r>
              <a:rPr lang="en-US" sz="1800" b="1" dirty="0"/>
              <a:t>YOLOv2 </a:t>
            </a:r>
            <a:r>
              <a:rPr lang="en-US" sz="1800" dirty="0"/>
              <a:t>is better than </a:t>
            </a:r>
            <a:r>
              <a:rPr lang="en-US" sz="1800" b="1" dirty="0"/>
              <a:t>Faster RCNN and SSD</a:t>
            </a:r>
            <a:r>
              <a:rPr lang="en-US" sz="1800" dirty="0"/>
              <a:t> by 3.5% and 21% respectively. </a:t>
            </a:r>
          </a:p>
          <a:p>
            <a:r>
              <a:rPr lang="en-US" sz="1800" b="1" dirty="0"/>
              <a:t>YOLOv2</a:t>
            </a:r>
            <a:r>
              <a:rPr lang="en-US" sz="1800" dirty="0"/>
              <a:t> was 3 times quicker than </a:t>
            </a:r>
            <a:r>
              <a:rPr lang="en-US" sz="1800" b="1" dirty="0"/>
              <a:t>Faster RCNN</a:t>
            </a:r>
            <a:r>
              <a:rPr lang="en-US" sz="1800" dirty="0"/>
              <a:t> with a better accuracy.</a:t>
            </a:r>
            <a:r>
              <a:rPr lang="en-US" sz="1800" b="0" i="0" u="none" strike="noStrike" dirty="0" smtClean="0">
                <a:effectLst/>
                <a:latin typeface="Arial" panose="020B0604020202020204" pitchFamily="34" charset="0"/>
              </a:rPr>
              <a:t>[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1]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AC0B63A-5119-47DF-A18F-4812EEEF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02340"/>
            <a:ext cx="1475657" cy="13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B1EF-0DDD-481A-BC72-2CA5B1C3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4404-72DC-4782-AE1E-F7F9C508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9661" cy="3396383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4900" b="1" dirty="0">
                <a:latin typeface="Arial" panose="020B0604020202020204" pitchFamily="34" charset="0"/>
              </a:rPr>
              <a:t>Real‑Time Detection and Recognition of Railway Traffic Signals Using Deep </a:t>
            </a:r>
            <a:r>
              <a:rPr lang="en-US" sz="4900" b="1" dirty="0" smtClean="0">
                <a:latin typeface="Arial" panose="020B0604020202020204" pitchFamily="34" charset="0"/>
              </a:rPr>
              <a:t>Learning</a:t>
            </a:r>
          </a:p>
          <a:p>
            <a:pPr fontAlgn="base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YOLOv5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recognition and </a:t>
            </a:r>
            <a:endParaRPr lang="en-US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FRsign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 </a:t>
            </a:r>
          </a:p>
          <a:p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Dataset: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100,000 Pictures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.[2]</a:t>
            </a:r>
            <a:endParaRPr lang="en-US" sz="49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5EA4A-AB9E-480D-BF4F-AF014FA85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1129" y="2357266"/>
            <a:ext cx="3359661" cy="359931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900" b="1" dirty="0">
                <a:latin typeface="Arial" panose="020B0604020202020204" pitchFamily="34" charset="0"/>
              </a:rPr>
              <a:t>Iraqi Traffic Signs Detection Based On YOLOv5</a:t>
            </a:r>
          </a:p>
          <a:p>
            <a:pPr fontAlgn="base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YOLOv5.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Iraqi Traffic Sign </a:t>
            </a:r>
            <a:endParaRPr lang="en-US" sz="4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Detection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(IQTSDB)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dataset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in different conditions </a:t>
            </a:r>
            <a:endParaRPr lang="en-US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such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sunny, cloudy, weak light and </a:t>
            </a:r>
            <a:endParaRPr lang="en-US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rainy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 </a:t>
            </a:r>
          </a:p>
          <a:p>
            <a:pPr fontAlgn="base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efficient in detecting traffic 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signs</a:t>
            </a:r>
          </a:p>
          <a:p>
            <a:pPr marL="0" indent="0" fontAlgn="base">
              <a:buNone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different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Precision (</a:t>
            </a:r>
            <a:r>
              <a:rPr lang="en-US" sz="4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</a:p>
          <a:p>
            <a:pPr marL="0" indent="0">
              <a:buNone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YOLOv2, and YOLOv3. [3]</a:t>
            </a:r>
            <a:endParaRPr lang="en-US" sz="49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C302A78-0431-426C-A09F-4001BD4F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62" y="515515"/>
            <a:ext cx="1529894" cy="15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C7E0-300F-47D6-8745-0A2055E5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3515-6F7B-4976-9076-DDAEC0E8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Traffic Signs Detection Based on Faster R-CNN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U</a:t>
            </a:r>
            <a:r>
              <a:rPr lang="en-US" sz="1800" dirty="0" smtClean="0">
                <a:latin typeface="Arial" panose="020B0604020202020204" pitchFamily="34" charset="0"/>
              </a:rPr>
              <a:t>sed </a:t>
            </a:r>
            <a:r>
              <a:rPr lang="en-US" sz="1800" dirty="0">
                <a:latin typeface="Arial" panose="020B0604020202020204" pitchFamily="34" charset="0"/>
              </a:rPr>
              <a:t>Faster R-CNN. </a:t>
            </a:r>
          </a:p>
          <a:p>
            <a:r>
              <a:rPr lang="en-US" sz="1800" dirty="0">
                <a:latin typeface="Arial" panose="020B0604020202020204" pitchFamily="34" charset="0"/>
              </a:rPr>
              <a:t>N</a:t>
            </a:r>
            <a:r>
              <a:rPr lang="en-US" sz="1800" dirty="0" smtClean="0">
                <a:latin typeface="Arial" panose="020B0604020202020204" pitchFamily="34" charset="0"/>
              </a:rPr>
              <a:t>ot </a:t>
            </a:r>
            <a:r>
              <a:rPr lang="en-US" sz="1800" dirty="0">
                <a:latin typeface="Arial" panose="020B0604020202020204" pitchFamily="34" charset="0"/>
              </a:rPr>
              <a:t>need to extract image features </a:t>
            </a:r>
            <a:endParaRPr lang="en-US" sz="1800" dirty="0" smtClean="0">
              <a:latin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</a:rPr>
              <a:t>mAp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value was 0.3449. [4]</a:t>
            </a:r>
          </a:p>
          <a:p>
            <a:endParaRPr lang="en-US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8B831438-D5BA-421D-8A82-9287E644E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4868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A399-7ACB-4362-8EA3-541AF6BE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7355574" cy="3534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1" dirty="0" smtClean="0"/>
              <a:t>After collecting the dataset, we will be following these six steps:</a:t>
            </a:r>
          </a:p>
          <a:p>
            <a:pPr marL="0" indent="0">
              <a:buNone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Processing the dataset.</a:t>
            </a:r>
          </a:p>
          <a:p>
            <a:pPr marL="0" indent="0">
              <a:buNone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 three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odels ( YOLOv5,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aster RCNN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SSD)</a:t>
            </a:r>
          </a:p>
          <a:p>
            <a:pPr marL="0" indent="0">
              <a:buNone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models.</a:t>
            </a:r>
          </a:p>
          <a:p>
            <a:pPr marL="0" indent="0">
              <a:buNone/>
            </a:pP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Improving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model.</a:t>
            </a:r>
          </a:p>
          <a:p>
            <a:pPr marL="0" indent="0">
              <a:buNone/>
            </a:pP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Comparing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our 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8F91-7064-4AC6-8913-17E576A2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701D-9B9A-44F3-B3C1-51378B4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9" y="1412875"/>
            <a:ext cx="7273180" cy="5111750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Garg, P., Chowdhury, D. R., &amp; More, V. N. (2019, July). Traffic sign recognition and classification using YOLOv2, faster RCNN and SSD. In </a:t>
            </a:r>
            <a:r>
              <a:rPr lang="en-US" sz="1800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10th International Conference on Computing, Communication and Networking Technologies (ICCCNT)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(pp. 1-5). IEEE.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Staino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Suwalka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Mitra, P., &amp;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Real-Time Detection and Recognition of Railway Traffic Signals Using Deep Learning. </a:t>
            </a:r>
            <a:r>
              <a:rPr lang="en-US" sz="1800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Big Data Analytics in Transportation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57-71.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(2021, July). Iraqi Traffic Signs Detection Based On Yolov5. In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International Conference on Advanced Computer Applications (ACA)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5-9). IEEE.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4] </a:t>
            </a:r>
            <a:r>
              <a:rPr lang="en-US" sz="1800" dirty="0"/>
              <a:t>Z. </a:t>
            </a:r>
            <a:r>
              <a:rPr lang="en-US" sz="1800" dirty="0" err="1"/>
              <a:t>Zuo</a:t>
            </a:r>
            <a:r>
              <a:rPr lang="en-US" sz="1800" dirty="0"/>
              <a:t>, K. Yu, Q. Zhou, X. Wang and T. Li, "Traffic Signs Detection Based on Faster R-CNN," 2017 IEEE 37th International Conference on Distributed Computing Systems Workshops (ICDCSW), 2017, pp. 286-288, </a:t>
            </a:r>
            <a:r>
              <a:rPr lang="en-US" sz="1800" dirty="0" err="1"/>
              <a:t>doi</a:t>
            </a:r>
            <a:r>
              <a:rPr lang="en-US" sz="1800" dirty="0"/>
              <a:t>: 10.1109/ICDCSW.2017.34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9FC9E9-AEA8-4889-B31C-86D8161D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32" y="0"/>
            <a:ext cx="1512168" cy="124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Organic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5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6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260</TotalTime>
  <Words>379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Futura LT Book</vt:lpstr>
      <vt:lpstr>Garamond</vt:lpstr>
      <vt:lpstr>굴림</vt:lpstr>
      <vt:lpstr>Rockwell</vt:lpstr>
      <vt:lpstr>Rockwell Condensed</vt:lpstr>
      <vt:lpstr>Times New Roman</vt:lpstr>
      <vt:lpstr>Trebuchet MS</vt:lpstr>
      <vt:lpstr>Wingdings</vt:lpstr>
      <vt:lpstr>template</vt:lpstr>
      <vt:lpstr>Custom Design</vt:lpstr>
      <vt:lpstr>Berlin</vt:lpstr>
      <vt:lpstr>Organic</vt:lpstr>
      <vt:lpstr>Wood Type</vt:lpstr>
      <vt:lpstr>Traffic Sign Detection Using DL &amp; Model Comparison  </vt:lpstr>
      <vt:lpstr>Group Members</vt:lpstr>
      <vt:lpstr>Problem Statement &amp; How Did We Come Up With The Idea  </vt:lpstr>
      <vt:lpstr>PowerPoint Presentation</vt:lpstr>
      <vt:lpstr>Related Works</vt:lpstr>
      <vt:lpstr>Related Works (Continues)</vt:lpstr>
      <vt:lpstr>Related Works (Continues)</vt:lpstr>
      <vt:lpstr>Working Plan</vt:lpstr>
      <vt:lpstr>References</vt:lpstr>
      <vt:lpstr>THANK YOU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ADMIN</dc:creator>
  <cp:lastModifiedBy>User</cp:lastModifiedBy>
  <cp:revision>57</cp:revision>
  <dcterms:created xsi:type="dcterms:W3CDTF">2014-12-30T13:29:22Z</dcterms:created>
  <dcterms:modified xsi:type="dcterms:W3CDTF">2022-10-25T13:24:59Z</dcterms:modified>
</cp:coreProperties>
</file>