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erriweather" panose="020B0604020202020204" charset="0"/>
      <p:regular r:id="rId8"/>
      <p:bold r:id="rId9"/>
      <p:italic r:id="rId10"/>
      <p:boldItalic r:id="rId11"/>
    </p:embeddedFon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27C4D6-0E83-439C-B8C8-342B1BB12467}">
  <a:tblStyle styleId="{8A27C4D6-0E83-439C-B8C8-342B1BB124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c0e28a00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c0e28a00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c0e28a00f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c0e28a00f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c0e28a00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c0e28a00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8c0e28a00f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8c0e28a00f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aphicFrame>
        <p:nvGraphicFramePr>
          <p:cNvPr id="64" name="Google Shape;64;p13"/>
          <p:cNvGraphicFramePr/>
          <p:nvPr>
            <p:extLst>
              <p:ext uri="{D42A27DB-BD31-4B8C-83A1-F6EECF244321}">
                <p14:modId xmlns:p14="http://schemas.microsoft.com/office/powerpoint/2010/main" val="4219279902"/>
              </p:ext>
            </p:extLst>
          </p:nvPr>
        </p:nvGraphicFramePr>
        <p:xfrm>
          <a:off x="467175" y="1926134"/>
          <a:ext cx="3746500" cy="1188630"/>
        </p:xfrm>
        <a:graphic>
          <a:graphicData uri="http://schemas.openxmlformats.org/drawingml/2006/table">
            <a:tbl>
              <a:tblPr>
                <a:noFill/>
                <a:tableStyleId>{8A27C4D6-0E83-439C-B8C8-342B1BB12467}</a:tableStyleId>
              </a:tblPr>
              <a:tblGrid>
                <a:gridCol w="24765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Shadman Sakib</a:t>
                      </a:r>
                      <a:endParaRPr/>
                    </a:p>
                  </a:txBody>
                  <a:tcPr marL="91425" marR="91425" marT="91425" marB="91425"/>
                </a:tc>
                <a:tc>
                  <a:txBody>
                    <a:bodyPr/>
                    <a:lstStyle/>
                    <a:p>
                      <a:pPr marL="0" lvl="0" indent="0" algn="l" rtl="0">
                        <a:spcBef>
                          <a:spcPts val="0"/>
                        </a:spcBef>
                        <a:spcAft>
                          <a:spcPts val="0"/>
                        </a:spcAft>
                        <a:buNone/>
                      </a:pPr>
                      <a:r>
                        <a:rPr lang="en"/>
                        <a:t>1813190642</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Talukder Abdullah Al Talha</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1813193642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Md. Sharukh Fardin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1821463042 </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65" name="Google Shape;65;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Traffic Sign Detection &amp; Model Comparison </a:t>
            </a:r>
            <a:r>
              <a:rPr lang="en" dirty="0" smtClean="0"/>
              <a:t>Using </a:t>
            </a:r>
            <a:r>
              <a:rPr lang="en" dirty="0"/>
              <a:t>Deep Learning</a:t>
            </a:r>
            <a:endParaRPr dirty="0"/>
          </a:p>
        </p:txBody>
      </p:sp>
      <p:sp>
        <p:nvSpPr>
          <p:cNvPr id="5" name="Subtitle 4"/>
          <p:cNvSpPr>
            <a:spLocks noGrp="1"/>
          </p:cNvSpPr>
          <p:nvPr>
            <p:ph type="subTitle" idx="1"/>
          </p:nvPr>
        </p:nvSpPr>
        <p:spPr>
          <a:xfrm>
            <a:off x="4104382" y="3541105"/>
            <a:ext cx="4242600" cy="738300"/>
          </a:xfrm>
        </p:spPr>
        <p:txBody>
          <a:bodyPr>
            <a:normAutofit fontScale="92500" lnSpcReduction="20000"/>
          </a:bodyPr>
          <a:lstStyle/>
          <a:p>
            <a:r>
              <a:rPr lang="en-US" dirty="0" smtClean="0">
                <a:solidFill>
                  <a:schemeClr val="bg1"/>
                </a:solidFill>
              </a:rPr>
              <a:t>CSE499A.10</a:t>
            </a:r>
          </a:p>
          <a:p>
            <a:r>
              <a:rPr lang="en-US" dirty="0" smtClean="0">
                <a:solidFill>
                  <a:schemeClr val="bg1"/>
                </a:solidFill>
              </a:rPr>
              <a:t>FALL 2022</a:t>
            </a:r>
          </a:p>
          <a:p>
            <a:r>
              <a:rPr lang="en-US" dirty="0" smtClean="0">
                <a:solidFill>
                  <a:schemeClr val="bg1"/>
                </a:solidFill>
              </a:rPr>
              <a:t>System design Presentation</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&amp; Why!</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latin typeface="Arial"/>
                <a:ea typeface="Arial"/>
                <a:cs typeface="Arial"/>
                <a:sym typeface="Arial"/>
              </a:rPr>
              <a:t>Our aim is to work on image detection using three different models and then make a comparison between them. We will detect traffic signs for ensuring safety while driving. We will use YOLOv5, SSD and Faster RCNN. All of these three are well known for image detection &amp; classification. For dataset we are initially planning to use ‘German Traffic Sign’ dataset which consists more than 50 thousand image.</a:t>
            </a:r>
            <a:endParaRPr>
              <a:latin typeface="Arial"/>
              <a:ea typeface="Arial"/>
              <a:cs typeface="Arial"/>
              <a:sym typeface="Arial"/>
            </a:endParaRPr>
          </a:p>
          <a:p>
            <a:pPr marL="0" lvl="0" indent="0" algn="just" rtl="0">
              <a:spcBef>
                <a:spcPts val="1200"/>
              </a:spcBef>
              <a:spcAft>
                <a:spcPts val="1200"/>
              </a:spcAft>
              <a:buNone/>
            </a:pPr>
            <a:r>
              <a:rPr lang="en">
                <a:latin typeface="Arial"/>
                <a:ea typeface="Arial"/>
                <a:cs typeface="Arial"/>
                <a:sym typeface="Arial"/>
              </a:rPr>
              <a:t>As number of road accidents are increasing around the world day by day and along with that the number of deaths are also increasing. Some main reasons behind these accidents are not seeing the roads signs properly due to the bad light or the bad eyesight of the driver. So, we plan to take an attempt to solve this problem as much as possible.</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F9CB9C"/>
                </a:solidFill>
              </a:rPr>
              <a:t>Yolo</a:t>
            </a:r>
            <a:r>
              <a:rPr lang="en"/>
              <a:t>, </a:t>
            </a:r>
            <a:r>
              <a:rPr lang="en" b="1">
                <a:solidFill>
                  <a:srgbClr val="00FFFF"/>
                </a:solidFill>
              </a:rPr>
              <a:t>SSD</a:t>
            </a:r>
            <a:r>
              <a:rPr lang="en" b="1"/>
              <a:t> </a:t>
            </a:r>
            <a:r>
              <a:rPr lang="en"/>
              <a:t>&amp; </a:t>
            </a:r>
            <a:r>
              <a:rPr lang="en" b="1">
                <a:solidFill>
                  <a:srgbClr val="FF9900"/>
                </a:solidFill>
              </a:rPr>
              <a:t>Faster RCNN</a:t>
            </a:r>
            <a:endParaRPr b="1">
              <a:solidFill>
                <a:srgbClr val="FF9900"/>
              </a:solidFill>
            </a:endParaRPr>
          </a:p>
        </p:txBody>
      </p:sp>
      <p:sp>
        <p:nvSpPr>
          <p:cNvPr id="77" name="Google Shape;77;p15"/>
          <p:cNvSpPr txBox="1"/>
          <p:nvPr/>
        </p:nvSpPr>
        <p:spPr>
          <a:xfrm>
            <a:off x="540000" y="1627075"/>
            <a:ext cx="8064000" cy="28938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rgbClr val="F9CB9C"/>
              </a:buClr>
              <a:buSzPts val="1600"/>
              <a:buChar char="❏"/>
            </a:pPr>
            <a:r>
              <a:rPr lang="en" sz="1600">
                <a:solidFill>
                  <a:srgbClr val="F9CB9C"/>
                </a:solidFill>
                <a:highlight>
                  <a:schemeClr val="dk2"/>
                </a:highlight>
              </a:rPr>
              <a:t>The most notable key feature of the YOLO algorithm is, it divide the image into n number of grids, each with the same sized SxS region.</a:t>
            </a:r>
            <a:endParaRPr sz="1600">
              <a:solidFill>
                <a:srgbClr val="F9CB9C"/>
              </a:solidFill>
              <a:highlight>
                <a:srgbClr val="FFFFFF"/>
              </a:highlight>
            </a:endParaRPr>
          </a:p>
          <a:p>
            <a:pPr marL="0" lvl="0" indent="0" algn="just" rtl="0">
              <a:spcBef>
                <a:spcPts val="0"/>
              </a:spcBef>
              <a:spcAft>
                <a:spcPts val="0"/>
              </a:spcAft>
              <a:buNone/>
            </a:pPr>
            <a:endParaRPr sz="1600">
              <a:solidFill>
                <a:srgbClr val="FFFF00"/>
              </a:solidFill>
              <a:highlight>
                <a:schemeClr val="dk2"/>
              </a:highlight>
            </a:endParaRPr>
          </a:p>
          <a:p>
            <a:pPr marL="457200" lvl="0" indent="-330200" algn="just" rtl="0">
              <a:spcBef>
                <a:spcPts val="0"/>
              </a:spcBef>
              <a:spcAft>
                <a:spcPts val="0"/>
              </a:spcAft>
              <a:buClr>
                <a:srgbClr val="00FFFF"/>
              </a:buClr>
              <a:buSzPts val="1600"/>
              <a:buFont typeface="Roboto"/>
              <a:buChar char="❏"/>
            </a:pPr>
            <a:r>
              <a:rPr lang="en" sz="1600">
                <a:solidFill>
                  <a:srgbClr val="00FFFF"/>
                </a:solidFill>
                <a:highlight>
                  <a:schemeClr val="dk2"/>
                </a:highlight>
              </a:rPr>
              <a:t>SSD is a single-stage object detection method and it has mentionable similarities with yolo. </a:t>
            </a:r>
            <a:r>
              <a:rPr lang="en" sz="1600">
                <a:solidFill>
                  <a:srgbClr val="00FFFF"/>
                </a:solidFill>
                <a:highlight>
                  <a:schemeClr val="dk2"/>
                </a:highlight>
                <a:latin typeface="Roboto"/>
                <a:ea typeface="Roboto"/>
                <a:cs typeface="Roboto"/>
                <a:sym typeface="Roboto"/>
              </a:rPr>
              <a:t>The main distinction between YOLO and SSD is working with multiple bounding boxes of the same object instance.</a:t>
            </a:r>
            <a:endParaRPr sz="1600">
              <a:solidFill>
                <a:srgbClr val="00FFFF"/>
              </a:solidFill>
              <a:highlight>
                <a:schemeClr val="dk2"/>
              </a:highlight>
              <a:latin typeface="Roboto"/>
              <a:ea typeface="Roboto"/>
              <a:cs typeface="Roboto"/>
              <a:sym typeface="Roboto"/>
            </a:endParaRPr>
          </a:p>
          <a:p>
            <a:pPr marL="457200" lvl="0" indent="0" algn="just" rtl="0">
              <a:spcBef>
                <a:spcPts val="0"/>
              </a:spcBef>
              <a:spcAft>
                <a:spcPts val="0"/>
              </a:spcAft>
              <a:buNone/>
            </a:pPr>
            <a:endParaRPr sz="1600">
              <a:solidFill>
                <a:srgbClr val="00FFFF"/>
              </a:solidFill>
              <a:highlight>
                <a:schemeClr val="dk2"/>
              </a:highlight>
              <a:latin typeface="Roboto"/>
              <a:ea typeface="Roboto"/>
              <a:cs typeface="Roboto"/>
              <a:sym typeface="Roboto"/>
            </a:endParaRPr>
          </a:p>
          <a:p>
            <a:pPr marL="457200" lvl="0" indent="-330200" algn="just" rtl="0">
              <a:spcBef>
                <a:spcPts val="0"/>
              </a:spcBef>
              <a:spcAft>
                <a:spcPts val="0"/>
              </a:spcAft>
              <a:buClr>
                <a:srgbClr val="FF9900"/>
              </a:buClr>
              <a:buSzPts val="1600"/>
              <a:buFont typeface="Roboto"/>
              <a:buChar char="❏"/>
            </a:pPr>
            <a:r>
              <a:rPr lang="en" sz="1600">
                <a:solidFill>
                  <a:srgbClr val="FF9900"/>
                </a:solidFill>
                <a:highlight>
                  <a:schemeClr val="dk2"/>
                </a:highlight>
              </a:rPr>
              <a:t>R-CNN consists of three modules. At first there is selective search algorithm then feature extraction and at last image classification by SVM. It works differently than other two models mentioned above.</a:t>
            </a:r>
            <a:endParaRPr sz="1600">
              <a:solidFill>
                <a:srgbClr val="FF9900"/>
              </a:solidFill>
              <a:highlight>
                <a:schemeClr val="dk2"/>
              </a:highlight>
            </a:endParaRPr>
          </a:p>
          <a:p>
            <a:pPr marL="457200" lvl="0" indent="0" algn="l" rtl="0">
              <a:spcBef>
                <a:spcPts val="0"/>
              </a:spcBef>
              <a:spcAft>
                <a:spcPts val="0"/>
              </a:spcAft>
              <a:buNone/>
            </a:pPr>
            <a:endParaRPr sz="1600">
              <a:highlight>
                <a:schemeClr val="lt2"/>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Budget &amp; Complications</a:t>
            </a:r>
            <a:endParaRPr/>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a:t>As our project don’t have hardware implementation for the ‘senior design’ course, our budget is not that much. But we may buy cloud subscription as we do not have enough machine power (GPU) in our computer. We may use google collab pro.</a:t>
            </a:r>
            <a:endParaRPr/>
          </a:p>
          <a:p>
            <a:pPr marL="0" lvl="0" indent="0" algn="just" rtl="0">
              <a:spcBef>
                <a:spcPts val="1200"/>
              </a:spcBef>
              <a:spcAft>
                <a:spcPts val="0"/>
              </a:spcAft>
              <a:buClr>
                <a:schemeClr val="dk1"/>
              </a:buClr>
              <a:buSzPts val="1100"/>
              <a:buFont typeface="Arial"/>
              <a:buNone/>
            </a:pPr>
            <a:r>
              <a:rPr lang="en"/>
              <a:t>We can face difficulty with Faster RCNN as it is slightly more old school and complicated than the rest of two. Yolo and SSD is more straightforward in case of image detection. Besides, corrupted and unclear images can also be a challenge.</a:t>
            </a:r>
            <a:endParaRPr/>
          </a:p>
          <a:p>
            <a:pPr marL="0" lvl="0" indent="0" algn="just" rtl="0">
              <a:spcBef>
                <a:spcPts val="1200"/>
              </a:spcBef>
              <a:spcAft>
                <a:spcPts val="0"/>
              </a:spcAft>
              <a:buClr>
                <a:schemeClr val="dk1"/>
              </a:buClr>
              <a:buSzPts val="1100"/>
              <a:buFont typeface="Arial"/>
              <a:buNone/>
            </a:pPr>
            <a:r>
              <a:rPr lang="en"/>
              <a:t>When we will start with the coding part, we might change some aspects if required after discussing with our faculty.</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562375" y="1463600"/>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On-screen Show (16:9)</PresentationFormat>
  <Paragraphs>24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Merriweather</vt:lpstr>
      <vt:lpstr>Roboto</vt:lpstr>
      <vt:lpstr>Paradigm</vt:lpstr>
      <vt:lpstr>Traffic Sign Detection &amp; Model Comparison Using Deep Learning</vt:lpstr>
      <vt:lpstr>What &amp; Why!</vt:lpstr>
      <vt:lpstr>Yolo, SSD &amp; Faster RCNN</vt:lpstr>
      <vt:lpstr>Budget &amp; Complications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 &amp; Model Comparison Using Deep Learning</dc:title>
  <cp:lastModifiedBy>User</cp:lastModifiedBy>
  <cp:revision>2</cp:revision>
  <dcterms:modified xsi:type="dcterms:W3CDTF">2022-11-14T06:22:56Z</dcterms:modified>
</cp:coreProperties>
</file>