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72" r:id="rId3"/>
    <p:sldId id="267" r:id="rId4"/>
    <p:sldId id="262" r:id="rId5"/>
    <p:sldId id="274" r:id="rId6"/>
    <p:sldId id="275" r:id="rId7"/>
    <p:sldId id="276" r:id="rId8"/>
    <p:sldId id="277" r:id="rId9"/>
    <p:sldId id="278" r:id="rId10"/>
    <p:sldId id="279" r:id="rId11"/>
    <p:sldId id="280" r:id="rId12"/>
    <p:sldId id="273" r:id="rId13"/>
    <p:sldId id="283" r:id="rId14"/>
    <p:sldId id="284" r:id="rId15"/>
    <p:sldId id="282" r:id="rId16"/>
    <p:sldId id="259" r:id="rId17"/>
    <p:sldId id="261" r:id="rId18"/>
    <p:sldId id="28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2" autoAdjust="0"/>
  </p:normalViewPr>
  <p:slideViewPr>
    <p:cSldViewPr snapToGrid="0" showGuides="1">
      <p:cViewPr varScale="1">
        <p:scale>
          <a:sx n="72" d="100"/>
          <a:sy n="72" d="100"/>
        </p:scale>
        <p:origin x="660" y="7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08/07/2023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7/8/2023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0.tmp"/><Relationship Id="rId4" Type="http://schemas.openxmlformats.org/officeDocument/2006/relationships/image" Target="../media/image19.tmp"/></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2.tmp"/><Relationship Id="rId4" Type="http://schemas.openxmlformats.org/officeDocument/2006/relationships/image" Target="../media/image21.tmp"/></Relationships>
</file>

<file path=ppt/slides/_rels/slide1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2.tmp"/><Relationship Id="rId4" Type="http://schemas.openxmlformats.org/officeDocument/2006/relationships/image" Target="../media/image11.tmp"/></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4.tmp"/><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6.tmp"/><Relationship Id="rId4" Type="http://schemas.openxmlformats.org/officeDocument/2006/relationships/image" Target="../media/image15.tmp"/></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8.tmp"/><Relationship Id="rId4" Type="http://schemas.openxmlformats.org/officeDocument/2006/relationships/image" Target="../media/image1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14876" y="3444079"/>
            <a:ext cx="3762247"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DATA DRIVEN </a:t>
            </a:r>
          </a:p>
        </p:txBody>
      </p:sp>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hlinkClick r:id="rId2"/>
            <a:extLst>
              <a:ext uri="{FF2B5EF4-FFF2-40B4-BE49-F238E27FC236}">
                <a16:creationId xmlns:a16="http://schemas.microsoft.com/office/drawing/2014/main" id="{DEBE08FE-8856-B14C-A309-36A66272575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581650" y="4685963"/>
            <a:ext cx="1028700" cy="293902"/>
          </a:xfrm>
          <a:prstGeom prst="rect">
            <a:avLst/>
          </a:prstGeom>
          <a:effectLst/>
        </p:spPr>
      </p:pic>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5" name="Picture 4">
            <a:extLst>
              <a:ext uri="{FF2B5EF4-FFF2-40B4-BE49-F238E27FC236}">
                <a16:creationId xmlns:a16="http://schemas.microsoft.com/office/drawing/2014/main" id="{298BF3D2-061C-98AC-A940-CCF8ED20D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E438A42-A3E5-B80E-008A-D154D678A096}"/>
              </a:ext>
            </a:extLst>
          </p:cNvPr>
          <p:cNvSpPr txBox="1"/>
          <p:nvPr/>
        </p:nvSpPr>
        <p:spPr>
          <a:xfrm>
            <a:off x="0" y="2106071"/>
            <a:ext cx="12191999" cy="830997"/>
          </a:xfrm>
          <a:prstGeom prst="rect">
            <a:avLst/>
          </a:prstGeom>
          <a:noFill/>
        </p:spPr>
        <p:txBody>
          <a:bodyPr wrap="square" rtlCol="0">
            <a:spAutoFit/>
          </a:bodyPr>
          <a:lstStyle/>
          <a:p>
            <a:pPr algn="ctr"/>
            <a:r>
              <a:rPr lang="en-US" sz="4800" b="1" dirty="0">
                <a:solidFill>
                  <a:schemeClr val="bg1"/>
                </a:solidFill>
                <a:latin typeface="+mj-lt"/>
              </a:rPr>
              <a:t>AUTOMOBILE PRICING ANALYSIS</a:t>
            </a:r>
            <a:endParaRPr lang="en-IN" sz="4800" b="1" dirty="0">
              <a:solidFill>
                <a:schemeClr val="bg1"/>
              </a:solidFill>
              <a:latin typeface="+mj-lt"/>
            </a:endParaRP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5313BB7D-C5A8-4D5C-B6B7-D0CB9B8FB44E}"/>
              </a:ext>
            </a:extLst>
          </p:cNvPr>
          <p:cNvSpPr txBox="1"/>
          <p:nvPr/>
        </p:nvSpPr>
        <p:spPr>
          <a:xfrm>
            <a:off x="4304666" y="165381"/>
            <a:ext cx="358271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Car Body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6" y="900151"/>
            <a:ext cx="11537019"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6" y="1010019"/>
            <a:ext cx="11537018" cy="646331"/>
          </a:xfrm>
          <a:prstGeom prst="rect">
            <a:avLst/>
          </a:prstGeom>
          <a:noFill/>
        </p:spPr>
        <p:txBody>
          <a:bodyPr wrap="square" rtlCol="0">
            <a:spAutoFit/>
          </a:bodyPr>
          <a:lstStyle/>
          <a:p>
            <a:pPr algn="ctr"/>
            <a:r>
              <a:rPr lang="en-US" dirty="0">
                <a:solidFill>
                  <a:schemeClr val="bg1"/>
                </a:solidFill>
              </a:rPr>
              <a:t>Major market contributed from sedan and hatchback, sedan and hatchback price are lower than hardtop and convertible. .</a:t>
            </a:r>
            <a:endParaRPr lang="en-IN" dirty="0"/>
          </a:p>
        </p:txBody>
      </p:sp>
      <p:pic>
        <p:nvPicPr>
          <p:cNvPr id="5" name="Picture 4">
            <a:extLst>
              <a:ext uri="{FF2B5EF4-FFF2-40B4-BE49-F238E27FC236}">
                <a16:creationId xmlns:a16="http://schemas.microsoft.com/office/drawing/2014/main" id="{EDB97E91-3A2F-1057-6B2A-D0D8DB79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473" y="3386131"/>
            <a:ext cx="19053" cy="85737"/>
          </a:xfrm>
          <a:prstGeom prst="rect">
            <a:avLst/>
          </a:prstGeom>
        </p:spPr>
      </p:pic>
      <p:pic>
        <p:nvPicPr>
          <p:cNvPr id="7" name="Picture 6">
            <a:extLst>
              <a:ext uri="{FF2B5EF4-FFF2-40B4-BE49-F238E27FC236}">
                <a16:creationId xmlns:a16="http://schemas.microsoft.com/office/drawing/2014/main" id="{9C182B39-7215-9131-8973-4F276E8C0C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637" y="3276263"/>
            <a:ext cx="5439857" cy="3416356"/>
          </a:xfrm>
          <a:prstGeom prst="rect">
            <a:avLst/>
          </a:prstGeom>
        </p:spPr>
      </p:pic>
      <p:pic>
        <p:nvPicPr>
          <p:cNvPr id="13" name="Picture 12">
            <a:extLst>
              <a:ext uri="{FF2B5EF4-FFF2-40B4-BE49-F238E27FC236}">
                <a16:creationId xmlns:a16="http://schemas.microsoft.com/office/drawing/2014/main" id="{190B492B-FD22-D761-2155-B722B83733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475" y="3206295"/>
            <a:ext cx="5339887" cy="3486043"/>
          </a:xfrm>
          <a:prstGeom prst="rect">
            <a:avLst/>
          </a:prstGeom>
        </p:spPr>
      </p:pic>
    </p:spTree>
    <p:extLst>
      <p:ext uri="{BB962C8B-B14F-4D97-AF65-F5344CB8AC3E}">
        <p14:creationId xmlns:p14="http://schemas.microsoft.com/office/powerpoint/2010/main" val="123741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5313BB7D-C5A8-4D5C-B6B7-D0CB9B8FB44E}"/>
              </a:ext>
            </a:extLst>
          </p:cNvPr>
          <p:cNvSpPr txBox="1"/>
          <p:nvPr/>
        </p:nvSpPr>
        <p:spPr>
          <a:xfrm>
            <a:off x="4029751" y="165381"/>
            <a:ext cx="413254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Engine Type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6" y="900151"/>
            <a:ext cx="11537019"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6" y="1010019"/>
            <a:ext cx="11537018" cy="646331"/>
          </a:xfrm>
          <a:prstGeom prst="rect">
            <a:avLst/>
          </a:prstGeom>
          <a:noFill/>
        </p:spPr>
        <p:txBody>
          <a:bodyPr wrap="square" rtlCol="0">
            <a:spAutoFit/>
          </a:bodyPr>
          <a:lstStyle/>
          <a:p>
            <a:pPr algn="ctr"/>
            <a:r>
              <a:rPr lang="en-US" dirty="0">
                <a:solidFill>
                  <a:schemeClr val="bg1"/>
                </a:solidFill>
              </a:rPr>
              <a:t>US vehicle market have majority of vehicle having hoc engine and their price are low as compared to others of engine type except </a:t>
            </a:r>
            <a:r>
              <a:rPr lang="en-US" dirty="0" err="1">
                <a:solidFill>
                  <a:schemeClr val="bg1"/>
                </a:solidFill>
              </a:rPr>
              <a:t>ohcf</a:t>
            </a:r>
            <a:r>
              <a:rPr lang="en-US" dirty="0">
                <a:solidFill>
                  <a:schemeClr val="bg1"/>
                </a:solidFill>
              </a:rPr>
              <a:t>.</a:t>
            </a:r>
            <a:endParaRPr lang="en-IN" dirty="0"/>
          </a:p>
        </p:txBody>
      </p:sp>
      <p:pic>
        <p:nvPicPr>
          <p:cNvPr id="5" name="Picture 4">
            <a:extLst>
              <a:ext uri="{FF2B5EF4-FFF2-40B4-BE49-F238E27FC236}">
                <a16:creationId xmlns:a16="http://schemas.microsoft.com/office/drawing/2014/main" id="{EDB97E91-3A2F-1057-6B2A-D0D8DB79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473" y="3386131"/>
            <a:ext cx="19053" cy="85737"/>
          </a:xfrm>
          <a:prstGeom prst="rect">
            <a:avLst/>
          </a:prstGeom>
        </p:spPr>
      </p:pic>
      <p:pic>
        <p:nvPicPr>
          <p:cNvPr id="6" name="Picture 5">
            <a:extLst>
              <a:ext uri="{FF2B5EF4-FFF2-40B4-BE49-F238E27FC236}">
                <a16:creationId xmlns:a16="http://schemas.microsoft.com/office/drawing/2014/main" id="{2AFA5D30-AC51-B6E7-6E8F-D51838D322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313" y="3276263"/>
            <a:ext cx="5434181" cy="3416356"/>
          </a:xfrm>
          <a:prstGeom prst="rect">
            <a:avLst/>
          </a:prstGeom>
        </p:spPr>
      </p:pic>
      <p:pic>
        <p:nvPicPr>
          <p:cNvPr id="10" name="Picture 9">
            <a:extLst>
              <a:ext uri="{FF2B5EF4-FFF2-40B4-BE49-F238E27FC236}">
                <a16:creationId xmlns:a16="http://schemas.microsoft.com/office/drawing/2014/main" id="{820AA2DB-5A58-9160-3FA0-8053208C20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475" y="3264990"/>
            <a:ext cx="5334211" cy="3413141"/>
          </a:xfrm>
          <a:prstGeom prst="rect">
            <a:avLst/>
          </a:prstGeom>
        </p:spPr>
      </p:pic>
    </p:spTree>
    <p:extLst>
      <p:ext uri="{BB962C8B-B14F-4D97-AF65-F5344CB8AC3E}">
        <p14:creationId xmlns:p14="http://schemas.microsoft.com/office/powerpoint/2010/main" val="18298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3975652"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 name="TextBox 101"/>
          <p:cNvSpPr txBox="1"/>
          <p:nvPr/>
        </p:nvSpPr>
        <p:spPr>
          <a:xfrm>
            <a:off x="685687" y="2889551"/>
            <a:ext cx="2557586" cy="301621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solidFill>
                  <a:schemeClr val="bg1"/>
                </a:solidFill>
              </a:rPr>
              <a:t>Expensive car have low mileage both in city an highways, there is a negative relation between MPG and Car prices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correlation coefficient between price and </a:t>
            </a:r>
            <a:r>
              <a:rPr lang="en-US" sz="1400" dirty="0" err="1">
                <a:solidFill>
                  <a:schemeClr val="bg1"/>
                </a:solidFill>
              </a:rPr>
              <a:t>citymppg</a:t>
            </a:r>
            <a:r>
              <a:rPr lang="en-US" sz="1400" dirty="0">
                <a:solidFill>
                  <a:schemeClr val="bg1"/>
                </a:solidFill>
              </a:rPr>
              <a:t> : -68.57513360270401 %</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correlation coefficient between price and </a:t>
            </a:r>
            <a:r>
              <a:rPr lang="en-US" sz="1400" dirty="0" err="1">
                <a:solidFill>
                  <a:schemeClr val="bg1"/>
                </a:solidFill>
              </a:rPr>
              <a:t>highwaympg</a:t>
            </a:r>
            <a:r>
              <a:rPr lang="en-US" sz="1400" dirty="0">
                <a:solidFill>
                  <a:schemeClr val="bg1"/>
                </a:solidFill>
              </a:rPr>
              <a:t> : -69.75990916465564 %</a:t>
            </a:r>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MPG Analysis</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3" name="Picture 2">
            <a:extLst>
              <a:ext uri="{FF2B5EF4-FFF2-40B4-BE49-F238E27FC236}">
                <a16:creationId xmlns:a16="http://schemas.microsoft.com/office/drawing/2014/main" id="{8D1B2159-F24B-ED36-8C47-679F8199A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651" y="119270"/>
            <a:ext cx="8216349" cy="6699306"/>
          </a:xfrm>
          <a:prstGeom prst="rect">
            <a:avLst/>
          </a:prstGeom>
        </p:spPr>
      </p:pic>
    </p:spTree>
    <p:extLst>
      <p:ext uri="{BB962C8B-B14F-4D97-AF65-F5344CB8AC3E}">
        <p14:creationId xmlns:p14="http://schemas.microsoft.com/office/powerpoint/2010/main" val="332519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C183D7F6-B498-43B3-948B-1728B52AA6E4}">
                <adec:decorative xmlns:adec="http://schemas.microsoft.com/office/drawing/2017/decorative" val="1"/>
              </a:ext>
            </a:extLst>
          </p:cNvPr>
          <p:cNvSpPr/>
          <p:nvPr/>
        </p:nvSpPr>
        <p:spPr>
          <a:xfrm>
            <a:off x="583396" y="768626"/>
            <a:ext cx="4903004" cy="9476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Cars with horsepower 68, 70, 69 are Most available in Us market</a:t>
            </a:r>
          </a:p>
        </p:txBody>
      </p:sp>
      <p:sp>
        <p:nvSpPr>
          <p:cNvPr id="97" name="Rectangle 96">
            <a:extLst>
              <a:ext uri="{C183D7F6-B498-43B3-948B-1728B52AA6E4}">
                <adec:decorative xmlns:adec="http://schemas.microsoft.com/office/drawing/2017/decorative" val="1"/>
              </a:ext>
            </a:extLst>
          </p:cNvPr>
          <p:cNvSpPr/>
          <p:nvPr/>
        </p:nvSpPr>
        <p:spPr>
          <a:xfrm>
            <a:off x="6374297" y="823354"/>
            <a:ext cx="5459894" cy="947666"/>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p:cNvSpPr txBox="1"/>
          <p:nvPr/>
        </p:nvSpPr>
        <p:spPr>
          <a:xfrm>
            <a:off x="6838122" y="1093293"/>
            <a:ext cx="4333461" cy="215444"/>
          </a:xfrm>
          <a:prstGeom prst="rect">
            <a:avLst/>
          </a:prstGeom>
          <a:noFill/>
        </p:spPr>
        <p:txBody>
          <a:bodyPr wrap="square" lIns="0" tIns="0" rIns="0" bIns="0" rtlCol="0">
            <a:spAutoFit/>
          </a:bodyPr>
          <a:lstStyle/>
          <a:p>
            <a:r>
              <a:rPr lang="en-US" sz="1400" dirty="0">
                <a:solidFill>
                  <a:schemeClr val="bg1"/>
                </a:solidFill>
              </a:rPr>
              <a:t>Cars with a more horse power have Higer average prices. </a:t>
            </a:r>
          </a:p>
        </p:txBody>
      </p:sp>
      <p:sp>
        <p:nvSpPr>
          <p:cNvPr id="40" name="TextBox 39">
            <a:extLst>
              <a:ext uri="{FF2B5EF4-FFF2-40B4-BE49-F238E27FC236}">
                <a16:creationId xmlns:a16="http://schemas.microsoft.com/office/drawing/2014/main" id="{FFAEF1C8-817C-4EBC-A4FB-3ED2DB7FCBF8}"/>
              </a:ext>
            </a:extLst>
          </p:cNvPr>
          <p:cNvSpPr txBox="1"/>
          <p:nvPr/>
        </p:nvSpPr>
        <p:spPr>
          <a:xfrm>
            <a:off x="3475100" y="165381"/>
            <a:ext cx="524182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Cars Horsepower Analysis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6" name="Picture 5">
            <a:extLst>
              <a:ext uri="{FF2B5EF4-FFF2-40B4-BE49-F238E27FC236}">
                <a16:creationId xmlns:a16="http://schemas.microsoft.com/office/drawing/2014/main" id="{93ED3781-E8CE-C03E-C9E1-92EC38466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97" y="2040959"/>
            <a:ext cx="5512604" cy="4651660"/>
          </a:xfrm>
          <a:prstGeom prst="rect">
            <a:avLst/>
          </a:prstGeom>
        </p:spPr>
      </p:pic>
      <p:pic>
        <p:nvPicPr>
          <p:cNvPr id="10" name="Picture 9">
            <a:extLst>
              <a:ext uri="{FF2B5EF4-FFF2-40B4-BE49-F238E27FC236}">
                <a16:creationId xmlns:a16="http://schemas.microsoft.com/office/drawing/2014/main" id="{A5AA579E-AB3E-481D-0C15-02C3CC884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27733"/>
            <a:ext cx="5738191" cy="4564886"/>
          </a:xfrm>
          <a:prstGeom prst="rect">
            <a:avLst/>
          </a:prstGeom>
        </p:spPr>
      </p:pic>
    </p:spTree>
    <p:extLst>
      <p:ext uri="{BB962C8B-B14F-4D97-AF65-F5344CB8AC3E}">
        <p14:creationId xmlns:p14="http://schemas.microsoft.com/office/powerpoint/2010/main" val="45626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grpSp>
        <p:nvGrpSpPr>
          <p:cNvPr id="80" name="Group 79" descr="This is an icon of paper money."/>
          <p:cNvGrpSpPr/>
          <p:nvPr/>
        </p:nvGrpSpPr>
        <p:grpSpPr>
          <a:xfrm>
            <a:off x="841066" y="1240522"/>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2714801" y="1110054"/>
            <a:ext cx="661440" cy="466043"/>
          </a:xfrm>
          <a:prstGeom prst="rect">
            <a:avLst/>
          </a:prstGeom>
          <a:noFill/>
        </p:spPr>
        <p:txBody>
          <a:bodyPr wrap="none" lIns="0" tIns="0" rIns="0" bIns="0" rtlCol="0">
            <a:spAutoFit/>
          </a:bodyPr>
          <a:lstStyle/>
          <a:p>
            <a:r>
              <a:rPr lang="en-US" sz="3200" dirty="0">
                <a:solidFill>
                  <a:schemeClr val="bg1"/>
                </a:solidFill>
                <a:latin typeface="+mj-lt"/>
              </a:rPr>
              <a:t>35%</a:t>
            </a:r>
          </a:p>
        </p:txBody>
      </p:sp>
      <p:sp>
        <p:nvSpPr>
          <p:cNvPr id="108" name="TextBox 107"/>
          <p:cNvSpPr txBox="1"/>
          <p:nvPr/>
        </p:nvSpPr>
        <p:spPr>
          <a:xfrm>
            <a:off x="1518369" y="1139182"/>
            <a:ext cx="1171540" cy="407787"/>
          </a:xfrm>
          <a:prstGeom prst="rect">
            <a:avLst/>
          </a:prstGeom>
          <a:noFill/>
        </p:spPr>
        <p:txBody>
          <a:bodyPr wrap="square" lIns="0" tIns="0" rIns="0" bIns="0" rtlCol="0">
            <a:spAutoFit/>
          </a:bodyPr>
          <a:lstStyle/>
          <a:p>
            <a:r>
              <a:rPr lang="en-US" sz="1400" dirty="0">
                <a:solidFill>
                  <a:schemeClr val="bg1"/>
                </a:solidFill>
              </a:rPr>
              <a:t>Lorem ipsum dolor sit amet. </a:t>
            </a:r>
          </a:p>
        </p:txBody>
      </p:sp>
      <p:sp>
        <p:nvSpPr>
          <p:cNvPr id="97" name="Rectangle 96">
            <a:extLst>
              <a:ext uri="{C183D7F6-B498-43B3-948B-1728B52AA6E4}">
                <adec:decorative xmlns:adec="http://schemas.microsoft.com/office/drawing/2017/decorative" val="1"/>
              </a:ext>
            </a:extLst>
          </p:cNvPr>
          <p:cNvSpPr/>
          <p:nvPr/>
        </p:nvSpPr>
        <p:spPr>
          <a:xfrm>
            <a:off x="7908899" y="1490867"/>
            <a:ext cx="4026555" cy="2908856"/>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Cars with engine horsepower 68, 70, 69 repeated in market and these car are relative cheap as compared to other car with different horsepower capacity, companies are more focus on cars with these horsepower capacity.</a:t>
            </a:r>
            <a:endParaRPr lang="en-US" dirty="0"/>
          </a:p>
        </p:txBody>
      </p:sp>
      <p:sp>
        <p:nvSpPr>
          <p:cNvPr id="91" name="Freeform 18" descr="This is an icon of a human being. "/>
          <p:cNvSpPr>
            <a:spLocks noEditPoints="1"/>
          </p:cNvSpPr>
          <p:nvPr/>
        </p:nvSpPr>
        <p:spPr bwMode="auto">
          <a:xfrm>
            <a:off x="4749270" y="1182277"/>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TextBox 108"/>
          <p:cNvSpPr txBox="1"/>
          <p:nvPr/>
        </p:nvSpPr>
        <p:spPr>
          <a:xfrm>
            <a:off x="6581930" y="1100092"/>
            <a:ext cx="661440" cy="466043"/>
          </a:xfrm>
          <a:prstGeom prst="rect">
            <a:avLst/>
          </a:prstGeom>
          <a:noFill/>
        </p:spPr>
        <p:txBody>
          <a:bodyPr wrap="none" lIns="0" tIns="0" rIns="0" bIns="0" rtlCol="0">
            <a:spAutoFit/>
          </a:bodyPr>
          <a:lstStyle/>
          <a:p>
            <a:r>
              <a:rPr lang="en-US" sz="3200" dirty="0">
                <a:solidFill>
                  <a:schemeClr val="bg1"/>
                </a:solidFill>
                <a:latin typeface="+mj-lt"/>
              </a:rPr>
              <a:t>60%</a:t>
            </a:r>
          </a:p>
        </p:txBody>
      </p:sp>
      <p:sp>
        <p:nvSpPr>
          <p:cNvPr id="110" name="TextBox 109"/>
          <p:cNvSpPr txBox="1"/>
          <p:nvPr/>
        </p:nvSpPr>
        <p:spPr>
          <a:xfrm>
            <a:off x="5385498" y="1129220"/>
            <a:ext cx="1171540" cy="407787"/>
          </a:xfrm>
          <a:prstGeom prst="rect">
            <a:avLst/>
          </a:prstGeom>
          <a:noFill/>
        </p:spPr>
        <p:txBody>
          <a:bodyPr wrap="square" lIns="0" tIns="0" rIns="0" bIns="0" rtlCol="0">
            <a:spAutoFit/>
          </a:bodyPr>
          <a:lstStyle/>
          <a:p>
            <a:r>
              <a:rPr lang="en-US" sz="1400" dirty="0">
                <a:solidFill>
                  <a:schemeClr val="bg1"/>
                </a:solidFill>
              </a:rPr>
              <a:t>Lorem ipsum dolor sit amet. </a:t>
            </a:r>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4" name="Picture 3">
            <a:extLst>
              <a:ext uri="{FF2B5EF4-FFF2-40B4-BE49-F238E27FC236}">
                <a16:creationId xmlns:a16="http://schemas.microsoft.com/office/drawing/2014/main" id="{6098C321-E241-0D23-0EFD-5C8202905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7" y="543339"/>
            <a:ext cx="7687748" cy="6245618"/>
          </a:xfrm>
          <a:prstGeom prst="rect">
            <a:avLst/>
          </a:prstGeom>
        </p:spPr>
      </p:pic>
    </p:spTree>
    <p:extLst>
      <p:ext uri="{BB962C8B-B14F-4D97-AF65-F5344CB8AC3E}">
        <p14:creationId xmlns:p14="http://schemas.microsoft.com/office/powerpoint/2010/main" val="331855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C183D7F6-B498-43B3-948B-1728B52AA6E4}">
                <adec:decorative xmlns:adec="http://schemas.microsoft.com/office/drawing/2017/decorative" val="1"/>
              </a:ext>
            </a:extLst>
          </p:cNvPr>
          <p:cNvSpPr/>
          <p:nvPr/>
        </p:nvSpPr>
        <p:spPr>
          <a:xfrm>
            <a:off x="583396" y="768626"/>
            <a:ext cx="4903004" cy="9476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Engine size 92, 97, 122 are Most available in Us market</a:t>
            </a:r>
          </a:p>
        </p:txBody>
      </p:sp>
      <p:sp>
        <p:nvSpPr>
          <p:cNvPr id="97" name="Rectangle 96">
            <a:extLst>
              <a:ext uri="{C183D7F6-B498-43B3-948B-1728B52AA6E4}">
                <adec:decorative xmlns:adec="http://schemas.microsoft.com/office/drawing/2017/decorative" val="1"/>
              </a:ext>
            </a:extLst>
          </p:cNvPr>
          <p:cNvSpPr/>
          <p:nvPr/>
        </p:nvSpPr>
        <p:spPr>
          <a:xfrm>
            <a:off x="6374297" y="823354"/>
            <a:ext cx="5459894" cy="947666"/>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p:cNvSpPr txBox="1"/>
          <p:nvPr/>
        </p:nvSpPr>
        <p:spPr>
          <a:xfrm>
            <a:off x="6838122" y="1093293"/>
            <a:ext cx="4333461" cy="430887"/>
          </a:xfrm>
          <a:prstGeom prst="rect">
            <a:avLst/>
          </a:prstGeom>
          <a:noFill/>
        </p:spPr>
        <p:txBody>
          <a:bodyPr wrap="square" lIns="0" tIns="0" rIns="0" bIns="0" rtlCol="0">
            <a:spAutoFit/>
          </a:bodyPr>
          <a:lstStyle/>
          <a:p>
            <a:r>
              <a:rPr lang="en-US" sz="1400" dirty="0">
                <a:solidFill>
                  <a:schemeClr val="bg1"/>
                </a:solidFill>
              </a:rPr>
              <a:t>Cars with a more big engine size have Higer average prices. </a:t>
            </a:r>
          </a:p>
        </p:txBody>
      </p:sp>
      <p:sp>
        <p:nvSpPr>
          <p:cNvPr id="40" name="TextBox 39">
            <a:extLst>
              <a:ext uri="{FF2B5EF4-FFF2-40B4-BE49-F238E27FC236}">
                <a16:creationId xmlns:a16="http://schemas.microsoft.com/office/drawing/2014/main" id="{FFAEF1C8-817C-4EBC-A4FB-3ED2DB7FCBF8}"/>
              </a:ext>
            </a:extLst>
          </p:cNvPr>
          <p:cNvSpPr txBox="1"/>
          <p:nvPr/>
        </p:nvSpPr>
        <p:spPr>
          <a:xfrm>
            <a:off x="4063397" y="165381"/>
            <a:ext cx="406521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Engine Size Analysis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4" name="Picture 3">
            <a:extLst>
              <a:ext uri="{FF2B5EF4-FFF2-40B4-BE49-F238E27FC236}">
                <a16:creationId xmlns:a16="http://schemas.microsoft.com/office/drawing/2014/main" id="{61A4BF2F-26C6-080C-1E21-30677B351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69" y="1986633"/>
            <a:ext cx="5938531" cy="4452852"/>
          </a:xfrm>
          <a:prstGeom prst="rect">
            <a:avLst/>
          </a:prstGeom>
        </p:spPr>
      </p:pic>
      <p:pic>
        <p:nvPicPr>
          <p:cNvPr id="5" name="Picture 4">
            <a:extLst>
              <a:ext uri="{FF2B5EF4-FFF2-40B4-BE49-F238E27FC236}">
                <a16:creationId xmlns:a16="http://schemas.microsoft.com/office/drawing/2014/main" id="{11DAA6F7-58FF-D4DF-B471-EFD540E50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531" y="1986633"/>
            <a:ext cx="5753000" cy="4452852"/>
          </a:xfrm>
          <a:prstGeom prst="rect">
            <a:avLst/>
          </a:prstGeom>
        </p:spPr>
      </p:pic>
    </p:spTree>
    <p:extLst>
      <p:ext uri="{BB962C8B-B14F-4D97-AF65-F5344CB8AC3E}">
        <p14:creationId xmlns:p14="http://schemas.microsoft.com/office/powerpoint/2010/main" val="1859639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grpSp>
        <p:nvGrpSpPr>
          <p:cNvPr id="80" name="Group 79" descr="This is an icon of paper money."/>
          <p:cNvGrpSpPr/>
          <p:nvPr/>
        </p:nvGrpSpPr>
        <p:grpSpPr>
          <a:xfrm>
            <a:off x="841066" y="1240522"/>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2714801" y="1110054"/>
            <a:ext cx="661440" cy="466043"/>
          </a:xfrm>
          <a:prstGeom prst="rect">
            <a:avLst/>
          </a:prstGeom>
          <a:noFill/>
        </p:spPr>
        <p:txBody>
          <a:bodyPr wrap="none" lIns="0" tIns="0" rIns="0" bIns="0" rtlCol="0">
            <a:spAutoFit/>
          </a:bodyPr>
          <a:lstStyle/>
          <a:p>
            <a:r>
              <a:rPr lang="en-US" sz="3200" dirty="0">
                <a:solidFill>
                  <a:schemeClr val="bg1"/>
                </a:solidFill>
                <a:latin typeface="+mj-lt"/>
              </a:rPr>
              <a:t>35%</a:t>
            </a:r>
          </a:p>
        </p:txBody>
      </p:sp>
      <p:sp>
        <p:nvSpPr>
          <p:cNvPr id="108" name="TextBox 107"/>
          <p:cNvSpPr txBox="1"/>
          <p:nvPr/>
        </p:nvSpPr>
        <p:spPr>
          <a:xfrm>
            <a:off x="1518369" y="1139182"/>
            <a:ext cx="1171540" cy="407787"/>
          </a:xfrm>
          <a:prstGeom prst="rect">
            <a:avLst/>
          </a:prstGeom>
          <a:noFill/>
        </p:spPr>
        <p:txBody>
          <a:bodyPr wrap="square" lIns="0" tIns="0" rIns="0" bIns="0" rtlCol="0">
            <a:spAutoFit/>
          </a:bodyPr>
          <a:lstStyle/>
          <a:p>
            <a:r>
              <a:rPr lang="en-US" sz="1400" dirty="0">
                <a:solidFill>
                  <a:schemeClr val="bg1"/>
                </a:solidFill>
              </a:rPr>
              <a:t>Lorem ipsum dolor sit amet. </a:t>
            </a:r>
          </a:p>
        </p:txBody>
      </p:sp>
      <p:sp>
        <p:nvSpPr>
          <p:cNvPr id="97" name="Rectangle 96">
            <a:extLst>
              <a:ext uri="{C183D7F6-B498-43B3-948B-1728B52AA6E4}">
                <adec:decorative xmlns:adec="http://schemas.microsoft.com/office/drawing/2017/decorative" val="1"/>
              </a:ext>
            </a:extLst>
          </p:cNvPr>
          <p:cNvSpPr/>
          <p:nvPr/>
        </p:nvSpPr>
        <p:spPr>
          <a:xfrm>
            <a:off x="7908899" y="1490867"/>
            <a:ext cx="4026555" cy="2908856"/>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Engine size 92, 97, 122 which is available in majority of cars have low price.</a:t>
            </a:r>
          </a:p>
          <a:p>
            <a:pPr algn="ctr"/>
            <a:endParaRPr lang="en-US" dirty="0"/>
          </a:p>
        </p:txBody>
      </p:sp>
      <p:sp>
        <p:nvSpPr>
          <p:cNvPr id="91" name="Freeform 18" descr="This is an icon of a human being. "/>
          <p:cNvSpPr>
            <a:spLocks noEditPoints="1"/>
          </p:cNvSpPr>
          <p:nvPr/>
        </p:nvSpPr>
        <p:spPr bwMode="auto">
          <a:xfrm>
            <a:off x="4749270" y="1182277"/>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TextBox 108"/>
          <p:cNvSpPr txBox="1"/>
          <p:nvPr/>
        </p:nvSpPr>
        <p:spPr>
          <a:xfrm>
            <a:off x="6581930" y="1100092"/>
            <a:ext cx="661440" cy="466043"/>
          </a:xfrm>
          <a:prstGeom prst="rect">
            <a:avLst/>
          </a:prstGeom>
          <a:noFill/>
        </p:spPr>
        <p:txBody>
          <a:bodyPr wrap="none" lIns="0" tIns="0" rIns="0" bIns="0" rtlCol="0">
            <a:spAutoFit/>
          </a:bodyPr>
          <a:lstStyle/>
          <a:p>
            <a:r>
              <a:rPr lang="en-US" sz="3200" dirty="0">
                <a:solidFill>
                  <a:schemeClr val="bg1"/>
                </a:solidFill>
                <a:latin typeface="+mj-lt"/>
              </a:rPr>
              <a:t>60%</a:t>
            </a:r>
          </a:p>
        </p:txBody>
      </p:sp>
      <p:sp>
        <p:nvSpPr>
          <p:cNvPr id="110" name="TextBox 109"/>
          <p:cNvSpPr txBox="1"/>
          <p:nvPr/>
        </p:nvSpPr>
        <p:spPr>
          <a:xfrm>
            <a:off x="5385498" y="1129220"/>
            <a:ext cx="1171540" cy="407787"/>
          </a:xfrm>
          <a:prstGeom prst="rect">
            <a:avLst/>
          </a:prstGeom>
          <a:noFill/>
        </p:spPr>
        <p:txBody>
          <a:bodyPr wrap="square" lIns="0" tIns="0" rIns="0" bIns="0" rtlCol="0">
            <a:spAutoFit/>
          </a:bodyPr>
          <a:lstStyle/>
          <a:p>
            <a:r>
              <a:rPr lang="en-US" sz="1400" dirty="0">
                <a:solidFill>
                  <a:schemeClr val="bg1"/>
                </a:solidFill>
              </a:rPr>
              <a:t>Lorem ipsum dolor sit amet. </a:t>
            </a:r>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9" name="Picture 8">
            <a:extLst>
              <a:ext uri="{FF2B5EF4-FFF2-40B4-BE49-F238E27FC236}">
                <a16:creationId xmlns:a16="http://schemas.microsoft.com/office/drawing/2014/main" id="{0CC8151C-605B-53A8-F9A8-011DD828A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88" y="1100092"/>
            <a:ext cx="7783011" cy="5406032"/>
          </a:xfrm>
          <a:prstGeom prst="rect">
            <a:avLst/>
          </a:prstGeom>
        </p:spPr>
      </p:pic>
    </p:spTree>
    <p:extLst>
      <p:ext uri="{BB962C8B-B14F-4D97-AF65-F5344CB8AC3E}">
        <p14:creationId xmlns:p14="http://schemas.microsoft.com/office/powerpoint/2010/main" val="329334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150" name="Rectangle 149"/>
          <p:cNvSpPr/>
          <p:nvPr/>
        </p:nvSpPr>
        <p:spPr>
          <a:xfrm>
            <a:off x="0" y="1"/>
            <a:ext cx="12192000" cy="678895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5" name="TextBox 4">
            <a:extLst>
              <a:ext uri="{FF2B5EF4-FFF2-40B4-BE49-F238E27FC236}">
                <a16:creationId xmlns:a16="http://schemas.microsoft.com/office/drawing/2014/main" id="{870C6847-5DAC-F685-14D5-7BD262B9873B}"/>
              </a:ext>
            </a:extLst>
          </p:cNvPr>
          <p:cNvSpPr txBox="1"/>
          <p:nvPr/>
        </p:nvSpPr>
        <p:spPr>
          <a:xfrm>
            <a:off x="0" y="69043"/>
            <a:ext cx="12192000" cy="707886"/>
          </a:xfrm>
          <a:prstGeom prst="rect">
            <a:avLst/>
          </a:prstGeom>
          <a:noFill/>
        </p:spPr>
        <p:txBody>
          <a:bodyPr wrap="square" rtlCol="0">
            <a:spAutoFit/>
          </a:bodyPr>
          <a:lstStyle/>
          <a:p>
            <a:pPr algn="ctr"/>
            <a:r>
              <a:rPr lang="en-US" sz="4000" b="1" dirty="0">
                <a:latin typeface="+mj-lt"/>
              </a:rPr>
              <a:t>Findings</a:t>
            </a:r>
            <a:endParaRPr lang="en-IN" sz="4000" b="1" dirty="0">
              <a:latin typeface="+mj-lt"/>
            </a:endParaRPr>
          </a:p>
        </p:txBody>
      </p:sp>
      <p:sp>
        <p:nvSpPr>
          <p:cNvPr id="6" name="TextBox 5">
            <a:extLst>
              <a:ext uri="{FF2B5EF4-FFF2-40B4-BE49-F238E27FC236}">
                <a16:creationId xmlns:a16="http://schemas.microsoft.com/office/drawing/2014/main" id="{AE7ABA64-C9C2-DD0E-49E2-B970DC3D2CF2}"/>
              </a:ext>
            </a:extLst>
          </p:cNvPr>
          <p:cNvSpPr txBox="1"/>
          <p:nvPr/>
        </p:nvSpPr>
        <p:spPr>
          <a:xfrm>
            <a:off x="119270" y="1099930"/>
            <a:ext cx="11940208" cy="5355312"/>
          </a:xfrm>
          <a:prstGeom prst="rect">
            <a:avLst/>
          </a:prstGeom>
          <a:noFill/>
        </p:spPr>
        <p:txBody>
          <a:bodyPr wrap="square" rtlCol="0">
            <a:spAutoFit/>
          </a:bodyPr>
          <a:lstStyle/>
          <a:p>
            <a:pPr marL="285750" indent="-285750">
              <a:buFont typeface="Wingdings" panose="05000000000000000000" pitchFamily="2" charset="2"/>
              <a:buChar char="ü"/>
            </a:pPr>
            <a:r>
              <a:rPr lang="en-US" dirty="0"/>
              <a:t>When Horsepower, engine size, number of cylinder increases car prices increases.</a:t>
            </a:r>
          </a:p>
          <a:p>
            <a:pPr marL="285750" indent="-285750">
              <a:buFont typeface="Wingdings" panose="05000000000000000000" pitchFamily="2" charset="2"/>
              <a:buChar char="ü"/>
            </a:pPr>
            <a:r>
              <a:rPr lang="en-US" dirty="0"/>
              <a:t>Most car model in US market are from Toyota company and least from Mercury.</a:t>
            </a:r>
          </a:p>
          <a:p>
            <a:pPr marL="285750" indent="-285750">
              <a:buFont typeface="Wingdings" panose="05000000000000000000" pitchFamily="2" charset="2"/>
              <a:buChar char="ü"/>
            </a:pPr>
            <a:r>
              <a:rPr lang="en-US" dirty="0"/>
              <a:t>Median Price of gas vehicle is lower than diesel vehicles and 90% of car are gas fuel type.</a:t>
            </a:r>
          </a:p>
          <a:p>
            <a:pPr marL="285750" indent="-285750">
              <a:buFont typeface="Wingdings" panose="05000000000000000000" pitchFamily="2" charset="2"/>
              <a:buChar char="ü"/>
            </a:pPr>
            <a:r>
              <a:rPr lang="en-US" dirty="0"/>
              <a:t>All vehicles have engines placed in the front of the vehicle and price of rear engine location cars are significant higher and 99% have front engine location.</a:t>
            </a:r>
          </a:p>
          <a:p>
            <a:pPr marL="285750" indent="-285750">
              <a:buFont typeface="Wingdings" panose="05000000000000000000" pitchFamily="2" charset="2"/>
              <a:buChar char="ü"/>
            </a:pPr>
            <a:r>
              <a:rPr lang="en-US" dirty="0"/>
              <a:t>Majority of car have high mileage and are cheaper than low mileage comes expensive cars may be sport and luxury cars.</a:t>
            </a:r>
          </a:p>
          <a:p>
            <a:pPr marL="285750" indent="-285750">
              <a:buFont typeface="Wingdings" panose="05000000000000000000" pitchFamily="2" charset="2"/>
              <a:buChar char="ü"/>
            </a:pPr>
            <a:r>
              <a:rPr lang="en-US" dirty="0"/>
              <a:t>Prices of two and four door vehicles are almost equal but majority of cars have two door vehicles and they also have some outlier in the price of two door vehicle, four door have shares of 56%.</a:t>
            </a:r>
          </a:p>
          <a:p>
            <a:pPr marL="285750" indent="-285750">
              <a:buFont typeface="Wingdings" panose="05000000000000000000" pitchFamily="2" charset="2"/>
              <a:buChar char="ü"/>
            </a:pPr>
            <a:r>
              <a:rPr lang="en-US" dirty="0"/>
              <a:t>Majority of car in US have a risk rating on score of 0, 1 and car with these two rating have low prices</a:t>
            </a:r>
          </a:p>
          <a:p>
            <a:pPr marL="285750" indent="-285750">
              <a:buFont typeface="Wingdings" panose="05000000000000000000" pitchFamily="2" charset="2"/>
              <a:buChar char="ü"/>
            </a:pPr>
            <a:r>
              <a:rPr lang="en-US" dirty="0"/>
              <a:t>Majority of car have 4 cylinder and price of cars are higher as per number of cylinder in car, 4 cylinder number car have 78% shares.</a:t>
            </a:r>
          </a:p>
          <a:p>
            <a:pPr marL="285750" indent="-285750">
              <a:buFont typeface="Wingdings" panose="05000000000000000000" pitchFamily="2" charset="2"/>
              <a:buChar char="ü"/>
            </a:pPr>
            <a:r>
              <a:rPr lang="en-US" dirty="0"/>
              <a:t>72% of vehicles have </a:t>
            </a:r>
            <a:r>
              <a:rPr lang="en-US" dirty="0" err="1"/>
              <a:t>ohc</a:t>
            </a:r>
            <a:r>
              <a:rPr lang="en-US" dirty="0"/>
              <a:t> </a:t>
            </a:r>
            <a:r>
              <a:rPr lang="en-US" dirty="0" err="1"/>
              <a:t>enginetype</a:t>
            </a:r>
            <a:r>
              <a:rPr lang="en-US" dirty="0"/>
              <a:t> and the car of </a:t>
            </a:r>
            <a:r>
              <a:rPr lang="en-US" dirty="0" err="1"/>
              <a:t>ohc</a:t>
            </a:r>
            <a:r>
              <a:rPr lang="en-US" dirty="0"/>
              <a:t> engine price are less.</a:t>
            </a:r>
          </a:p>
          <a:p>
            <a:pPr marL="285750" indent="-285750">
              <a:buFont typeface="Wingdings" panose="05000000000000000000" pitchFamily="2" charset="2"/>
              <a:buChar char="ü"/>
            </a:pPr>
            <a:r>
              <a:rPr lang="en-US" dirty="0"/>
              <a:t>Engine size 92, 97, 122 have highest number in market and </a:t>
            </a:r>
          </a:p>
          <a:p>
            <a:pPr marL="285750" indent="-285750">
              <a:buFont typeface="Wingdings" panose="05000000000000000000" pitchFamily="2" charset="2"/>
              <a:buChar char="ü"/>
            </a:pPr>
            <a:r>
              <a:rPr lang="en-US" dirty="0"/>
              <a:t>available under low price cars.</a:t>
            </a:r>
          </a:p>
          <a:p>
            <a:pPr marL="285750" indent="-285750">
              <a:buFont typeface="Wingdings" panose="05000000000000000000" pitchFamily="2" charset="2"/>
              <a:buChar char="ü"/>
            </a:pPr>
            <a:r>
              <a:rPr lang="en-US" dirty="0"/>
              <a:t>Car with horsepower 68, 70, 69 repeated in market and these car are relative cheap as compared to other car with different horsepower capacity, companies are more focus on cars with these horsepower capacity.</a:t>
            </a:r>
          </a:p>
          <a:p>
            <a:pPr marL="285750" indent="-285750">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1519777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sp>
        <p:nvSpPr>
          <p:cNvPr id="150" name="Rectangle 149"/>
          <p:cNvSpPr/>
          <p:nvPr/>
        </p:nvSpPr>
        <p:spPr>
          <a:xfrm>
            <a:off x="0" y="1"/>
            <a:ext cx="12192000" cy="678895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5" name="TextBox 4">
            <a:extLst>
              <a:ext uri="{FF2B5EF4-FFF2-40B4-BE49-F238E27FC236}">
                <a16:creationId xmlns:a16="http://schemas.microsoft.com/office/drawing/2014/main" id="{870C6847-5DAC-F685-14D5-7BD262B9873B}"/>
              </a:ext>
            </a:extLst>
          </p:cNvPr>
          <p:cNvSpPr txBox="1"/>
          <p:nvPr/>
        </p:nvSpPr>
        <p:spPr>
          <a:xfrm>
            <a:off x="0" y="69043"/>
            <a:ext cx="12192000" cy="707886"/>
          </a:xfrm>
          <a:prstGeom prst="rect">
            <a:avLst/>
          </a:prstGeom>
          <a:noFill/>
        </p:spPr>
        <p:txBody>
          <a:bodyPr wrap="square" rtlCol="0">
            <a:spAutoFit/>
          </a:bodyPr>
          <a:lstStyle/>
          <a:p>
            <a:pPr algn="ctr"/>
            <a:r>
              <a:rPr lang="en-US" sz="4000" b="1" dirty="0">
                <a:latin typeface="+mj-lt"/>
              </a:rPr>
              <a:t>Recommendations</a:t>
            </a:r>
            <a:endParaRPr lang="en-IN" sz="4000" b="1" dirty="0">
              <a:latin typeface="+mj-lt"/>
            </a:endParaRPr>
          </a:p>
        </p:txBody>
      </p:sp>
      <p:sp>
        <p:nvSpPr>
          <p:cNvPr id="6" name="TextBox 5">
            <a:extLst>
              <a:ext uri="{FF2B5EF4-FFF2-40B4-BE49-F238E27FC236}">
                <a16:creationId xmlns:a16="http://schemas.microsoft.com/office/drawing/2014/main" id="{AE7ABA64-C9C2-DD0E-49E2-B970DC3D2CF2}"/>
              </a:ext>
            </a:extLst>
          </p:cNvPr>
          <p:cNvSpPr txBox="1"/>
          <p:nvPr/>
        </p:nvSpPr>
        <p:spPr>
          <a:xfrm>
            <a:off x="119270" y="1099930"/>
            <a:ext cx="11940208" cy="3139321"/>
          </a:xfrm>
          <a:prstGeom prst="rect">
            <a:avLst/>
          </a:prstGeom>
          <a:noFill/>
        </p:spPr>
        <p:txBody>
          <a:bodyPr wrap="square" rtlCol="0">
            <a:spAutoFit/>
          </a:bodyPr>
          <a:lstStyle/>
          <a:p>
            <a:pPr marL="285750" indent="-285750">
              <a:buFont typeface="Wingdings" panose="05000000000000000000" pitchFamily="2" charset="2"/>
              <a:buChar char="ü"/>
            </a:pPr>
            <a:r>
              <a:rPr lang="en-US" dirty="0"/>
              <a:t>MPG and oil price have positive effect on auto price. It is institutive that the higher MPG means Higher fuel economy, will lead the auto price to rise.</a:t>
            </a:r>
          </a:p>
          <a:p>
            <a:pPr marL="285750" indent="-285750">
              <a:buFont typeface="Wingdings" panose="05000000000000000000" pitchFamily="2" charset="2"/>
              <a:buChar char="ü"/>
            </a:pPr>
            <a:r>
              <a:rPr lang="en-US" dirty="0"/>
              <a:t>Client should considered the magnitude of horsepower, number of cylinders, engine size as these factor have a positive relation with prices of car. Most market shares from car have horsepower of 68,70,69 and with four </a:t>
            </a:r>
            <a:r>
              <a:rPr lang="en-US" dirty="0" err="1"/>
              <a:t>cylindernumber</a:t>
            </a:r>
            <a:r>
              <a:rPr lang="en-US" dirty="0"/>
              <a:t> and engine sizes are 92, 97, 122.</a:t>
            </a:r>
          </a:p>
          <a:p>
            <a:pPr marL="285750" indent="-285750">
              <a:buFont typeface="Wingdings" panose="05000000000000000000" pitchFamily="2" charset="2"/>
              <a:buChar char="ü"/>
            </a:pPr>
            <a:r>
              <a:rPr lang="en-US" dirty="0"/>
              <a:t>Client should manufacture and price their car with </a:t>
            </a:r>
            <a:r>
              <a:rPr lang="en-US" dirty="0" err="1"/>
              <a:t>symboling</a:t>
            </a:r>
            <a:r>
              <a:rPr lang="en-US" dirty="0"/>
              <a:t> rating 1.</a:t>
            </a:r>
          </a:p>
          <a:p>
            <a:pPr marL="285750" indent="-285750">
              <a:buFont typeface="Wingdings" panose="05000000000000000000" pitchFamily="2" charset="2"/>
              <a:buChar char="ü"/>
            </a:pPr>
            <a:r>
              <a:rPr lang="en-US" dirty="0"/>
              <a:t>Engine location make a huge impact on price on car, so client should considered location of engine while manufacturing and pricing.</a:t>
            </a:r>
          </a:p>
          <a:p>
            <a:pPr marL="285750" indent="-285750">
              <a:buFont typeface="Wingdings" panose="05000000000000000000" pitchFamily="2" charset="2"/>
              <a:buChar char="ü"/>
            </a:pPr>
            <a:r>
              <a:rPr lang="en-US" dirty="0"/>
              <a:t>Fuel Efficiency, followed by Safety and low price are most important for U.S consumer for a new car as per Statista </a:t>
            </a:r>
          </a:p>
          <a:p>
            <a:r>
              <a:rPr lang="en-US" dirty="0"/>
              <a:t>Global consumer Survey, Link : https://www.statista.com/forecasts/997119/purchase-criteria-for-cars-in-the-us</a:t>
            </a:r>
          </a:p>
          <a:p>
            <a:endParaRPr lang="en-US" dirty="0"/>
          </a:p>
        </p:txBody>
      </p:sp>
    </p:spTree>
    <p:extLst>
      <p:ext uri="{BB962C8B-B14F-4D97-AF65-F5344CB8AC3E}">
        <p14:creationId xmlns:p14="http://schemas.microsoft.com/office/powerpoint/2010/main" val="429082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14876" y="3444079"/>
            <a:ext cx="3762247"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DATA DRIVEN </a:t>
            </a:r>
          </a:p>
        </p:txBody>
      </p:sp>
      <p:sp>
        <p:nvSpPr>
          <p:cNvPr id="21" name="TextBox 20"/>
          <p:cNvSpPr txBox="1"/>
          <p:nvPr/>
        </p:nvSpPr>
        <p:spPr>
          <a:xfrm>
            <a:off x="4773491" y="4150067"/>
            <a:ext cx="264501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Power Point Presentation</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9" name="Picture 8">
            <a:hlinkClick r:id="rId2"/>
            <a:extLst>
              <a:ext uri="{FF2B5EF4-FFF2-40B4-BE49-F238E27FC236}">
                <a16:creationId xmlns:a16="http://schemas.microsoft.com/office/drawing/2014/main" id="{DEBE08FE-8856-B14C-A309-36A66272575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581650" y="4685963"/>
            <a:ext cx="1028700" cy="293902"/>
          </a:xfrm>
          <a:prstGeom prst="rect">
            <a:avLst/>
          </a:prstGeom>
          <a:effectLst/>
        </p:spPr>
      </p:pic>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8" name="Picture 7">
            <a:extLst>
              <a:ext uri="{FF2B5EF4-FFF2-40B4-BE49-F238E27FC236}">
                <a16:creationId xmlns:a16="http://schemas.microsoft.com/office/drawing/2014/main" id="{905C2EC2-1138-1C04-EC89-D774C3E31F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extBox 11">
            <a:extLst>
              <a:ext uri="{FF2B5EF4-FFF2-40B4-BE49-F238E27FC236}">
                <a16:creationId xmlns:a16="http://schemas.microsoft.com/office/drawing/2014/main" id="{73EB635A-9951-06A7-8A5B-291A220BD48D}"/>
              </a:ext>
            </a:extLst>
          </p:cNvPr>
          <p:cNvSpPr txBox="1"/>
          <p:nvPr/>
        </p:nvSpPr>
        <p:spPr>
          <a:xfrm>
            <a:off x="92765" y="79527"/>
            <a:ext cx="12192000" cy="646331"/>
          </a:xfrm>
          <a:prstGeom prst="rect">
            <a:avLst/>
          </a:prstGeom>
          <a:noFill/>
        </p:spPr>
        <p:txBody>
          <a:bodyPr wrap="square" rtlCol="0">
            <a:spAutoFit/>
          </a:bodyPr>
          <a:lstStyle/>
          <a:p>
            <a:r>
              <a:rPr lang="en-US" sz="3600" b="1" dirty="0">
                <a:solidFill>
                  <a:schemeClr val="bg1"/>
                </a:solidFill>
                <a:latin typeface="+mj-lt"/>
              </a:rPr>
              <a:t>Problem Statement</a:t>
            </a:r>
            <a:endParaRPr lang="en-IN" sz="3600" b="1" dirty="0">
              <a:solidFill>
                <a:schemeClr val="bg1"/>
              </a:solidFill>
              <a:latin typeface="+mj-lt"/>
            </a:endParaRPr>
          </a:p>
        </p:txBody>
      </p:sp>
      <p:sp>
        <p:nvSpPr>
          <p:cNvPr id="13" name="TextBox 12">
            <a:extLst>
              <a:ext uri="{FF2B5EF4-FFF2-40B4-BE49-F238E27FC236}">
                <a16:creationId xmlns:a16="http://schemas.microsoft.com/office/drawing/2014/main" id="{4F8C113F-2F41-129D-1BD7-288835A3DDE3}"/>
              </a:ext>
            </a:extLst>
          </p:cNvPr>
          <p:cNvSpPr txBox="1"/>
          <p:nvPr/>
        </p:nvSpPr>
        <p:spPr>
          <a:xfrm>
            <a:off x="0" y="993913"/>
            <a:ext cx="12019722" cy="3139321"/>
          </a:xfrm>
          <a:prstGeom prst="rect">
            <a:avLst/>
          </a:prstGeom>
          <a:noFill/>
        </p:spPr>
        <p:txBody>
          <a:bodyPr wrap="square" rtlCol="0">
            <a:spAutoFit/>
          </a:bodyPr>
          <a:lstStyle/>
          <a:p>
            <a:r>
              <a:rPr lang="en-US" dirty="0">
                <a:solidFill>
                  <a:schemeClr val="bg1"/>
                </a:solidFill>
              </a:rPr>
              <a:t>A Client aspires to enter the US market by setting up their manufacturing unit there and producing cars locally to give competition to their US and European counterparts.</a:t>
            </a:r>
          </a:p>
          <a:p>
            <a:r>
              <a:rPr lang="en-US" dirty="0">
                <a:solidFill>
                  <a:schemeClr val="bg1"/>
                </a:solidFill>
              </a:rPr>
              <a:t>They have contracted an automobile consulting company to understand the factors on which the pricing of a car depends. Specifically, they want to understand the factors affecting the pricing of cars in the American marketing, since those may be very different from the Chinese market. Essentially, the company wants to know:¶</a:t>
            </a:r>
          </a:p>
          <a:p>
            <a:br>
              <a:rPr lang="en-US" dirty="0">
                <a:solidFill>
                  <a:schemeClr val="bg1"/>
                </a:solidFill>
              </a:rPr>
            </a:br>
            <a:r>
              <a:rPr lang="en-US" dirty="0">
                <a:solidFill>
                  <a:schemeClr val="bg1"/>
                </a:solidFill>
              </a:rPr>
              <a:t>Presentation focus on below agenda and their analysis:</a:t>
            </a:r>
            <a:br>
              <a:rPr lang="en-US" dirty="0">
                <a:solidFill>
                  <a:schemeClr val="bg1"/>
                </a:solidFill>
              </a:rPr>
            </a:br>
            <a:endParaRPr lang="en-US" dirty="0">
              <a:solidFill>
                <a:schemeClr val="bg1"/>
              </a:solidFill>
            </a:endParaRPr>
          </a:p>
          <a:p>
            <a:r>
              <a:rPr lang="en-US" dirty="0">
                <a:solidFill>
                  <a:schemeClr val="bg1"/>
                </a:solidFill>
              </a:rPr>
              <a:t>• Which variables are significant in predicting the price of a car</a:t>
            </a:r>
          </a:p>
          <a:p>
            <a:r>
              <a:rPr lang="en-US" dirty="0">
                <a:solidFill>
                  <a:schemeClr val="bg1"/>
                </a:solidFill>
              </a:rPr>
              <a:t>• How well those variables describe the price of a car</a:t>
            </a:r>
          </a:p>
          <a:p>
            <a:r>
              <a:rPr lang="en-US" dirty="0"/>
              <a:t>.</a:t>
            </a:r>
            <a:endParaRPr lang="en-IN" dirty="0"/>
          </a:p>
        </p:txBody>
      </p:sp>
    </p:spTree>
    <p:extLst>
      <p:ext uri="{BB962C8B-B14F-4D97-AF65-F5344CB8AC3E}">
        <p14:creationId xmlns:p14="http://schemas.microsoft.com/office/powerpoint/2010/main" val="30779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3975652"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TextBox 98"/>
          <p:cNvSpPr txBox="1"/>
          <p:nvPr/>
        </p:nvSpPr>
        <p:spPr>
          <a:xfrm>
            <a:off x="381000" y="6345823"/>
            <a:ext cx="691536" cy="215444"/>
          </a:xfrm>
          <a:prstGeom prst="rect">
            <a:avLst/>
          </a:prstGeom>
          <a:noFill/>
        </p:spPr>
        <p:txBody>
          <a:bodyPr wrap="none" lIns="0" tIns="0" rIns="0" bIns="0" rtlCol="0">
            <a:spAutoFit/>
          </a:bodyPr>
          <a:lstStyle>
            <a:defPPr>
              <a:defRPr lang="en-US"/>
            </a:defPPr>
            <a:lvl1pPr>
              <a:defRPr sz="1400">
                <a:solidFill>
                  <a:srgbClr val="30353F"/>
                </a:solidFill>
              </a:defRPr>
            </a:lvl1pPr>
          </a:lstStyle>
          <a:p>
            <a:r>
              <a:rPr lang="en-US" dirty="0">
                <a:solidFill>
                  <a:srgbClr val="FFFFFF"/>
                </a:solidFill>
              </a:rPr>
              <a:t>Your logo</a:t>
            </a:r>
          </a:p>
        </p:txBody>
      </p:sp>
      <p:sp>
        <p:nvSpPr>
          <p:cNvPr id="102" name="TextBox 101"/>
          <p:cNvSpPr txBox="1"/>
          <p:nvPr/>
        </p:nvSpPr>
        <p:spPr>
          <a:xfrm>
            <a:off x="685687" y="2889551"/>
            <a:ext cx="2557586" cy="646331"/>
          </a:xfrm>
          <a:prstGeom prst="rect">
            <a:avLst/>
          </a:prstGeom>
          <a:noFill/>
        </p:spPr>
        <p:txBody>
          <a:bodyPr wrap="square" lIns="0" tIns="0" rIns="0" bIns="0" rtlCol="0">
            <a:spAutoFit/>
          </a:bodyPr>
          <a:lstStyle/>
          <a:p>
            <a:r>
              <a:rPr lang="en-US" sz="1400" dirty="0">
                <a:solidFill>
                  <a:schemeClr val="bg1"/>
                </a:solidFill>
              </a:rPr>
              <a:t>In US automobile market Toyota have highest number of model in market and mercury least</a:t>
            </a:r>
          </a:p>
        </p:txBody>
      </p:sp>
      <p:sp>
        <p:nvSpPr>
          <p:cNvPr id="103" name="TextBox 102"/>
          <p:cNvSpPr txBox="1"/>
          <p:nvPr/>
        </p:nvSpPr>
        <p:spPr>
          <a:xfrm>
            <a:off x="646421" y="1389021"/>
            <a:ext cx="3001668"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Car Companies</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2" name="Picture 11">
            <a:extLst>
              <a:ext uri="{FF2B5EF4-FFF2-40B4-BE49-F238E27FC236}">
                <a16:creationId xmlns:a16="http://schemas.microsoft.com/office/drawing/2014/main" id="{044C5EE6-2AEA-75D9-FB26-5FF1F31B2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414" y="24993"/>
            <a:ext cx="8207586" cy="6833006"/>
          </a:xfrm>
          <a:prstGeom prst="rect">
            <a:avLst/>
          </a:prstGeom>
        </p:spPr>
      </p:pic>
    </p:spTree>
    <p:extLst>
      <p:ext uri="{BB962C8B-B14F-4D97-AF65-F5344CB8AC3E}">
        <p14:creationId xmlns:p14="http://schemas.microsoft.com/office/powerpoint/2010/main" val="242014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6</a:t>
            </a:r>
          </a:p>
        </p:txBody>
      </p:sp>
      <p:grpSp>
        <p:nvGrpSpPr>
          <p:cNvPr id="161" name="Group 160">
            <a:extLst>
              <a:ext uri="{C183D7F6-B498-43B3-948B-1728B52AA6E4}">
                <adec:decorative xmlns:adec="http://schemas.microsoft.com/office/drawing/2017/decorative" val="1"/>
              </a:ext>
            </a:extLst>
          </p:cNvPr>
          <p:cNvGrpSpPr/>
          <p:nvPr/>
        </p:nvGrpSpPr>
        <p:grpSpPr>
          <a:xfrm>
            <a:off x="238540" y="766437"/>
            <a:ext cx="11632460" cy="2455040"/>
            <a:chOff x="1335919" y="1108198"/>
            <a:chExt cx="10641691" cy="2317558"/>
          </a:xfrm>
        </p:grpSpPr>
        <p:grpSp>
          <p:nvGrpSpPr>
            <p:cNvPr id="156" name="Group 155"/>
            <p:cNvGrpSpPr/>
            <p:nvPr/>
          </p:nvGrpSpPr>
          <p:grpSpPr>
            <a:xfrm>
              <a:off x="1335919" y="1145058"/>
              <a:ext cx="2237442" cy="1597015"/>
              <a:chOff x="1335919" y="1145058"/>
              <a:chExt cx="2237442" cy="1597015"/>
            </a:xfrm>
          </p:grpSpPr>
          <p:sp>
            <p:nvSpPr>
              <p:cNvPr id="92" name="TextBox 91"/>
              <p:cNvSpPr txBox="1"/>
              <p:nvPr/>
            </p:nvSpPr>
            <p:spPr>
              <a:xfrm>
                <a:off x="1655077" y="2434296"/>
                <a:ext cx="1777859" cy="307777"/>
              </a:xfrm>
              <a:prstGeom prst="rect">
                <a:avLst/>
              </a:prstGeom>
              <a:noFill/>
            </p:spPr>
            <p:txBody>
              <a:bodyPr wrap="none" lIns="0" tIns="0" rIns="0" bIns="0" rtlCol="0">
                <a:spAutoFit/>
              </a:bodyPr>
              <a:lstStyle/>
              <a:p>
                <a:r>
                  <a:rPr lang="en-US" sz="2000" dirty="0">
                    <a:solidFill>
                      <a:schemeClr val="bg1"/>
                    </a:solidFill>
                  </a:rPr>
                  <a:t>Value Per Capita</a:t>
                </a:r>
              </a:p>
            </p:txBody>
          </p:sp>
          <p:sp>
            <p:nvSpPr>
              <p:cNvPr id="96" name="TextBox 95"/>
              <p:cNvSpPr txBox="1"/>
              <p:nvPr/>
            </p:nvSpPr>
            <p:spPr>
              <a:xfrm>
                <a:off x="1335919" y="1719348"/>
                <a:ext cx="2237442" cy="553998"/>
              </a:xfrm>
              <a:prstGeom prst="rect">
                <a:avLst/>
              </a:prstGeom>
              <a:noFill/>
            </p:spPr>
            <p:txBody>
              <a:bodyPr wrap="square" lIns="0" tIns="0" rIns="0" bIns="0" rtlCol="0">
                <a:spAutoFit/>
              </a:bodyPr>
              <a:lstStyle/>
              <a:p>
                <a:r>
                  <a:rPr lang="en-US" sz="3600" b="1" dirty="0">
                    <a:solidFill>
                      <a:schemeClr val="bg1"/>
                    </a:solidFill>
                  </a:rPr>
                  <a:t>$ 3,577,071</a:t>
                </a:r>
              </a:p>
            </p:txBody>
          </p:sp>
          <p:grpSp>
            <p:nvGrpSpPr>
              <p:cNvPr id="45" name="Group 44"/>
              <p:cNvGrpSpPr/>
              <p:nvPr/>
            </p:nvGrpSpPr>
            <p:grpSpPr>
              <a:xfrm>
                <a:off x="2387173" y="1145058"/>
                <a:ext cx="313665" cy="178194"/>
                <a:chOff x="3283332" y="3275035"/>
                <a:chExt cx="479215" cy="272245"/>
              </a:xfrm>
            </p:grpSpPr>
            <p:sp>
              <p:nvSpPr>
                <p:cNvPr id="46"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5" name="Group 144"/>
            <p:cNvGrpSpPr/>
            <p:nvPr/>
          </p:nvGrpSpPr>
          <p:grpSpPr>
            <a:xfrm>
              <a:off x="5238734" y="1108198"/>
              <a:ext cx="2036414" cy="1923657"/>
              <a:chOff x="8638496" y="1108198"/>
              <a:chExt cx="2036414" cy="1923657"/>
            </a:xfrm>
          </p:grpSpPr>
          <p:grpSp>
            <p:nvGrpSpPr>
              <p:cNvPr id="53" name="Group 52"/>
              <p:cNvGrpSpPr/>
              <p:nvPr/>
            </p:nvGrpSpPr>
            <p:grpSpPr>
              <a:xfrm>
                <a:off x="9530746" y="1108198"/>
                <a:ext cx="251914" cy="251915"/>
                <a:chOff x="8208963" y="3762375"/>
                <a:chExt cx="306387" cy="30638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00" name="Straight Connector 99"/>
              <p:cNvCxnSpPr/>
              <p:nvPr/>
            </p:nvCxnSpPr>
            <p:spPr>
              <a:xfrm>
                <a:off x="9656703" y="1717591"/>
                <a:ext cx="0" cy="1314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8638496" y="1574753"/>
                <a:ext cx="359073" cy="1390827"/>
                <a:chOff x="8638497" y="1574753"/>
                <a:chExt cx="359073" cy="1390827"/>
              </a:xfrm>
            </p:grpSpPr>
            <p:sp>
              <p:nvSpPr>
                <p:cNvPr id="99" name="TextBox 98"/>
                <p:cNvSpPr txBox="1"/>
                <p:nvPr/>
              </p:nvSpPr>
              <p:spPr>
                <a:xfrm>
                  <a:off x="8654302" y="1574753"/>
                  <a:ext cx="327462" cy="215444"/>
                </a:xfrm>
                <a:prstGeom prst="rect">
                  <a:avLst/>
                </a:prstGeom>
                <a:noFill/>
              </p:spPr>
              <p:txBody>
                <a:bodyPr wrap="none" lIns="0" tIns="0" rIns="0" bIns="0" rtlCol="0">
                  <a:spAutoFit/>
                </a:bodyPr>
                <a:lstStyle/>
                <a:p>
                  <a:r>
                    <a:rPr lang="en-US" sz="1400" b="1" dirty="0">
                      <a:solidFill>
                        <a:schemeClr val="bg1"/>
                      </a:solidFill>
                    </a:rPr>
                    <a:t>Year</a:t>
                  </a:r>
                </a:p>
              </p:txBody>
            </p:sp>
            <p:grpSp>
              <p:nvGrpSpPr>
                <p:cNvPr id="125" name="Group 124"/>
                <p:cNvGrpSpPr/>
                <p:nvPr/>
              </p:nvGrpSpPr>
              <p:grpSpPr>
                <a:xfrm>
                  <a:off x="8638497" y="1925545"/>
                  <a:ext cx="359073" cy="1040035"/>
                  <a:chOff x="8431947" y="1925545"/>
                  <a:chExt cx="359073" cy="1040035"/>
                </a:xfrm>
              </p:grpSpPr>
              <p:sp>
                <p:nvSpPr>
                  <p:cNvPr id="103" name="TextBox 102"/>
                  <p:cNvSpPr txBox="1"/>
                  <p:nvPr/>
                </p:nvSpPr>
                <p:spPr>
                  <a:xfrm>
                    <a:off x="8435377" y="1925545"/>
                    <a:ext cx="352212" cy="184666"/>
                  </a:xfrm>
                  <a:prstGeom prst="rect">
                    <a:avLst/>
                  </a:prstGeom>
                  <a:noFill/>
                </p:spPr>
                <p:txBody>
                  <a:bodyPr wrap="none" lIns="0" tIns="0" rIns="0" bIns="0" rtlCol="0">
                    <a:spAutoFit/>
                  </a:bodyPr>
                  <a:lstStyle/>
                  <a:p>
                    <a:r>
                      <a:rPr lang="en-US" sz="1200" dirty="0">
                        <a:solidFill>
                          <a:schemeClr val="bg1"/>
                        </a:solidFill>
                      </a:rPr>
                      <a:t>2018</a:t>
                    </a:r>
                  </a:p>
                </p:txBody>
              </p:sp>
              <p:sp>
                <p:nvSpPr>
                  <p:cNvPr id="105" name="TextBox 104"/>
                  <p:cNvSpPr txBox="1"/>
                  <p:nvPr/>
                </p:nvSpPr>
                <p:spPr>
                  <a:xfrm>
                    <a:off x="8435890" y="2208427"/>
                    <a:ext cx="351186" cy="184666"/>
                  </a:xfrm>
                  <a:prstGeom prst="rect">
                    <a:avLst/>
                  </a:prstGeom>
                  <a:noFill/>
                </p:spPr>
                <p:txBody>
                  <a:bodyPr wrap="none" lIns="0" tIns="0" rIns="0" bIns="0" rtlCol="0">
                    <a:spAutoFit/>
                  </a:bodyPr>
                  <a:lstStyle/>
                  <a:p>
                    <a:r>
                      <a:rPr lang="en-US" sz="1200" dirty="0">
                        <a:solidFill>
                          <a:schemeClr val="bg1"/>
                        </a:solidFill>
                      </a:rPr>
                      <a:t>2019</a:t>
                    </a:r>
                  </a:p>
                </p:txBody>
              </p:sp>
              <p:sp>
                <p:nvSpPr>
                  <p:cNvPr id="106" name="TextBox 105"/>
                  <p:cNvSpPr txBox="1"/>
                  <p:nvPr/>
                </p:nvSpPr>
                <p:spPr>
                  <a:xfrm>
                    <a:off x="8431947" y="2491310"/>
                    <a:ext cx="359073" cy="184666"/>
                  </a:xfrm>
                  <a:prstGeom prst="rect">
                    <a:avLst/>
                  </a:prstGeom>
                  <a:noFill/>
                </p:spPr>
                <p:txBody>
                  <a:bodyPr wrap="none" lIns="0" tIns="0" rIns="0" bIns="0" rtlCol="0">
                    <a:spAutoFit/>
                  </a:bodyPr>
                  <a:lstStyle/>
                  <a:p>
                    <a:r>
                      <a:rPr lang="en-US" sz="1200" dirty="0">
                        <a:solidFill>
                          <a:schemeClr val="bg1"/>
                        </a:solidFill>
                      </a:rPr>
                      <a:t>2020</a:t>
                    </a:r>
                  </a:p>
                </p:txBody>
              </p:sp>
              <p:sp>
                <p:nvSpPr>
                  <p:cNvPr id="120" name="TextBox 119"/>
                  <p:cNvSpPr txBox="1"/>
                  <p:nvPr/>
                </p:nvSpPr>
                <p:spPr>
                  <a:xfrm>
                    <a:off x="8431947" y="2780914"/>
                    <a:ext cx="353687" cy="184666"/>
                  </a:xfrm>
                  <a:prstGeom prst="rect">
                    <a:avLst/>
                  </a:prstGeom>
                  <a:noFill/>
                </p:spPr>
                <p:txBody>
                  <a:bodyPr wrap="none" lIns="0" tIns="0" rIns="0" bIns="0" rtlCol="0">
                    <a:spAutoFit/>
                  </a:bodyPr>
                  <a:lstStyle/>
                  <a:p>
                    <a:r>
                      <a:rPr lang="en-US" sz="1200" dirty="0">
                        <a:solidFill>
                          <a:schemeClr val="bg1"/>
                        </a:solidFill>
                      </a:rPr>
                      <a:t>2021</a:t>
                    </a:r>
                  </a:p>
                </p:txBody>
              </p:sp>
            </p:grpSp>
          </p:grpSp>
          <p:grpSp>
            <p:nvGrpSpPr>
              <p:cNvPr id="129" name="Group 128"/>
              <p:cNvGrpSpPr/>
              <p:nvPr/>
            </p:nvGrpSpPr>
            <p:grpSpPr>
              <a:xfrm>
                <a:off x="10044353" y="1574753"/>
                <a:ext cx="630557" cy="1367721"/>
                <a:chOff x="10044354" y="1574753"/>
                <a:chExt cx="630557" cy="1367721"/>
              </a:xfrm>
            </p:grpSpPr>
            <p:sp>
              <p:nvSpPr>
                <p:cNvPr id="95" name="TextBox 94"/>
                <p:cNvSpPr txBox="1"/>
                <p:nvPr/>
              </p:nvSpPr>
              <p:spPr>
                <a:xfrm>
                  <a:off x="10109436" y="1574753"/>
                  <a:ext cx="500393" cy="215444"/>
                </a:xfrm>
                <a:prstGeom prst="rect">
                  <a:avLst/>
                </a:prstGeom>
                <a:noFill/>
              </p:spPr>
              <p:txBody>
                <a:bodyPr wrap="none" lIns="0" tIns="0" rIns="0" bIns="0" rtlCol="0">
                  <a:spAutoFit/>
                </a:bodyPr>
                <a:lstStyle/>
                <a:p>
                  <a:r>
                    <a:rPr lang="en-US" sz="1400" b="1" dirty="0">
                      <a:solidFill>
                        <a:schemeClr val="bg1"/>
                      </a:solidFill>
                    </a:rPr>
                    <a:t>Values</a:t>
                  </a:r>
                </a:p>
              </p:txBody>
            </p:sp>
            <p:grpSp>
              <p:nvGrpSpPr>
                <p:cNvPr id="126" name="Group 125"/>
                <p:cNvGrpSpPr/>
                <p:nvPr/>
              </p:nvGrpSpPr>
              <p:grpSpPr>
                <a:xfrm>
                  <a:off x="10044354" y="1925545"/>
                  <a:ext cx="630557" cy="1016929"/>
                  <a:chOff x="10002235" y="1925545"/>
                  <a:chExt cx="630557" cy="1016929"/>
                </a:xfrm>
              </p:grpSpPr>
              <p:sp>
                <p:nvSpPr>
                  <p:cNvPr id="107" name="TextBox 106"/>
                  <p:cNvSpPr txBox="1"/>
                  <p:nvPr/>
                </p:nvSpPr>
                <p:spPr>
                  <a:xfrm>
                    <a:off x="10024965" y="1925545"/>
                    <a:ext cx="585097" cy="184666"/>
                  </a:xfrm>
                  <a:prstGeom prst="rect">
                    <a:avLst/>
                  </a:prstGeom>
                  <a:noFill/>
                </p:spPr>
                <p:txBody>
                  <a:bodyPr wrap="none" lIns="0" tIns="0" rIns="0" bIns="0" rtlCol="0">
                    <a:spAutoFit/>
                  </a:bodyPr>
                  <a:lstStyle/>
                  <a:p>
                    <a:r>
                      <a:rPr lang="en-US" sz="1200" dirty="0">
                        <a:solidFill>
                          <a:schemeClr val="bg1"/>
                        </a:solidFill>
                      </a:rPr>
                      <a:t>- 3.567%</a:t>
                    </a:r>
                  </a:p>
                </p:txBody>
              </p:sp>
              <p:sp>
                <p:nvSpPr>
                  <p:cNvPr id="108" name="TextBox 107"/>
                  <p:cNvSpPr txBox="1"/>
                  <p:nvPr/>
                </p:nvSpPr>
                <p:spPr>
                  <a:xfrm>
                    <a:off x="10004158" y="2201504"/>
                    <a:ext cx="626710" cy="184666"/>
                  </a:xfrm>
                  <a:prstGeom prst="rect">
                    <a:avLst/>
                  </a:prstGeom>
                  <a:noFill/>
                </p:spPr>
                <p:txBody>
                  <a:bodyPr wrap="none" lIns="0" tIns="0" rIns="0" bIns="0" rtlCol="0">
                    <a:spAutoFit/>
                  </a:bodyPr>
                  <a:lstStyle/>
                  <a:p>
                    <a:r>
                      <a:rPr lang="en-US" sz="1200" dirty="0">
                        <a:solidFill>
                          <a:schemeClr val="bg1"/>
                        </a:solidFill>
                      </a:rPr>
                      <a:t>+ 1.007%</a:t>
                    </a:r>
                  </a:p>
                </p:txBody>
              </p:sp>
              <p:sp>
                <p:nvSpPr>
                  <p:cNvPr id="109" name="TextBox 108"/>
                  <p:cNvSpPr txBox="1"/>
                  <p:nvPr/>
                </p:nvSpPr>
                <p:spPr>
                  <a:xfrm>
                    <a:off x="10002235" y="2468204"/>
                    <a:ext cx="630557" cy="184666"/>
                  </a:xfrm>
                  <a:prstGeom prst="rect">
                    <a:avLst/>
                  </a:prstGeom>
                  <a:noFill/>
                </p:spPr>
                <p:txBody>
                  <a:bodyPr wrap="none" lIns="0" tIns="0" rIns="0" bIns="0" rtlCol="0">
                    <a:spAutoFit/>
                  </a:bodyPr>
                  <a:lstStyle/>
                  <a:p>
                    <a:r>
                      <a:rPr lang="en-US" sz="1200" dirty="0">
                        <a:solidFill>
                          <a:schemeClr val="bg1"/>
                        </a:solidFill>
                      </a:rPr>
                      <a:t>+ 2.012%</a:t>
                    </a:r>
                  </a:p>
                </p:txBody>
              </p:sp>
              <p:sp>
                <p:nvSpPr>
                  <p:cNvPr id="121" name="TextBox 120"/>
                  <p:cNvSpPr txBox="1"/>
                  <p:nvPr/>
                </p:nvSpPr>
                <p:spPr>
                  <a:xfrm>
                    <a:off x="10002235" y="2757808"/>
                    <a:ext cx="629018" cy="184666"/>
                  </a:xfrm>
                  <a:prstGeom prst="rect">
                    <a:avLst/>
                  </a:prstGeom>
                  <a:noFill/>
                </p:spPr>
                <p:txBody>
                  <a:bodyPr wrap="none" lIns="0" tIns="0" rIns="0" bIns="0" rtlCol="0">
                    <a:spAutoFit/>
                  </a:bodyPr>
                  <a:lstStyle/>
                  <a:p>
                    <a:r>
                      <a:rPr lang="en-US" sz="1200" dirty="0">
                        <a:solidFill>
                          <a:schemeClr val="bg1"/>
                        </a:solidFill>
                      </a:rPr>
                      <a:t>+ 4,031%</a:t>
                    </a:r>
                  </a:p>
                </p:txBody>
              </p:sp>
            </p:grpSp>
          </p:grpSp>
        </p:grpSp>
        <p:grpSp>
          <p:nvGrpSpPr>
            <p:cNvPr id="155" name="Group 154"/>
            <p:cNvGrpSpPr/>
            <p:nvPr/>
          </p:nvGrpSpPr>
          <p:grpSpPr>
            <a:xfrm>
              <a:off x="7003507" y="1153144"/>
              <a:ext cx="4974103" cy="2272612"/>
              <a:chOff x="7304535" y="1153144"/>
              <a:chExt cx="4974103" cy="2272612"/>
            </a:xfrm>
          </p:grpSpPr>
          <p:sp>
            <p:nvSpPr>
              <p:cNvPr id="146" name="Rectangle 145"/>
              <p:cNvSpPr/>
              <p:nvPr/>
            </p:nvSpPr>
            <p:spPr>
              <a:xfrm>
                <a:off x="7304535" y="1292249"/>
                <a:ext cx="4974103" cy="2133507"/>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10080771" y="1153144"/>
                <a:ext cx="340788" cy="162022"/>
                <a:chOff x="4254500" y="2100263"/>
                <a:chExt cx="1906588" cy="906463"/>
              </a:xfrm>
            </p:grpSpPr>
            <p:sp>
              <p:nvSpPr>
                <p:cNvPr id="15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4" name="TextBox 153"/>
              <p:cNvSpPr txBox="1"/>
              <p:nvPr/>
            </p:nvSpPr>
            <p:spPr>
              <a:xfrm>
                <a:off x="7370241" y="1717591"/>
                <a:ext cx="4086700" cy="261487"/>
              </a:xfrm>
              <a:prstGeom prst="rect">
                <a:avLst/>
              </a:prstGeom>
              <a:noFill/>
            </p:spPr>
            <p:txBody>
              <a:bodyPr wrap="square" lIns="0" tIns="0" rIns="0" bIns="0" rtlCol="0">
                <a:spAutoFit/>
              </a:bodyPr>
              <a:lstStyle/>
              <a:p>
                <a:r>
                  <a:rPr lang="en-US" dirty="0">
                    <a:solidFill>
                      <a:schemeClr val="bg1"/>
                    </a:solidFill>
                  </a:rPr>
                  <a:t>Gas Fuel type available in 90% of cars.</a:t>
                </a:r>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4296632" y="165381"/>
            <a:ext cx="359874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Fuel Type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7" y="900151"/>
            <a:ext cx="5069745" cy="2133785"/>
          </a:xfrm>
          <a:prstGeom prst="rect">
            <a:avLst/>
          </a:prstGeom>
        </p:spPr>
      </p:pic>
      <p:pic>
        <p:nvPicPr>
          <p:cNvPr id="5" name="Picture 4">
            <a:extLst>
              <a:ext uri="{FF2B5EF4-FFF2-40B4-BE49-F238E27FC236}">
                <a16:creationId xmlns:a16="http://schemas.microsoft.com/office/drawing/2014/main" id="{6A5390BE-E79C-B5A3-0728-F910519BB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67" y="3382815"/>
            <a:ext cx="3998689" cy="3098364"/>
          </a:xfrm>
          <a:prstGeom prst="rect">
            <a:avLst/>
          </a:prstGeom>
        </p:spPr>
      </p:pic>
      <p:pic>
        <p:nvPicPr>
          <p:cNvPr id="7" name="Picture 6">
            <a:extLst>
              <a:ext uri="{FF2B5EF4-FFF2-40B4-BE49-F238E27FC236}">
                <a16:creationId xmlns:a16="http://schemas.microsoft.com/office/drawing/2014/main" id="{4FF6F3B6-9D17-2381-DA4A-C1AE231D7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786" y="3243656"/>
            <a:ext cx="5697675" cy="3237523"/>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7" y="1072511"/>
            <a:ext cx="3204825" cy="1754326"/>
          </a:xfrm>
          <a:prstGeom prst="rect">
            <a:avLst/>
          </a:prstGeom>
          <a:noFill/>
        </p:spPr>
        <p:txBody>
          <a:bodyPr wrap="square" rtlCol="0">
            <a:spAutoFit/>
          </a:bodyPr>
          <a:lstStyle/>
          <a:p>
            <a:r>
              <a:rPr lang="en-US" dirty="0">
                <a:solidFill>
                  <a:schemeClr val="bg1"/>
                </a:solidFill>
              </a:rPr>
              <a:t>The median price of diesel car is more than gas price which clearly indicates diesel cars are expensive and company</a:t>
            </a:r>
          </a:p>
          <a:p>
            <a:r>
              <a:rPr lang="en-US" dirty="0">
                <a:solidFill>
                  <a:schemeClr val="bg1"/>
                </a:solidFill>
              </a:rPr>
              <a:t>sold more gas car as than diesel car in US </a:t>
            </a:r>
            <a:r>
              <a:rPr lang="en-US" dirty="0"/>
              <a:t>.</a:t>
            </a:r>
            <a:endParaRPr lang="en-IN" dirty="0"/>
          </a:p>
        </p:txBody>
      </p:sp>
    </p:spTree>
    <p:extLst>
      <p:ext uri="{BB962C8B-B14F-4D97-AF65-F5344CB8AC3E}">
        <p14:creationId xmlns:p14="http://schemas.microsoft.com/office/powerpoint/2010/main" val="19816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C183D7F6-B498-43B3-948B-1728B52AA6E4}">
                <adec:decorative xmlns:adec="http://schemas.microsoft.com/office/drawing/2017/decorative" val="1"/>
              </a:ext>
            </a:extLst>
          </p:cNvPr>
          <p:cNvGrpSpPr/>
          <p:nvPr/>
        </p:nvGrpSpPr>
        <p:grpSpPr>
          <a:xfrm>
            <a:off x="238540" y="766437"/>
            <a:ext cx="11632460" cy="2355848"/>
            <a:chOff x="1335919" y="1108198"/>
            <a:chExt cx="10641691" cy="2223921"/>
          </a:xfrm>
        </p:grpSpPr>
        <p:grpSp>
          <p:nvGrpSpPr>
            <p:cNvPr id="156" name="Group 155"/>
            <p:cNvGrpSpPr/>
            <p:nvPr/>
          </p:nvGrpSpPr>
          <p:grpSpPr>
            <a:xfrm>
              <a:off x="1335919" y="1145058"/>
              <a:ext cx="2237442" cy="1597015"/>
              <a:chOff x="1335919" y="1145058"/>
              <a:chExt cx="2237442" cy="1597015"/>
            </a:xfrm>
          </p:grpSpPr>
          <p:sp>
            <p:nvSpPr>
              <p:cNvPr id="92" name="TextBox 91"/>
              <p:cNvSpPr txBox="1"/>
              <p:nvPr/>
            </p:nvSpPr>
            <p:spPr>
              <a:xfrm>
                <a:off x="1655077" y="2434296"/>
                <a:ext cx="1777859" cy="307777"/>
              </a:xfrm>
              <a:prstGeom prst="rect">
                <a:avLst/>
              </a:prstGeom>
              <a:noFill/>
            </p:spPr>
            <p:txBody>
              <a:bodyPr wrap="none" lIns="0" tIns="0" rIns="0" bIns="0" rtlCol="0">
                <a:spAutoFit/>
              </a:bodyPr>
              <a:lstStyle/>
              <a:p>
                <a:r>
                  <a:rPr lang="en-US" sz="2000" dirty="0">
                    <a:solidFill>
                      <a:schemeClr val="bg1"/>
                    </a:solidFill>
                  </a:rPr>
                  <a:t>Value Per Capita</a:t>
                </a:r>
              </a:p>
            </p:txBody>
          </p:sp>
          <p:sp>
            <p:nvSpPr>
              <p:cNvPr id="96" name="TextBox 95"/>
              <p:cNvSpPr txBox="1"/>
              <p:nvPr/>
            </p:nvSpPr>
            <p:spPr>
              <a:xfrm>
                <a:off x="1335919" y="1719348"/>
                <a:ext cx="2237442" cy="553998"/>
              </a:xfrm>
              <a:prstGeom prst="rect">
                <a:avLst/>
              </a:prstGeom>
              <a:noFill/>
            </p:spPr>
            <p:txBody>
              <a:bodyPr wrap="square" lIns="0" tIns="0" rIns="0" bIns="0" rtlCol="0">
                <a:spAutoFit/>
              </a:bodyPr>
              <a:lstStyle/>
              <a:p>
                <a:r>
                  <a:rPr lang="en-US" sz="3600" b="1" dirty="0">
                    <a:solidFill>
                      <a:schemeClr val="bg1"/>
                    </a:solidFill>
                  </a:rPr>
                  <a:t>$ 3,577,071</a:t>
                </a:r>
              </a:p>
            </p:txBody>
          </p:sp>
          <p:grpSp>
            <p:nvGrpSpPr>
              <p:cNvPr id="45" name="Group 44"/>
              <p:cNvGrpSpPr/>
              <p:nvPr/>
            </p:nvGrpSpPr>
            <p:grpSpPr>
              <a:xfrm>
                <a:off x="2387173" y="1145058"/>
                <a:ext cx="313665" cy="178194"/>
                <a:chOff x="3283332" y="3275035"/>
                <a:chExt cx="479215" cy="272245"/>
              </a:xfrm>
            </p:grpSpPr>
            <p:sp>
              <p:nvSpPr>
                <p:cNvPr id="46"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5" name="Group 144"/>
            <p:cNvGrpSpPr/>
            <p:nvPr/>
          </p:nvGrpSpPr>
          <p:grpSpPr>
            <a:xfrm>
              <a:off x="5238734" y="1108198"/>
              <a:ext cx="2036414" cy="1923657"/>
              <a:chOff x="8638496" y="1108198"/>
              <a:chExt cx="2036414" cy="1923657"/>
            </a:xfrm>
          </p:grpSpPr>
          <p:grpSp>
            <p:nvGrpSpPr>
              <p:cNvPr id="53" name="Group 52"/>
              <p:cNvGrpSpPr/>
              <p:nvPr/>
            </p:nvGrpSpPr>
            <p:grpSpPr>
              <a:xfrm>
                <a:off x="9530746" y="1108198"/>
                <a:ext cx="251914" cy="251915"/>
                <a:chOff x="8208963" y="3762375"/>
                <a:chExt cx="306387" cy="30638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00" name="Straight Connector 99"/>
              <p:cNvCxnSpPr/>
              <p:nvPr/>
            </p:nvCxnSpPr>
            <p:spPr>
              <a:xfrm>
                <a:off x="9656703" y="1717591"/>
                <a:ext cx="0" cy="1314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8638496" y="1574753"/>
                <a:ext cx="359073" cy="1390827"/>
                <a:chOff x="8638497" y="1574753"/>
                <a:chExt cx="359073" cy="1390827"/>
              </a:xfrm>
            </p:grpSpPr>
            <p:sp>
              <p:nvSpPr>
                <p:cNvPr id="99" name="TextBox 98"/>
                <p:cNvSpPr txBox="1"/>
                <p:nvPr/>
              </p:nvSpPr>
              <p:spPr>
                <a:xfrm>
                  <a:off x="8654302" y="1574753"/>
                  <a:ext cx="327462" cy="215444"/>
                </a:xfrm>
                <a:prstGeom prst="rect">
                  <a:avLst/>
                </a:prstGeom>
                <a:noFill/>
              </p:spPr>
              <p:txBody>
                <a:bodyPr wrap="none" lIns="0" tIns="0" rIns="0" bIns="0" rtlCol="0">
                  <a:spAutoFit/>
                </a:bodyPr>
                <a:lstStyle/>
                <a:p>
                  <a:r>
                    <a:rPr lang="en-US" sz="1400" b="1" dirty="0">
                      <a:solidFill>
                        <a:schemeClr val="bg1"/>
                      </a:solidFill>
                    </a:rPr>
                    <a:t>Year</a:t>
                  </a:r>
                </a:p>
              </p:txBody>
            </p:sp>
            <p:grpSp>
              <p:nvGrpSpPr>
                <p:cNvPr id="125" name="Group 124"/>
                <p:cNvGrpSpPr/>
                <p:nvPr/>
              </p:nvGrpSpPr>
              <p:grpSpPr>
                <a:xfrm>
                  <a:off x="8638497" y="1925545"/>
                  <a:ext cx="359073" cy="1040035"/>
                  <a:chOff x="8431947" y="1925545"/>
                  <a:chExt cx="359073" cy="1040035"/>
                </a:xfrm>
              </p:grpSpPr>
              <p:sp>
                <p:nvSpPr>
                  <p:cNvPr id="103" name="TextBox 102"/>
                  <p:cNvSpPr txBox="1"/>
                  <p:nvPr/>
                </p:nvSpPr>
                <p:spPr>
                  <a:xfrm>
                    <a:off x="8435377" y="1925545"/>
                    <a:ext cx="352212" cy="184666"/>
                  </a:xfrm>
                  <a:prstGeom prst="rect">
                    <a:avLst/>
                  </a:prstGeom>
                  <a:noFill/>
                </p:spPr>
                <p:txBody>
                  <a:bodyPr wrap="none" lIns="0" tIns="0" rIns="0" bIns="0" rtlCol="0">
                    <a:spAutoFit/>
                  </a:bodyPr>
                  <a:lstStyle/>
                  <a:p>
                    <a:r>
                      <a:rPr lang="en-US" sz="1200" dirty="0">
                        <a:solidFill>
                          <a:schemeClr val="bg1"/>
                        </a:solidFill>
                      </a:rPr>
                      <a:t>2018</a:t>
                    </a:r>
                  </a:p>
                </p:txBody>
              </p:sp>
              <p:sp>
                <p:nvSpPr>
                  <p:cNvPr id="105" name="TextBox 104"/>
                  <p:cNvSpPr txBox="1"/>
                  <p:nvPr/>
                </p:nvSpPr>
                <p:spPr>
                  <a:xfrm>
                    <a:off x="8435890" y="2208427"/>
                    <a:ext cx="351186" cy="184666"/>
                  </a:xfrm>
                  <a:prstGeom prst="rect">
                    <a:avLst/>
                  </a:prstGeom>
                  <a:noFill/>
                </p:spPr>
                <p:txBody>
                  <a:bodyPr wrap="none" lIns="0" tIns="0" rIns="0" bIns="0" rtlCol="0">
                    <a:spAutoFit/>
                  </a:bodyPr>
                  <a:lstStyle/>
                  <a:p>
                    <a:r>
                      <a:rPr lang="en-US" sz="1200" dirty="0">
                        <a:solidFill>
                          <a:schemeClr val="bg1"/>
                        </a:solidFill>
                      </a:rPr>
                      <a:t>2019</a:t>
                    </a:r>
                  </a:p>
                </p:txBody>
              </p:sp>
              <p:sp>
                <p:nvSpPr>
                  <p:cNvPr id="106" name="TextBox 105"/>
                  <p:cNvSpPr txBox="1"/>
                  <p:nvPr/>
                </p:nvSpPr>
                <p:spPr>
                  <a:xfrm>
                    <a:off x="8431947" y="2491310"/>
                    <a:ext cx="359073" cy="184666"/>
                  </a:xfrm>
                  <a:prstGeom prst="rect">
                    <a:avLst/>
                  </a:prstGeom>
                  <a:noFill/>
                </p:spPr>
                <p:txBody>
                  <a:bodyPr wrap="none" lIns="0" tIns="0" rIns="0" bIns="0" rtlCol="0">
                    <a:spAutoFit/>
                  </a:bodyPr>
                  <a:lstStyle/>
                  <a:p>
                    <a:r>
                      <a:rPr lang="en-US" sz="1200" dirty="0">
                        <a:solidFill>
                          <a:schemeClr val="bg1"/>
                        </a:solidFill>
                      </a:rPr>
                      <a:t>2020</a:t>
                    </a:r>
                  </a:p>
                </p:txBody>
              </p:sp>
              <p:sp>
                <p:nvSpPr>
                  <p:cNvPr id="120" name="TextBox 119"/>
                  <p:cNvSpPr txBox="1"/>
                  <p:nvPr/>
                </p:nvSpPr>
                <p:spPr>
                  <a:xfrm>
                    <a:off x="8431947" y="2780914"/>
                    <a:ext cx="353687" cy="184666"/>
                  </a:xfrm>
                  <a:prstGeom prst="rect">
                    <a:avLst/>
                  </a:prstGeom>
                  <a:noFill/>
                </p:spPr>
                <p:txBody>
                  <a:bodyPr wrap="none" lIns="0" tIns="0" rIns="0" bIns="0" rtlCol="0">
                    <a:spAutoFit/>
                  </a:bodyPr>
                  <a:lstStyle/>
                  <a:p>
                    <a:r>
                      <a:rPr lang="en-US" sz="1200" dirty="0">
                        <a:solidFill>
                          <a:schemeClr val="bg1"/>
                        </a:solidFill>
                      </a:rPr>
                      <a:t>2021</a:t>
                    </a:r>
                  </a:p>
                </p:txBody>
              </p:sp>
            </p:grpSp>
          </p:grpSp>
          <p:grpSp>
            <p:nvGrpSpPr>
              <p:cNvPr id="129" name="Group 128"/>
              <p:cNvGrpSpPr/>
              <p:nvPr/>
            </p:nvGrpSpPr>
            <p:grpSpPr>
              <a:xfrm>
                <a:off x="10044353" y="1574753"/>
                <a:ext cx="630557" cy="1367721"/>
                <a:chOff x="10044354" y="1574753"/>
                <a:chExt cx="630557" cy="1367721"/>
              </a:xfrm>
            </p:grpSpPr>
            <p:sp>
              <p:nvSpPr>
                <p:cNvPr id="95" name="TextBox 94"/>
                <p:cNvSpPr txBox="1"/>
                <p:nvPr/>
              </p:nvSpPr>
              <p:spPr>
                <a:xfrm>
                  <a:off x="10109436" y="1574753"/>
                  <a:ext cx="500393" cy="215444"/>
                </a:xfrm>
                <a:prstGeom prst="rect">
                  <a:avLst/>
                </a:prstGeom>
                <a:noFill/>
              </p:spPr>
              <p:txBody>
                <a:bodyPr wrap="none" lIns="0" tIns="0" rIns="0" bIns="0" rtlCol="0">
                  <a:spAutoFit/>
                </a:bodyPr>
                <a:lstStyle/>
                <a:p>
                  <a:r>
                    <a:rPr lang="en-US" sz="1400" b="1" dirty="0">
                      <a:solidFill>
                        <a:schemeClr val="bg1"/>
                      </a:solidFill>
                    </a:rPr>
                    <a:t>Values</a:t>
                  </a:r>
                </a:p>
              </p:txBody>
            </p:sp>
            <p:grpSp>
              <p:nvGrpSpPr>
                <p:cNvPr id="126" name="Group 125"/>
                <p:cNvGrpSpPr/>
                <p:nvPr/>
              </p:nvGrpSpPr>
              <p:grpSpPr>
                <a:xfrm>
                  <a:off x="10044354" y="1925545"/>
                  <a:ext cx="630557" cy="1016929"/>
                  <a:chOff x="10002235" y="1925545"/>
                  <a:chExt cx="630557" cy="1016929"/>
                </a:xfrm>
              </p:grpSpPr>
              <p:sp>
                <p:nvSpPr>
                  <p:cNvPr id="107" name="TextBox 106"/>
                  <p:cNvSpPr txBox="1"/>
                  <p:nvPr/>
                </p:nvSpPr>
                <p:spPr>
                  <a:xfrm>
                    <a:off x="10024965" y="1925545"/>
                    <a:ext cx="585097" cy="184666"/>
                  </a:xfrm>
                  <a:prstGeom prst="rect">
                    <a:avLst/>
                  </a:prstGeom>
                  <a:noFill/>
                </p:spPr>
                <p:txBody>
                  <a:bodyPr wrap="none" lIns="0" tIns="0" rIns="0" bIns="0" rtlCol="0">
                    <a:spAutoFit/>
                  </a:bodyPr>
                  <a:lstStyle/>
                  <a:p>
                    <a:r>
                      <a:rPr lang="en-US" sz="1200" dirty="0">
                        <a:solidFill>
                          <a:schemeClr val="bg1"/>
                        </a:solidFill>
                      </a:rPr>
                      <a:t>- 3.567%</a:t>
                    </a:r>
                  </a:p>
                </p:txBody>
              </p:sp>
              <p:sp>
                <p:nvSpPr>
                  <p:cNvPr id="108" name="TextBox 107"/>
                  <p:cNvSpPr txBox="1"/>
                  <p:nvPr/>
                </p:nvSpPr>
                <p:spPr>
                  <a:xfrm>
                    <a:off x="10004158" y="2201504"/>
                    <a:ext cx="626710" cy="184666"/>
                  </a:xfrm>
                  <a:prstGeom prst="rect">
                    <a:avLst/>
                  </a:prstGeom>
                  <a:noFill/>
                </p:spPr>
                <p:txBody>
                  <a:bodyPr wrap="none" lIns="0" tIns="0" rIns="0" bIns="0" rtlCol="0">
                    <a:spAutoFit/>
                  </a:bodyPr>
                  <a:lstStyle/>
                  <a:p>
                    <a:r>
                      <a:rPr lang="en-US" sz="1200" dirty="0">
                        <a:solidFill>
                          <a:schemeClr val="bg1"/>
                        </a:solidFill>
                      </a:rPr>
                      <a:t>+ 1.007%</a:t>
                    </a:r>
                  </a:p>
                </p:txBody>
              </p:sp>
              <p:sp>
                <p:nvSpPr>
                  <p:cNvPr id="109" name="TextBox 108"/>
                  <p:cNvSpPr txBox="1"/>
                  <p:nvPr/>
                </p:nvSpPr>
                <p:spPr>
                  <a:xfrm>
                    <a:off x="10002235" y="2468204"/>
                    <a:ext cx="630557" cy="184666"/>
                  </a:xfrm>
                  <a:prstGeom prst="rect">
                    <a:avLst/>
                  </a:prstGeom>
                  <a:noFill/>
                </p:spPr>
                <p:txBody>
                  <a:bodyPr wrap="none" lIns="0" tIns="0" rIns="0" bIns="0" rtlCol="0">
                    <a:spAutoFit/>
                  </a:bodyPr>
                  <a:lstStyle/>
                  <a:p>
                    <a:r>
                      <a:rPr lang="en-US" sz="1200" dirty="0">
                        <a:solidFill>
                          <a:schemeClr val="bg1"/>
                        </a:solidFill>
                      </a:rPr>
                      <a:t>+ 2.012%</a:t>
                    </a:r>
                  </a:p>
                </p:txBody>
              </p:sp>
              <p:sp>
                <p:nvSpPr>
                  <p:cNvPr id="121" name="TextBox 120"/>
                  <p:cNvSpPr txBox="1"/>
                  <p:nvPr/>
                </p:nvSpPr>
                <p:spPr>
                  <a:xfrm>
                    <a:off x="10002235" y="2757808"/>
                    <a:ext cx="629018" cy="184666"/>
                  </a:xfrm>
                  <a:prstGeom prst="rect">
                    <a:avLst/>
                  </a:prstGeom>
                  <a:noFill/>
                </p:spPr>
                <p:txBody>
                  <a:bodyPr wrap="none" lIns="0" tIns="0" rIns="0" bIns="0" rtlCol="0">
                    <a:spAutoFit/>
                  </a:bodyPr>
                  <a:lstStyle/>
                  <a:p>
                    <a:r>
                      <a:rPr lang="en-US" sz="1200" dirty="0">
                        <a:solidFill>
                          <a:schemeClr val="bg1"/>
                        </a:solidFill>
                      </a:rPr>
                      <a:t>+ 4,031%</a:t>
                    </a:r>
                  </a:p>
                </p:txBody>
              </p:sp>
            </p:grpSp>
          </p:grpSp>
        </p:grpSp>
        <p:grpSp>
          <p:nvGrpSpPr>
            <p:cNvPr id="155" name="Group 154"/>
            <p:cNvGrpSpPr/>
            <p:nvPr/>
          </p:nvGrpSpPr>
          <p:grpSpPr>
            <a:xfrm>
              <a:off x="7003507" y="1153144"/>
              <a:ext cx="4974103" cy="2178975"/>
              <a:chOff x="7304535" y="1153144"/>
              <a:chExt cx="4974103" cy="2178975"/>
            </a:xfrm>
          </p:grpSpPr>
          <p:sp>
            <p:nvSpPr>
              <p:cNvPr id="146" name="Rectangle 145"/>
              <p:cNvSpPr/>
              <p:nvPr/>
            </p:nvSpPr>
            <p:spPr>
              <a:xfrm>
                <a:off x="7304535" y="1292249"/>
                <a:ext cx="4974103" cy="2039870"/>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10080771" y="1153144"/>
                <a:ext cx="340788" cy="162023"/>
                <a:chOff x="4254500" y="2100263"/>
                <a:chExt cx="1906588" cy="906463"/>
              </a:xfrm>
            </p:grpSpPr>
            <p:sp>
              <p:nvSpPr>
                <p:cNvPr id="15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4" name="TextBox 153"/>
              <p:cNvSpPr txBox="1"/>
              <p:nvPr/>
            </p:nvSpPr>
            <p:spPr>
              <a:xfrm>
                <a:off x="7370241" y="1717591"/>
                <a:ext cx="4086700" cy="261487"/>
              </a:xfrm>
              <a:prstGeom prst="rect">
                <a:avLst/>
              </a:prstGeom>
              <a:noFill/>
            </p:spPr>
            <p:txBody>
              <a:bodyPr wrap="square" lIns="0" tIns="0" rIns="0" bIns="0" rtlCol="0">
                <a:spAutoFit/>
              </a:bodyPr>
              <a:lstStyle/>
              <a:p>
                <a:r>
                  <a:rPr lang="en-US" dirty="0">
                    <a:solidFill>
                      <a:schemeClr val="bg1"/>
                    </a:solidFill>
                  </a:rPr>
                  <a:t>Majority of Vehicles have 4 doors.</a:t>
                </a:r>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3808519" y="165381"/>
            <a:ext cx="457497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Door Numbers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7" y="900151"/>
            <a:ext cx="5069745"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7" y="1072511"/>
            <a:ext cx="3204825" cy="646331"/>
          </a:xfrm>
          <a:prstGeom prst="rect">
            <a:avLst/>
          </a:prstGeom>
          <a:noFill/>
        </p:spPr>
        <p:txBody>
          <a:bodyPr wrap="square" rtlCol="0">
            <a:spAutoFit/>
          </a:bodyPr>
          <a:lstStyle/>
          <a:p>
            <a:r>
              <a:rPr lang="en-US" dirty="0">
                <a:solidFill>
                  <a:schemeClr val="bg1"/>
                </a:solidFill>
              </a:rPr>
              <a:t>Price are almost same for both number of doors cars.</a:t>
            </a:r>
            <a:endParaRPr lang="en-IN" dirty="0"/>
          </a:p>
        </p:txBody>
      </p:sp>
      <p:pic>
        <p:nvPicPr>
          <p:cNvPr id="6" name="Picture 5">
            <a:extLst>
              <a:ext uri="{FF2B5EF4-FFF2-40B4-BE49-F238E27FC236}">
                <a16:creationId xmlns:a16="http://schemas.microsoft.com/office/drawing/2014/main" id="{0DE8F631-8679-E920-0ACD-06002AF88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796" y="3368835"/>
            <a:ext cx="5082343" cy="3112346"/>
          </a:xfrm>
          <a:prstGeom prst="rect">
            <a:avLst/>
          </a:prstGeom>
        </p:spPr>
      </p:pic>
      <p:pic>
        <p:nvPicPr>
          <p:cNvPr id="10" name="Picture 9">
            <a:extLst>
              <a:ext uri="{FF2B5EF4-FFF2-40B4-BE49-F238E27FC236}">
                <a16:creationId xmlns:a16="http://schemas.microsoft.com/office/drawing/2014/main" id="{079BFECF-8E78-0C70-8DBB-3DF60C4A4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77" y="3221477"/>
            <a:ext cx="4703520" cy="3619057"/>
          </a:xfrm>
          <a:prstGeom prst="rect">
            <a:avLst/>
          </a:prstGeom>
        </p:spPr>
      </p:pic>
    </p:spTree>
    <p:extLst>
      <p:ext uri="{BB962C8B-B14F-4D97-AF65-F5344CB8AC3E}">
        <p14:creationId xmlns:p14="http://schemas.microsoft.com/office/powerpoint/2010/main" val="315635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Group 160">
            <a:extLst>
              <a:ext uri="{C183D7F6-B498-43B3-948B-1728B52AA6E4}">
                <adec:decorative xmlns:adec="http://schemas.microsoft.com/office/drawing/2017/decorative" val="1"/>
              </a:ext>
            </a:extLst>
          </p:cNvPr>
          <p:cNvGrpSpPr/>
          <p:nvPr/>
        </p:nvGrpSpPr>
        <p:grpSpPr>
          <a:xfrm>
            <a:off x="238540" y="766437"/>
            <a:ext cx="11632460" cy="2355848"/>
            <a:chOff x="1335919" y="1108198"/>
            <a:chExt cx="10641691" cy="2223921"/>
          </a:xfrm>
        </p:grpSpPr>
        <p:grpSp>
          <p:nvGrpSpPr>
            <p:cNvPr id="156" name="Group 155"/>
            <p:cNvGrpSpPr/>
            <p:nvPr/>
          </p:nvGrpSpPr>
          <p:grpSpPr>
            <a:xfrm>
              <a:off x="1335919" y="1145058"/>
              <a:ext cx="2237442" cy="1597015"/>
              <a:chOff x="1335919" y="1145058"/>
              <a:chExt cx="2237442" cy="1597015"/>
            </a:xfrm>
          </p:grpSpPr>
          <p:sp>
            <p:nvSpPr>
              <p:cNvPr id="92" name="TextBox 91"/>
              <p:cNvSpPr txBox="1"/>
              <p:nvPr/>
            </p:nvSpPr>
            <p:spPr>
              <a:xfrm>
                <a:off x="1655077" y="2434296"/>
                <a:ext cx="1777859" cy="307777"/>
              </a:xfrm>
              <a:prstGeom prst="rect">
                <a:avLst/>
              </a:prstGeom>
              <a:noFill/>
            </p:spPr>
            <p:txBody>
              <a:bodyPr wrap="none" lIns="0" tIns="0" rIns="0" bIns="0" rtlCol="0">
                <a:spAutoFit/>
              </a:bodyPr>
              <a:lstStyle/>
              <a:p>
                <a:r>
                  <a:rPr lang="en-US" sz="2000" dirty="0">
                    <a:solidFill>
                      <a:schemeClr val="bg1"/>
                    </a:solidFill>
                  </a:rPr>
                  <a:t>Value Per Capita</a:t>
                </a:r>
              </a:p>
            </p:txBody>
          </p:sp>
          <p:sp>
            <p:nvSpPr>
              <p:cNvPr id="96" name="TextBox 95"/>
              <p:cNvSpPr txBox="1"/>
              <p:nvPr/>
            </p:nvSpPr>
            <p:spPr>
              <a:xfrm>
                <a:off x="1335919" y="1719348"/>
                <a:ext cx="2237442" cy="553998"/>
              </a:xfrm>
              <a:prstGeom prst="rect">
                <a:avLst/>
              </a:prstGeom>
              <a:noFill/>
            </p:spPr>
            <p:txBody>
              <a:bodyPr wrap="square" lIns="0" tIns="0" rIns="0" bIns="0" rtlCol="0">
                <a:spAutoFit/>
              </a:bodyPr>
              <a:lstStyle/>
              <a:p>
                <a:r>
                  <a:rPr lang="en-US" sz="3600" b="1" dirty="0">
                    <a:solidFill>
                      <a:schemeClr val="bg1"/>
                    </a:solidFill>
                  </a:rPr>
                  <a:t>$ 3,577,071</a:t>
                </a:r>
              </a:p>
            </p:txBody>
          </p:sp>
          <p:grpSp>
            <p:nvGrpSpPr>
              <p:cNvPr id="45" name="Group 44"/>
              <p:cNvGrpSpPr/>
              <p:nvPr/>
            </p:nvGrpSpPr>
            <p:grpSpPr>
              <a:xfrm>
                <a:off x="2387173" y="1145058"/>
                <a:ext cx="313665" cy="178194"/>
                <a:chOff x="3283332" y="3275035"/>
                <a:chExt cx="479215" cy="272245"/>
              </a:xfrm>
            </p:grpSpPr>
            <p:sp>
              <p:nvSpPr>
                <p:cNvPr id="46"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5" name="Group 144"/>
            <p:cNvGrpSpPr/>
            <p:nvPr/>
          </p:nvGrpSpPr>
          <p:grpSpPr>
            <a:xfrm>
              <a:off x="5238734" y="1108198"/>
              <a:ext cx="2036414" cy="1923657"/>
              <a:chOff x="8638496" y="1108198"/>
              <a:chExt cx="2036414" cy="1923657"/>
            </a:xfrm>
          </p:grpSpPr>
          <p:grpSp>
            <p:nvGrpSpPr>
              <p:cNvPr id="53" name="Group 52"/>
              <p:cNvGrpSpPr/>
              <p:nvPr/>
            </p:nvGrpSpPr>
            <p:grpSpPr>
              <a:xfrm>
                <a:off x="9530746" y="1108198"/>
                <a:ext cx="251914" cy="251915"/>
                <a:chOff x="8208963" y="3762375"/>
                <a:chExt cx="306387" cy="306388"/>
              </a:xfrm>
            </p:grpSpPr>
            <p:sp>
              <p:nvSpPr>
                <p:cNvPr id="54"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00" name="Straight Connector 99"/>
              <p:cNvCxnSpPr/>
              <p:nvPr/>
            </p:nvCxnSpPr>
            <p:spPr>
              <a:xfrm>
                <a:off x="9656703" y="1717591"/>
                <a:ext cx="0" cy="13142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8638496" y="1574753"/>
                <a:ext cx="359073" cy="1390827"/>
                <a:chOff x="8638497" y="1574753"/>
                <a:chExt cx="359073" cy="1390827"/>
              </a:xfrm>
            </p:grpSpPr>
            <p:sp>
              <p:nvSpPr>
                <p:cNvPr id="99" name="TextBox 98"/>
                <p:cNvSpPr txBox="1"/>
                <p:nvPr/>
              </p:nvSpPr>
              <p:spPr>
                <a:xfrm>
                  <a:off x="8654302" y="1574753"/>
                  <a:ext cx="327462" cy="215444"/>
                </a:xfrm>
                <a:prstGeom prst="rect">
                  <a:avLst/>
                </a:prstGeom>
                <a:noFill/>
              </p:spPr>
              <p:txBody>
                <a:bodyPr wrap="none" lIns="0" tIns="0" rIns="0" bIns="0" rtlCol="0">
                  <a:spAutoFit/>
                </a:bodyPr>
                <a:lstStyle/>
                <a:p>
                  <a:r>
                    <a:rPr lang="en-US" sz="1400" b="1" dirty="0">
                      <a:solidFill>
                        <a:schemeClr val="bg1"/>
                      </a:solidFill>
                    </a:rPr>
                    <a:t>Year</a:t>
                  </a:r>
                </a:p>
              </p:txBody>
            </p:sp>
            <p:grpSp>
              <p:nvGrpSpPr>
                <p:cNvPr id="125" name="Group 124"/>
                <p:cNvGrpSpPr/>
                <p:nvPr/>
              </p:nvGrpSpPr>
              <p:grpSpPr>
                <a:xfrm>
                  <a:off x="8638497" y="1925545"/>
                  <a:ext cx="359073" cy="1040035"/>
                  <a:chOff x="8431947" y="1925545"/>
                  <a:chExt cx="359073" cy="1040035"/>
                </a:xfrm>
              </p:grpSpPr>
              <p:sp>
                <p:nvSpPr>
                  <p:cNvPr id="103" name="TextBox 102"/>
                  <p:cNvSpPr txBox="1"/>
                  <p:nvPr/>
                </p:nvSpPr>
                <p:spPr>
                  <a:xfrm>
                    <a:off x="8435377" y="1925545"/>
                    <a:ext cx="352212" cy="184666"/>
                  </a:xfrm>
                  <a:prstGeom prst="rect">
                    <a:avLst/>
                  </a:prstGeom>
                  <a:noFill/>
                </p:spPr>
                <p:txBody>
                  <a:bodyPr wrap="none" lIns="0" tIns="0" rIns="0" bIns="0" rtlCol="0">
                    <a:spAutoFit/>
                  </a:bodyPr>
                  <a:lstStyle/>
                  <a:p>
                    <a:r>
                      <a:rPr lang="en-US" sz="1200" dirty="0">
                        <a:solidFill>
                          <a:schemeClr val="bg1"/>
                        </a:solidFill>
                      </a:rPr>
                      <a:t>2018</a:t>
                    </a:r>
                  </a:p>
                </p:txBody>
              </p:sp>
              <p:sp>
                <p:nvSpPr>
                  <p:cNvPr id="105" name="TextBox 104"/>
                  <p:cNvSpPr txBox="1"/>
                  <p:nvPr/>
                </p:nvSpPr>
                <p:spPr>
                  <a:xfrm>
                    <a:off x="8435890" y="2208427"/>
                    <a:ext cx="351186" cy="184666"/>
                  </a:xfrm>
                  <a:prstGeom prst="rect">
                    <a:avLst/>
                  </a:prstGeom>
                  <a:noFill/>
                </p:spPr>
                <p:txBody>
                  <a:bodyPr wrap="none" lIns="0" tIns="0" rIns="0" bIns="0" rtlCol="0">
                    <a:spAutoFit/>
                  </a:bodyPr>
                  <a:lstStyle/>
                  <a:p>
                    <a:r>
                      <a:rPr lang="en-US" sz="1200" dirty="0">
                        <a:solidFill>
                          <a:schemeClr val="bg1"/>
                        </a:solidFill>
                      </a:rPr>
                      <a:t>2019</a:t>
                    </a:r>
                  </a:p>
                </p:txBody>
              </p:sp>
              <p:sp>
                <p:nvSpPr>
                  <p:cNvPr id="106" name="TextBox 105"/>
                  <p:cNvSpPr txBox="1"/>
                  <p:nvPr/>
                </p:nvSpPr>
                <p:spPr>
                  <a:xfrm>
                    <a:off x="8431947" y="2491310"/>
                    <a:ext cx="359073" cy="184666"/>
                  </a:xfrm>
                  <a:prstGeom prst="rect">
                    <a:avLst/>
                  </a:prstGeom>
                  <a:noFill/>
                </p:spPr>
                <p:txBody>
                  <a:bodyPr wrap="none" lIns="0" tIns="0" rIns="0" bIns="0" rtlCol="0">
                    <a:spAutoFit/>
                  </a:bodyPr>
                  <a:lstStyle/>
                  <a:p>
                    <a:r>
                      <a:rPr lang="en-US" sz="1200" dirty="0">
                        <a:solidFill>
                          <a:schemeClr val="bg1"/>
                        </a:solidFill>
                      </a:rPr>
                      <a:t>2020</a:t>
                    </a:r>
                  </a:p>
                </p:txBody>
              </p:sp>
              <p:sp>
                <p:nvSpPr>
                  <p:cNvPr id="120" name="TextBox 119"/>
                  <p:cNvSpPr txBox="1"/>
                  <p:nvPr/>
                </p:nvSpPr>
                <p:spPr>
                  <a:xfrm>
                    <a:off x="8431947" y="2780914"/>
                    <a:ext cx="353687" cy="184666"/>
                  </a:xfrm>
                  <a:prstGeom prst="rect">
                    <a:avLst/>
                  </a:prstGeom>
                  <a:noFill/>
                </p:spPr>
                <p:txBody>
                  <a:bodyPr wrap="none" lIns="0" tIns="0" rIns="0" bIns="0" rtlCol="0">
                    <a:spAutoFit/>
                  </a:bodyPr>
                  <a:lstStyle/>
                  <a:p>
                    <a:r>
                      <a:rPr lang="en-US" sz="1200" dirty="0">
                        <a:solidFill>
                          <a:schemeClr val="bg1"/>
                        </a:solidFill>
                      </a:rPr>
                      <a:t>2021</a:t>
                    </a:r>
                  </a:p>
                </p:txBody>
              </p:sp>
            </p:grpSp>
          </p:grpSp>
          <p:grpSp>
            <p:nvGrpSpPr>
              <p:cNvPr id="129" name="Group 128"/>
              <p:cNvGrpSpPr/>
              <p:nvPr/>
            </p:nvGrpSpPr>
            <p:grpSpPr>
              <a:xfrm>
                <a:off x="10044353" y="1574753"/>
                <a:ext cx="630557" cy="1367721"/>
                <a:chOff x="10044354" y="1574753"/>
                <a:chExt cx="630557" cy="1367721"/>
              </a:xfrm>
            </p:grpSpPr>
            <p:sp>
              <p:nvSpPr>
                <p:cNvPr id="95" name="TextBox 94"/>
                <p:cNvSpPr txBox="1"/>
                <p:nvPr/>
              </p:nvSpPr>
              <p:spPr>
                <a:xfrm>
                  <a:off x="10109436" y="1574753"/>
                  <a:ext cx="500393" cy="215444"/>
                </a:xfrm>
                <a:prstGeom prst="rect">
                  <a:avLst/>
                </a:prstGeom>
                <a:noFill/>
              </p:spPr>
              <p:txBody>
                <a:bodyPr wrap="none" lIns="0" tIns="0" rIns="0" bIns="0" rtlCol="0">
                  <a:spAutoFit/>
                </a:bodyPr>
                <a:lstStyle/>
                <a:p>
                  <a:r>
                    <a:rPr lang="en-US" sz="1400" b="1" dirty="0">
                      <a:solidFill>
                        <a:schemeClr val="bg1"/>
                      </a:solidFill>
                    </a:rPr>
                    <a:t>Values</a:t>
                  </a:r>
                </a:p>
              </p:txBody>
            </p:sp>
            <p:grpSp>
              <p:nvGrpSpPr>
                <p:cNvPr id="126" name="Group 125"/>
                <p:cNvGrpSpPr/>
                <p:nvPr/>
              </p:nvGrpSpPr>
              <p:grpSpPr>
                <a:xfrm>
                  <a:off x="10044354" y="1925545"/>
                  <a:ext cx="630557" cy="1016929"/>
                  <a:chOff x="10002235" y="1925545"/>
                  <a:chExt cx="630557" cy="1016929"/>
                </a:xfrm>
              </p:grpSpPr>
              <p:sp>
                <p:nvSpPr>
                  <p:cNvPr id="107" name="TextBox 106"/>
                  <p:cNvSpPr txBox="1"/>
                  <p:nvPr/>
                </p:nvSpPr>
                <p:spPr>
                  <a:xfrm>
                    <a:off x="10024965" y="1925545"/>
                    <a:ext cx="585097" cy="184666"/>
                  </a:xfrm>
                  <a:prstGeom prst="rect">
                    <a:avLst/>
                  </a:prstGeom>
                  <a:noFill/>
                </p:spPr>
                <p:txBody>
                  <a:bodyPr wrap="none" lIns="0" tIns="0" rIns="0" bIns="0" rtlCol="0">
                    <a:spAutoFit/>
                  </a:bodyPr>
                  <a:lstStyle/>
                  <a:p>
                    <a:r>
                      <a:rPr lang="en-US" sz="1200" dirty="0">
                        <a:solidFill>
                          <a:schemeClr val="bg1"/>
                        </a:solidFill>
                      </a:rPr>
                      <a:t>- 3.567%</a:t>
                    </a:r>
                  </a:p>
                </p:txBody>
              </p:sp>
              <p:sp>
                <p:nvSpPr>
                  <p:cNvPr id="108" name="TextBox 107"/>
                  <p:cNvSpPr txBox="1"/>
                  <p:nvPr/>
                </p:nvSpPr>
                <p:spPr>
                  <a:xfrm>
                    <a:off x="10004158" y="2201504"/>
                    <a:ext cx="626710" cy="184666"/>
                  </a:xfrm>
                  <a:prstGeom prst="rect">
                    <a:avLst/>
                  </a:prstGeom>
                  <a:noFill/>
                </p:spPr>
                <p:txBody>
                  <a:bodyPr wrap="none" lIns="0" tIns="0" rIns="0" bIns="0" rtlCol="0">
                    <a:spAutoFit/>
                  </a:bodyPr>
                  <a:lstStyle/>
                  <a:p>
                    <a:r>
                      <a:rPr lang="en-US" sz="1200" dirty="0">
                        <a:solidFill>
                          <a:schemeClr val="bg1"/>
                        </a:solidFill>
                      </a:rPr>
                      <a:t>+ 1.007%</a:t>
                    </a:r>
                  </a:p>
                </p:txBody>
              </p:sp>
              <p:sp>
                <p:nvSpPr>
                  <p:cNvPr id="109" name="TextBox 108"/>
                  <p:cNvSpPr txBox="1"/>
                  <p:nvPr/>
                </p:nvSpPr>
                <p:spPr>
                  <a:xfrm>
                    <a:off x="10002235" y="2468204"/>
                    <a:ext cx="630557" cy="184666"/>
                  </a:xfrm>
                  <a:prstGeom prst="rect">
                    <a:avLst/>
                  </a:prstGeom>
                  <a:noFill/>
                </p:spPr>
                <p:txBody>
                  <a:bodyPr wrap="none" lIns="0" tIns="0" rIns="0" bIns="0" rtlCol="0">
                    <a:spAutoFit/>
                  </a:bodyPr>
                  <a:lstStyle/>
                  <a:p>
                    <a:r>
                      <a:rPr lang="en-US" sz="1200" dirty="0">
                        <a:solidFill>
                          <a:schemeClr val="bg1"/>
                        </a:solidFill>
                      </a:rPr>
                      <a:t>+ 2.012%</a:t>
                    </a:r>
                  </a:p>
                </p:txBody>
              </p:sp>
              <p:sp>
                <p:nvSpPr>
                  <p:cNvPr id="121" name="TextBox 120"/>
                  <p:cNvSpPr txBox="1"/>
                  <p:nvPr/>
                </p:nvSpPr>
                <p:spPr>
                  <a:xfrm>
                    <a:off x="10002235" y="2757808"/>
                    <a:ext cx="629018" cy="184666"/>
                  </a:xfrm>
                  <a:prstGeom prst="rect">
                    <a:avLst/>
                  </a:prstGeom>
                  <a:noFill/>
                </p:spPr>
                <p:txBody>
                  <a:bodyPr wrap="none" lIns="0" tIns="0" rIns="0" bIns="0" rtlCol="0">
                    <a:spAutoFit/>
                  </a:bodyPr>
                  <a:lstStyle/>
                  <a:p>
                    <a:r>
                      <a:rPr lang="en-US" sz="1200" dirty="0">
                        <a:solidFill>
                          <a:schemeClr val="bg1"/>
                        </a:solidFill>
                      </a:rPr>
                      <a:t>+ 4,031%</a:t>
                    </a:r>
                  </a:p>
                </p:txBody>
              </p:sp>
            </p:grpSp>
          </p:grpSp>
        </p:grpSp>
        <p:grpSp>
          <p:nvGrpSpPr>
            <p:cNvPr id="155" name="Group 154"/>
            <p:cNvGrpSpPr/>
            <p:nvPr/>
          </p:nvGrpSpPr>
          <p:grpSpPr>
            <a:xfrm>
              <a:off x="7003507" y="1153144"/>
              <a:ext cx="4974103" cy="2178975"/>
              <a:chOff x="7304535" y="1153144"/>
              <a:chExt cx="4974103" cy="2178975"/>
            </a:xfrm>
          </p:grpSpPr>
          <p:sp>
            <p:nvSpPr>
              <p:cNvPr id="146" name="Rectangle 145"/>
              <p:cNvSpPr/>
              <p:nvPr/>
            </p:nvSpPr>
            <p:spPr>
              <a:xfrm>
                <a:off x="7304535" y="1292249"/>
                <a:ext cx="4974103" cy="2039870"/>
              </a:xfrm>
              <a:prstGeom prst="rect">
                <a:avLst/>
              </a:prstGeom>
              <a:gradFill flip="none" rotWithShape="1">
                <a:gsLst>
                  <a:gs pos="100000">
                    <a:srgbClr val="667181">
                      <a:alpha val="0"/>
                    </a:srgbClr>
                  </a:gs>
                  <a:gs pos="54000">
                    <a:srgbClr val="939CAB"/>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10080771" y="1153144"/>
                <a:ext cx="340788" cy="162023"/>
                <a:chOff x="4254500" y="2100263"/>
                <a:chExt cx="1906588" cy="906463"/>
              </a:xfrm>
            </p:grpSpPr>
            <p:sp>
              <p:nvSpPr>
                <p:cNvPr id="15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4" name="TextBox 153"/>
              <p:cNvSpPr txBox="1"/>
              <p:nvPr/>
            </p:nvSpPr>
            <p:spPr>
              <a:xfrm>
                <a:off x="7370241" y="1717591"/>
                <a:ext cx="4086700" cy="522974"/>
              </a:xfrm>
              <a:prstGeom prst="rect">
                <a:avLst/>
              </a:prstGeom>
              <a:noFill/>
            </p:spPr>
            <p:txBody>
              <a:bodyPr wrap="square" lIns="0" tIns="0" rIns="0" bIns="0" rtlCol="0">
                <a:spAutoFit/>
              </a:bodyPr>
              <a:lstStyle/>
              <a:p>
                <a:r>
                  <a:rPr lang="en-US" dirty="0">
                    <a:solidFill>
                      <a:schemeClr val="bg1"/>
                    </a:solidFill>
                  </a:rPr>
                  <a:t>Majority of Vehicles have standard type aspiration which is available in 82% of cars.</a:t>
                </a:r>
              </a:p>
            </p:txBody>
          </p:sp>
        </p:grpSp>
      </p:grpSp>
      <p:sp>
        <p:nvSpPr>
          <p:cNvPr id="62" name="TextBox 61">
            <a:extLst>
              <a:ext uri="{FF2B5EF4-FFF2-40B4-BE49-F238E27FC236}">
                <a16:creationId xmlns:a16="http://schemas.microsoft.com/office/drawing/2014/main" id="{5313BB7D-C5A8-4D5C-B6B7-D0CB9B8FB44E}"/>
              </a:ext>
            </a:extLst>
          </p:cNvPr>
          <p:cNvSpPr txBox="1"/>
          <p:nvPr/>
        </p:nvSpPr>
        <p:spPr>
          <a:xfrm>
            <a:off x="3730777" y="165381"/>
            <a:ext cx="473046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Aspiration type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7" y="900151"/>
            <a:ext cx="5069745"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7" y="1072511"/>
            <a:ext cx="3204825" cy="1754326"/>
          </a:xfrm>
          <a:prstGeom prst="rect">
            <a:avLst/>
          </a:prstGeom>
          <a:noFill/>
        </p:spPr>
        <p:txBody>
          <a:bodyPr wrap="square" rtlCol="0">
            <a:spAutoFit/>
          </a:bodyPr>
          <a:lstStyle/>
          <a:p>
            <a:r>
              <a:rPr lang="en-US" dirty="0">
                <a:solidFill>
                  <a:schemeClr val="bg1"/>
                </a:solidFill>
              </a:rPr>
              <a:t>Median price of turbo aspiration car is higher than standard, and vehicle have more standard</a:t>
            </a:r>
          </a:p>
          <a:p>
            <a:r>
              <a:rPr lang="en-US" dirty="0">
                <a:solidFill>
                  <a:schemeClr val="bg1"/>
                </a:solidFill>
              </a:rPr>
              <a:t>aspiration as compared to turbo</a:t>
            </a:r>
            <a:endParaRPr lang="en-IN" dirty="0"/>
          </a:p>
        </p:txBody>
      </p:sp>
      <p:pic>
        <p:nvPicPr>
          <p:cNvPr id="5" name="Picture 4">
            <a:extLst>
              <a:ext uri="{FF2B5EF4-FFF2-40B4-BE49-F238E27FC236}">
                <a16:creationId xmlns:a16="http://schemas.microsoft.com/office/drawing/2014/main" id="{EDB97E91-3A2F-1057-6B2A-D0D8DB79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473" y="3386131"/>
            <a:ext cx="19053" cy="85737"/>
          </a:xfrm>
          <a:prstGeom prst="rect">
            <a:avLst/>
          </a:prstGeom>
        </p:spPr>
      </p:pic>
      <p:pic>
        <p:nvPicPr>
          <p:cNvPr id="9" name="Picture 8">
            <a:extLst>
              <a:ext uri="{FF2B5EF4-FFF2-40B4-BE49-F238E27FC236}">
                <a16:creationId xmlns:a16="http://schemas.microsoft.com/office/drawing/2014/main" id="{26853F2C-418E-FDED-D37B-144BA6332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722" y="3290920"/>
            <a:ext cx="5090643" cy="3109880"/>
          </a:xfrm>
          <a:prstGeom prst="rect">
            <a:avLst/>
          </a:prstGeom>
        </p:spPr>
      </p:pic>
      <p:pic>
        <p:nvPicPr>
          <p:cNvPr id="12" name="Picture 11">
            <a:extLst>
              <a:ext uri="{FF2B5EF4-FFF2-40B4-BE49-F238E27FC236}">
                <a16:creationId xmlns:a16="http://schemas.microsoft.com/office/drawing/2014/main" id="{8BF0BA89-0F15-AD98-0F97-3C04D82950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477" y="3120518"/>
            <a:ext cx="5240244" cy="3280282"/>
          </a:xfrm>
          <a:prstGeom prst="rect">
            <a:avLst/>
          </a:prstGeom>
        </p:spPr>
      </p:pic>
    </p:spTree>
    <p:extLst>
      <p:ext uri="{BB962C8B-B14F-4D97-AF65-F5344CB8AC3E}">
        <p14:creationId xmlns:p14="http://schemas.microsoft.com/office/powerpoint/2010/main" val="62029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5313BB7D-C5A8-4D5C-B6B7-D0CB9B8FB44E}"/>
              </a:ext>
            </a:extLst>
          </p:cNvPr>
          <p:cNvSpPr txBox="1"/>
          <p:nvPr/>
        </p:nvSpPr>
        <p:spPr>
          <a:xfrm>
            <a:off x="3648224" y="165381"/>
            <a:ext cx="489557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Engine Location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6" y="900151"/>
            <a:ext cx="11537019"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7" y="1072511"/>
            <a:ext cx="11537018" cy="646331"/>
          </a:xfrm>
          <a:prstGeom prst="rect">
            <a:avLst/>
          </a:prstGeom>
          <a:noFill/>
        </p:spPr>
        <p:txBody>
          <a:bodyPr wrap="square" rtlCol="0">
            <a:spAutoFit/>
          </a:bodyPr>
          <a:lstStyle/>
          <a:p>
            <a:pPr algn="ctr"/>
            <a:r>
              <a:rPr lang="en-US" dirty="0">
                <a:solidFill>
                  <a:schemeClr val="bg1"/>
                </a:solidFill>
              </a:rPr>
              <a:t>There are only 1 % of car with rear engine location and these car very expensive than front engine cars, so</a:t>
            </a:r>
          </a:p>
          <a:p>
            <a:pPr algn="ctr"/>
            <a:r>
              <a:rPr lang="en-US" dirty="0">
                <a:solidFill>
                  <a:schemeClr val="bg1"/>
                </a:solidFill>
              </a:rPr>
              <a:t>company sell more.</a:t>
            </a:r>
            <a:endParaRPr lang="en-IN" dirty="0"/>
          </a:p>
        </p:txBody>
      </p:sp>
      <p:pic>
        <p:nvPicPr>
          <p:cNvPr id="5" name="Picture 4">
            <a:extLst>
              <a:ext uri="{FF2B5EF4-FFF2-40B4-BE49-F238E27FC236}">
                <a16:creationId xmlns:a16="http://schemas.microsoft.com/office/drawing/2014/main" id="{EDB97E91-3A2F-1057-6B2A-D0D8DB79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473" y="3386131"/>
            <a:ext cx="19053" cy="85737"/>
          </a:xfrm>
          <a:prstGeom prst="rect">
            <a:avLst/>
          </a:prstGeom>
        </p:spPr>
      </p:pic>
      <p:pic>
        <p:nvPicPr>
          <p:cNvPr id="6" name="Picture 5">
            <a:extLst>
              <a:ext uri="{FF2B5EF4-FFF2-40B4-BE49-F238E27FC236}">
                <a16:creationId xmlns:a16="http://schemas.microsoft.com/office/drawing/2014/main" id="{8CD6DAAF-D76D-70FB-C4BD-AACF236D79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253" y="3232754"/>
            <a:ext cx="5429270" cy="3168046"/>
          </a:xfrm>
          <a:prstGeom prst="rect">
            <a:avLst/>
          </a:prstGeom>
        </p:spPr>
      </p:pic>
      <p:pic>
        <p:nvPicPr>
          <p:cNvPr id="10" name="Picture 9">
            <a:extLst>
              <a:ext uri="{FF2B5EF4-FFF2-40B4-BE49-F238E27FC236}">
                <a16:creationId xmlns:a16="http://schemas.microsoft.com/office/drawing/2014/main" id="{0C317C79-CFAD-DCB7-FD03-85DF99E567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476" y="3299792"/>
            <a:ext cx="4936367" cy="3557052"/>
          </a:xfrm>
          <a:prstGeom prst="rect">
            <a:avLst/>
          </a:prstGeom>
        </p:spPr>
      </p:pic>
    </p:spTree>
    <p:extLst>
      <p:ext uri="{BB962C8B-B14F-4D97-AF65-F5344CB8AC3E}">
        <p14:creationId xmlns:p14="http://schemas.microsoft.com/office/powerpoint/2010/main" val="355167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5313BB7D-C5A8-4D5C-B6B7-D0CB9B8FB44E}"/>
              </a:ext>
            </a:extLst>
          </p:cNvPr>
          <p:cNvSpPr txBox="1"/>
          <p:nvPr/>
        </p:nvSpPr>
        <p:spPr>
          <a:xfrm>
            <a:off x="3154505" y="165381"/>
            <a:ext cx="588302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Auto Riskiness Raring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6" y="900151"/>
            <a:ext cx="11537019"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7" y="1072511"/>
            <a:ext cx="11537018" cy="646331"/>
          </a:xfrm>
          <a:prstGeom prst="rect">
            <a:avLst/>
          </a:prstGeom>
          <a:noFill/>
        </p:spPr>
        <p:txBody>
          <a:bodyPr wrap="square" rtlCol="0">
            <a:spAutoFit/>
          </a:bodyPr>
          <a:lstStyle/>
          <a:p>
            <a:pPr algn="ctr"/>
            <a:r>
              <a:rPr lang="en-US" dirty="0">
                <a:solidFill>
                  <a:schemeClr val="bg1"/>
                </a:solidFill>
              </a:rPr>
              <a:t>Majority of car in US have a risk rating on score of 0, 1 and car with these two rating have low prices. Car consumer don’t prefer cars with high symbolling rating.</a:t>
            </a:r>
            <a:endParaRPr lang="en-IN" dirty="0"/>
          </a:p>
        </p:txBody>
      </p:sp>
      <p:pic>
        <p:nvPicPr>
          <p:cNvPr id="5" name="Picture 4">
            <a:extLst>
              <a:ext uri="{FF2B5EF4-FFF2-40B4-BE49-F238E27FC236}">
                <a16:creationId xmlns:a16="http://schemas.microsoft.com/office/drawing/2014/main" id="{EDB97E91-3A2F-1057-6B2A-D0D8DB79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473" y="3386131"/>
            <a:ext cx="19053" cy="85737"/>
          </a:xfrm>
          <a:prstGeom prst="rect">
            <a:avLst/>
          </a:prstGeom>
        </p:spPr>
      </p:pic>
      <p:pic>
        <p:nvPicPr>
          <p:cNvPr id="7" name="Picture 6">
            <a:extLst>
              <a:ext uri="{FF2B5EF4-FFF2-40B4-BE49-F238E27FC236}">
                <a16:creationId xmlns:a16="http://schemas.microsoft.com/office/drawing/2014/main" id="{A5C5FC27-4314-9F3A-5D0F-8CCE2BCC7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9777" y="3299117"/>
            <a:ext cx="5344717" cy="3393502"/>
          </a:xfrm>
          <a:prstGeom prst="rect">
            <a:avLst/>
          </a:prstGeom>
        </p:spPr>
      </p:pic>
      <p:pic>
        <p:nvPicPr>
          <p:cNvPr id="11" name="Picture 10">
            <a:extLst>
              <a:ext uri="{FF2B5EF4-FFF2-40B4-BE49-F238E27FC236}">
                <a16:creationId xmlns:a16="http://schemas.microsoft.com/office/drawing/2014/main" id="{205E1E58-4D14-889D-EE09-19AC1F0D3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938" y="3033935"/>
            <a:ext cx="5220284" cy="3658684"/>
          </a:xfrm>
          <a:prstGeom prst="rect">
            <a:avLst/>
          </a:prstGeom>
        </p:spPr>
      </p:pic>
    </p:spTree>
    <p:extLst>
      <p:ext uri="{BB962C8B-B14F-4D97-AF65-F5344CB8AC3E}">
        <p14:creationId xmlns:p14="http://schemas.microsoft.com/office/powerpoint/2010/main" val="3711855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5313BB7D-C5A8-4D5C-B6B7-D0CB9B8FB44E}"/>
              </a:ext>
            </a:extLst>
          </p:cNvPr>
          <p:cNvSpPr txBox="1"/>
          <p:nvPr/>
        </p:nvSpPr>
        <p:spPr>
          <a:xfrm>
            <a:off x="3475110" y="165381"/>
            <a:ext cx="524182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Cylinder numbers Analysis</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9831D061-76FB-54F9-12EE-0B6BD38944AC}"/>
              </a:ext>
            </a:extLst>
          </p:cNvPr>
          <p:cNvPicPr>
            <a:picLocks noChangeAspect="1"/>
          </p:cNvPicPr>
          <p:nvPr/>
        </p:nvPicPr>
        <p:blipFill>
          <a:blip r:embed="rId2"/>
          <a:stretch>
            <a:fillRect/>
          </a:stretch>
        </p:blipFill>
        <p:spPr>
          <a:xfrm>
            <a:off x="377476" y="900151"/>
            <a:ext cx="11537019" cy="2133785"/>
          </a:xfrm>
          <a:prstGeom prst="rect">
            <a:avLst/>
          </a:prstGeom>
        </p:spPr>
      </p:pic>
      <p:sp>
        <p:nvSpPr>
          <p:cNvPr id="8" name="TextBox 7">
            <a:extLst>
              <a:ext uri="{FF2B5EF4-FFF2-40B4-BE49-F238E27FC236}">
                <a16:creationId xmlns:a16="http://schemas.microsoft.com/office/drawing/2014/main" id="{5C3D6AF6-9A92-C895-1860-8E9657E7052C}"/>
              </a:ext>
            </a:extLst>
          </p:cNvPr>
          <p:cNvSpPr txBox="1"/>
          <p:nvPr/>
        </p:nvSpPr>
        <p:spPr>
          <a:xfrm>
            <a:off x="377477" y="1072511"/>
            <a:ext cx="11537018" cy="646331"/>
          </a:xfrm>
          <a:prstGeom prst="rect">
            <a:avLst/>
          </a:prstGeom>
          <a:noFill/>
        </p:spPr>
        <p:txBody>
          <a:bodyPr wrap="square" rtlCol="0">
            <a:spAutoFit/>
          </a:bodyPr>
          <a:lstStyle/>
          <a:p>
            <a:pPr algn="ctr"/>
            <a:r>
              <a:rPr lang="en-US" dirty="0">
                <a:solidFill>
                  <a:schemeClr val="bg1"/>
                </a:solidFill>
              </a:rPr>
              <a:t>Majority of car have 4 cylinder(78%) and price of cars are higher as per number of cylinder in car, car with more cylinder numbers are expensive, hence cylinder number and prices have positive relation.</a:t>
            </a:r>
            <a:endParaRPr lang="en-IN" dirty="0"/>
          </a:p>
        </p:txBody>
      </p:sp>
      <p:pic>
        <p:nvPicPr>
          <p:cNvPr id="5" name="Picture 4">
            <a:extLst>
              <a:ext uri="{FF2B5EF4-FFF2-40B4-BE49-F238E27FC236}">
                <a16:creationId xmlns:a16="http://schemas.microsoft.com/office/drawing/2014/main" id="{EDB97E91-3A2F-1057-6B2A-D0D8DB798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6473" y="3386131"/>
            <a:ext cx="19053" cy="85737"/>
          </a:xfrm>
          <a:prstGeom prst="rect">
            <a:avLst/>
          </a:prstGeom>
        </p:spPr>
      </p:pic>
      <p:pic>
        <p:nvPicPr>
          <p:cNvPr id="6" name="Picture 5">
            <a:extLst>
              <a:ext uri="{FF2B5EF4-FFF2-40B4-BE49-F238E27FC236}">
                <a16:creationId xmlns:a16="http://schemas.microsoft.com/office/drawing/2014/main" id="{468EEB44-F4E0-78B2-880F-122B6F89EE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5026" y="3206296"/>
            <a:ext cx="5220998" cy="3476260"/>
          </a:xfrm>
          <a:prstGeom prst="rect">
            <a:avLst/>
          </a:prstGeom>
        </p:spPr>
      </p:pic>
      <p:pic>
        <p:nvPicPr>
          <p:cNvPr id="10" name="Picture 9">
            <a:extLst>
              <a:ext uri="{FF2B5EF4-FFF2-40B4-BE49-F238E27FC236}">
                <a16:creationId xmlns:a16="http://schemas.microsoft.com/office/drawing/2014/main" id="{ABEE66F2-ABB5-DB48-B632-732646A2A7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475" y="3206295"/>
            <a:ext cx="5540445" cy="3474815"/>
          </a:xfrm>
          <a:prstGeom prst="rect">
            <a:avLst/>
          </a:prstGeom>
        </p:spPr>
      </p:pic>
    </p:spTree>
    <p:extLst>
      <p:ext uri="{BB962C8B-B14F-4D97-AF65-F5344CB8AC3E}">
        <p14:creationId xmlns:p14="http://schemas.microsoft.com/office/powerpoint/2010/main" val="134505608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166</TotalTime>
  <Words>1152</Words>
  <Application>Microsoft Office PowerPoint</Application>
  <PresentationFormat>Widescreen</PresentationFormat>
  <Paragraphs>142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 Light</vt:lpstr>
      <vt:lpstr>Wingdings</vt:lpstr>
      <vt:lpstr>Office Theme</vt:lpstr>
      <vt:lpstr>Slide 1</vt:lpstr>
      <vt:lpstr>Slide 1</vt:lpstr>
      <vt:lpstr>Slide 10</vt:lpstr>
      <vt:lpstr>Slide 6</vt:lpstr>
      <vt:lpstr>Slide 6</vt:lpstr>
      <vt:lpstr>Slide 6</vt:lpstr>
      <vt:lpstr>Slide 6</vt:lpstr>
      <vt:lpstr>Slide 6</vt:lpstr>
      <vt:lpstr>Slide 6</vt:lpstr>
      <vt:lpstr>Slide 6</vt:lpstr>
      <vt:lpstr>Slide 6</vt:lpstr>
      <vt:lpstr>Slide 10</vt:lpstr>
      <vt:lpstr>Slide 4</vt:lpstr>
      <vt:lpstr>Slide 4</vt:lpstr>
      <vt:lpstr>Slide 4</vt:lpstr>
      <vt:lpstr>Slide 4</vt:lpstr>
      <vt:lpstr>Slide 3</vt:lpstr>
      <vt:lpstr>Slide 3</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sharukh malik</dc:creator>
  <cp:lastModifiedBy>sharukh malik</cp:lastModifiedBy>
  <cp:revision>1</cp:revision>
  <dcterms:created xsi:type="dcterms:W3CDTF">2023-07-08T00:11:45Z</dcterms:created>
  <dcterms:modified xsi:type="dcterms:W3CDTF">2023-07-08T02:58:43Z</dcterms:modified>
</cp:coreProperties>
</file>