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" panose="020B060402020202020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F134"/>
    <a:srgbClr val="FFFF00"/>
    <a:srgbClr val="F0D73E"/>
    <a:srgbClr val="EA635F"/>
    <a:srgbClr val="46BDC9"/>
    <a:srgbClr val="47BDC9"/>
    <a:srgbClr val="85E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39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58787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42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06da0950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06da0950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228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6da0950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6da0950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494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7da4868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7da4868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01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06da0950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06da0950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093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7da4868a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7da4868a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74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8301" y="1912937"/>
            <a:ext cx="5017500" cy="1578900"/>
          </a:xfrm>
        </p:spPr>
        <p:txBody>
          <a:bodyPr/>
          <a:lstStyle/>
          <a:p>
            <a:r>
              <a:rPr lang="en-GB" dirty="0"/>
              <a:t>TOPIC – 1</a:t>
            </a:r>
            <a:br>
              <a:rPr lang="en-GB" dirty="0"/>
            </a:br>
            <a:r>
              <a:rPr lang="en-GB" sz="2000" dirty="0" smtClean="0"/>
              <a:t>The </a:t>
            </a:r>
            <a:r>
              <a:rPr lang="en-GB" sz="2000" dirty="0"/>
              <a:t>Rise of Subscription Services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589364" y="4248311"/>
            <a:ext cx="3470700" cy="506100"/>
          </a:xfrm>
        </p:spPr>
        <p:txBody>
          <a:bodyPr/>
          <a:lstStyle/>
          <a:p>
            <a:r>
              <a:rPr lang="en-GB" dirty="0" smtClean="0"/>
              <a:t>SHARUKKHAN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164250" y="3671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Model</a:t>
            </a:r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075750" y="881205"/>
            <a:ext cx="7215900" cy="1780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These models are based on the idea of selling a product or service to receive a monthly or yearly recurring subscription revenue.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Customer retention is prefered over customer acquisition.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Companies are making a transition from business revenue model to subscription revenue model or recurring revenue model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Recurring revenue models also helps in creating stronger customer relationships.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Netflix is a good example for this model.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val 1"/>
          <p:cNvSpPr/>
          <p:nvPr/>
        </p:nvSpPr>
        <p:spPr>
          <a:xfrm>
            <a:off x="1565693" y="2749342"/>
            <a:ext cx="1590101" cy="1605775"/>
          </a:xfrm>
          <a:prstGeom prst="ellipse">
            <a:avLst/>
          </a:prstGeom>
          <a:solidFill>
            <a:srgbClr val="46BDC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</a:t>
            </a:r>
          </a:p>
          <a:p>
            <a:pPr algn="ctr"/>
            <a:r>
              <a:rPr lang="en-GB" sz="4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🏢</a:t>
            </a:r>
            <a:endParaRPr lang="en-GB" sz="4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5806068" y="2749342"/>
            <a:ext cx="1590101" cy="1572321"/>
          </a:xfrm>
          <a:prstGeom prst="ellipse">
            <a:avLst/>
          </a:prstGeom>
          <a:solidFill>
            <a:srgbClr val="EA635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Customers</a:t>
            </a:r>
          </a:p>
          <a:p>
            <a:pPr algn="ctr"/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👥</a:t>
            </a:r>
            <a:endParaRPr lang="en-GB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55794" y="3021987"/>
            <a:ext cx="2650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144644" y="3963669"/>
            <a:ext cx="2650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516352" y="2553637"/>
            <a:ext cx="917418" cy="854927"/>
          </a:xfrm>
          <a:prstGeom prst="ellipse">
            <a:avLst/>
          </a:prstGeom>
          <a:solidFill>
            <a:srgbClr val="F0D73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i="1" dirty="0" smtClean="0">
                <a:solidFill>
                  <a:schemeClr val="tx1"/>
                </a:solidFill>
              </a:rPr>
              <a:t>Product/</a:t>
            </a:r>
          </a:p>
          <a:p>
            <a:pPr algn="ctr"/>
            <a:r>
              <a:rPr lang="en-GB" sz="800" b="1" i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GB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🏬</a:t>
            </a:r>
            <a:endParaRPr lang="en-GB" sz="28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53800" y="2749342"/>
            <a:ext cx="532238" cy="54771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🕘</a:t>
            </a:r>
          </a:p>
        </p:txBody>
      </p:sp>
      <p:sp>
        <p:nvSpPr>
          <p:cNvPr id="17" name="Oval 16"/>
          <p:cNvSpPr/>
          <p:nvPr/>
        </p:nvSpPr>
        <p:spPr>
          <a:xfrm>
            <a:off x="3516352" y="3705900"/>
            <a:ext cx="532238" cy="54771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2FF1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endParaRPr lang="en-GB" sz="2800" b="1" dirty="0">
              <a:solidFill>
                <a:srgbClr val="2FF1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4316558" y="3698497"/>
            <a:ext cx="532238" cy="54771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2FF1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endParaRPr lang="en-GB" sz="2800" b="1" dirty="0">
              <a:solidFill>
                <a:srgbClr val="2FF1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63815" y="3698496"/>
            <a:ext cx="532238" cy="54771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2FF1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endParaRPr lang="en-GB" sz="2800" b="1" dirty="0">
              <a:solidFill>
                <a:srgbClr val="2FF1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58649" y="2435428"/>
            <a:ext cx="117852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i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periodically</a:t>
            </a:r>
            <a:endParaRPr lang="en-US" b="1" i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31072" y="4347277"/>
            <a:ext cx="197522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i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Periodically payment</a:t>
            </a:r>
            <a:endParaRPr lang="en-US" b="1" i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Subscription Business Model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163688" y="9614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This model was initially pioneered by publishers of books, magazines and periodicals in  </a:t>
            </a:r>
            <a:r>
              <a:rPr lang="en" b="1" dirty="0"/>
              <a:t>17th Century.</a:t>
            </a:r>
            <a:endParaRPr b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With the rise of technology, Electronic Gadgets like Mobiles, Tabs and Laptops were available in the affordable prices.</a:t>
            </a:r>
            <a:endParaRPr b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And many Companies are getting more benefits of the recurring basis in return for consistent access to the delivery of a good or service, which eventually makes many companies are moving from a </a:t>
            </a:r>
            <a:r>
              <a:rPr lang="en" b="1" dirty="0"/>
              <a:t>Business Revenue Model to Subscription Revenue Model.</a:t>
            </a:r>
            <a:endParaRPr b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Industries that offer this model includes Cable television, Satellite television, Telephone companies, Mobile network operators, Health clubs as well as traditional  Newspapers, Magazines and Academic Journals.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 subscription model will be beneficial for the software buyer if it forces the supplier to improve its product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dirty="0">
                <a:solidFill>
                  <a:srgbClr val="FFFFFF"/>
                </a:solidFill>
              </a:rPr>
              <a:t>Subscription pricing can make it easier to pay for expensive items, since it can often be paid for over a period of time and thus can make the product seem more affordable. </a:t>
            </a:r>
            <a:endParaRPr dirty="0"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dirty="0">
                <a:solidFill>
                  <a:srgbClr val="FFFFFF"/>
                </a:solidFill>
              </a:rPr>
              <a:t>Both Sides of Business, Company as well as People getting Good Benefits of Subscription Revenue Model.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Example 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953720"/>
            <a:ext cx="7038900" cy="3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Netflix is the best example of Subscription Revenue Model.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company started as a  small DVD rental Business, Now it became one of the main content video Creator and Distributors in the world.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When most of things were changing online, it would be a great idea to deliver a video directly online, in a Subscription Way.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Netflix became famous and Cross 180 million global paid subscribers on 2020, which makes the constant increase in revenue(See the diagram below)</a:t>
            </a:r>
            <a:endParaRPr dirty="0"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l="18057" t="20057" r="18470"/>
          <a:stretch/>
        </p:blipFill>
        <p:spPr>
          <a:xfrm>
            <a:off x="1969336" y="2960255"/>
            <a:ext cx="2578275" cy="16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436" y="2960255"/>
            <a:ext cx="2415924" cy="161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2127536" y="2630680"/>
            <a:ext cx="24159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Subscription 2012 - 2020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5242124" y="2630680"/>
            <a:ext cx="24159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Revenue 2012 - 2020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0175" y="323600"/>
            <a:ext cx="1413925" cy="106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945498" y="4680705"/>
            <a:ext cx="110158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Source: Netflix</a:t>
            </a:r>
            <a:endParaRPr lang="en-US" sz="11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313019" y="588540"/>
            <a:ext cx="69417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 of the Model:</a:t>
            </a:r>
            <a:endParaRPr dirty="0"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1213952" y="1107415"/>
            <a:ext cx="8110200" cy="17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dirty="0"/>
              <a:t>Subscription based pricing attracts more customers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dirty="0"/>
              <a:t>Recurring billing offers Predictable Revenue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dirty="0"/>
              <a:t>Subscription billing increases return on customer acquisition costs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dirty="0"/>
              <a:t>Revenue can be increased through up-and-cross selling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dirty="0"/>
              <a:t>Easier to offer a proof of concept</a:t>
            </a:r>
            <a:endParaRPr dirty="0"/>
          </a:p>
        </p:txBody>
      </p:sp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1361807" y="2621065"/>
            <a:ext cx="69417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Disadvantages  of the Model:</a:t>
            </a:r>
            <a:endParaRPr dirty="0"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1280862" y="3259165"/>
            <a:ext cx="8110200" cy="17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dirty="0"/>
              <a:t>Risk of high Churn / Cancellation or Cost risks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dirty="0"/>
              <a:t>Singular Vs. Varied products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dirty="0"/>
              <a:t>Difficulty in maintaining value (Loss of interest)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dirty="0"/>
              <a:t>Raising issues of privacy when substantial information of customers are extracted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Based on my Latest Experience in Subscription Revenue Model.</a:t>
            </a:r>
            <a:endParaRPr sz="1600"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1180325" y="8947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was working as a Data Analyst in an E-Magazine company that has  Product Based  Subscription Service, We have 12 different products(magazines and articles), with different subscription packs like SIP(Single Issue Payment), 1-month, 6-months, 1-year and Lifetime Subscription.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their customer’s requirements they choose the subscription plans, Our focus is more on customer retention than acquisition.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achieve our goals, we use data of customer's behavior, finding the patterns based on meaningful metrics, and provide good customer service by recommending the specific articles to the customers having a high probability of buying those articles. To generate revenue we move customers to the next phase of subscription like move from 1-month to 6-month subscription and Retention of the Customers by offering Good Services and Offers.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Technically, we have databases like MySQL, MongoDB where we used to retrieve and preprocess data using SQL, Python, R languages, Analyze based on the objective using Python, Excel, Machine Learning techniques like Regression, Classification, and Recommendations, Google Analytics, and finally present with graphs using Tableau, Google Data Studio, and PowerPoint.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568" y="1932619"/>
            <a:ext cx="7038900" cy="914100"/>
          </a:xfrm>
        </p:spPr>
        <p:txBody>
          <a:bodyPr/>
          <a:lstStyle/>
          <a:p>
            <a:pPr algn="ctr"/>
            <a:r>
              <a:rPr lang="en-GB" sz="3600" dirty="0" smtClean="0"/>
              <a:t>Thank You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1200" dirty="0" smtClean="0"/>
              <a:t>BY SHARUKKHAN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 smtClean="0"/>
              <a:t/>
            </a:r>
            <a:br>
              <a:rPr lang="en-GB" sz="4000" dirty="0" smtClean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75957009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668</Words>
  <Application>Microsoft Office PowerPoint</Application>
  <PresentationFormat>On-screen Show (16:9)</PresentationFormat>
  <Paragraphs>56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Montserrat</vt:lpstr>
      <vt:lpstr>Lato</vt:lpstr>
      <vt:lpstr>Focus</vt:lpstr>
      <vt:lpstr>TOPIC – 1 The Rise of Subscription Services</vt:lpstr>
      <vt:lpstr>About the Model</vt:lpstr>
      <vt:lpstr>Evolution of Subscription Business Model</vt:lpstr>
      <vt:lpstr>Netflix Example </vt:lpstr>
      <vt:lpstr>Advantages  of the Model:</vt:lpstr>
      <vt:lpstr>Based on my Latest Experience in Subscription Revenue Model.</vt:lpstr>
      <vt:lpstr>Thank You   BY SHARUKKHAN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– 1 The Rise of Subscription Services</dc:title>
  <cp:lastModifiedBy>SHARUK KHAN</cp:lastModifiedBy>
  <cp:revision>9</cp:revision>
  <dcterms:modified xsi:type="dcterms:W3CDTF">2020-12-12T20:51:26Z</dcterms:modified>
</cp:coreProperties>
</file>