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4" r:id="rId18"/>
    <p:sldId id="275" r:id="rId19"/>
    <p:sldId id="276" r:id="rId20"/>
    <p:sldId id="277" r:id="rId21"/>
    <p:sldId id="284" r:id="rId22"/>
    <p:sldId id="285" r:id="rId23"/>
    <p:sldId id="286" r:id="rId24"/>
    <p:sldId id="287" r:id="rId25"/>
    <p:sldId id="288" r:id="rId26"/>
    <p:sldId id="278" r:id="rId27"/>
    <p:sldId id="279" r:id="rId28"/>
    <p:sldId id="280" r:id="rId29"/>
    <p:sldId id="281" r:id="rId30"/>
    <p:sldId id="282" r:id="rId31"/>
    <p:sldId id="283" r:id="rId32"/>
    <p:sldId id="290" r:id="rId33"/>
    <p:sldId id="289" r:id="rId34"/>
  </p:sldIdLst>
  <p:sldSz cx="9144000" cy="5143500" type="screen16x9"/>
  <p:notesSz cx="6858000" cy="9144000"/>
  <p:embeddedFontLst>
    <p:embeddedFont>
      <p:font typeface="Montserrat"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Lato" panose="020F0502020204030203"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12C"/>
    <a:srgbClr val="0145AC"/>
    <a:srgbClr val="82C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4"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064524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25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0f229fb9a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0f229fb9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4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slide" Target="slide12.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image" Target="../media/image11.png"/><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Pie%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Pie%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Pie%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 Target="slide17.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image" Target="../media/image16.png"/><Relationship Id="rId4" Type="http://schemas.openxmlformats.org/officeDocument/2006/relationships/slide" Target="slide18.xml"/><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Histogram%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Histogram%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Histogram%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Histogram%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slide" Target="slide23.xml"/><Relationship Id="rId1" Type="http://schemas.openxmlformats.org/officeDocument/2006/relationships/slideLayout" Target="../slideLayouts/slideLayout3.xml"/><Relationship Id="rId6" Type="http://schemas.openxmlformats.org/officeDocument/2006/relationships/slide" Target="slide25.xml"/><Relationship Id="rId5" Type="http://schemas.openxmlformats.org/officeDocument/2006/relationships/image" Target="../media/image24.png"/><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oxplo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oxplo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oxplo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slide" Target="slide28.xml"/><Relationship Id="rId1" Type="http://schemas.openxmlformats.org/officeDocument/2006/relationships/slideLayout" Target="../slideLayouts/slideLayout3.xml"/><Relationship Id="rId6" Type="http://schemas.openxmlformats.org/officeDocument/2006/relationships/slide" Target="slide30.xml"/><Relationship Id="rId5" Type="http://schemas.openxmlformats.org/officeDocument/2006/relationships/image" Target="../media/image30.png"/><Relationship Id="rId4" Type="http://schemas.openxmlformats.org/officeDocument/2006/relationships/slide" Target="slide29.xml"/><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Scatter%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Scatter%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jpg"/><Relationship Id="rId7"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slide" Target="slide10.xml"/><Relationship Id="rId9" Type="http://schemas.openxmlformats.org/officeDocument/2006/relationships/slide" Target="slide2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Scatter%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Scatter%20Charts-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hyperlink" Target="https://play.google.com/store/apps/details?id=com.sharukkhan.ministatanalyzer" TargetMode="External"/><Relationship Id="rId2" Type="http://schemas.openxmlformats.org/officeDocument/2006/relationships/hyperlink" Target="https://github.com/Sharukkhan777/Python/tree/master/Statistics/Plots/Assignment_Graphs" TargetMode="Externa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image" Target="../media/image4.png"/><Relationship Id="rId4" Type="http://schemas.openxmlformats.org/officeDocument/2006/relationships/slide" Target="slide7.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ar%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ar%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ar%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harukkhan777/Python/blob/master/Statistics/Plots/Assignment_Graphs/Types%20of%20Bar%20Chart-checkpoint.ipynb" TargetMode="External"/><Relationship Id="rId2" Type="http://schemas.openxmlformats.org/officeDocument/2006/relationships/slide" Target="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6" name="Title 1"/>
          <p:cNvSpPr txBox="1">
            <a:spLocks/>
          </p:cNvSpPr>
          <p:nvPr/>
        </p:nvSpPr>
        <p:spPr>
          <a:xfrm>
            <a:off x="3548301" y="1912937"/>
            <a:ext cx="5017500" cy="15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9pPr>
          </a:lstStyle>
          <a:p>
            <a:r>
              <a:rPr lang="en-GB" dirty="0" smtClean="0"/>
              <a:t>TOPIC – 2</a:t>
            </a:r>
          </a:p>
          <a:p>
            <a:r>
              <a:rPr lang="en-GB" sz="2000" dirty="0"/>
              <a:t> </a:t>
            </a:r>
            <a:r>
              <a:rPr lang="en-GB" sz="2000" dirty="0" smtClean="0"/>
              <a:t>  	Data </a:t>
            </a:r>
            <a:r>
              <a:rPr lang="en-GB" sz="2000" dirty="0"/>
              <a:t>Visualization</a:t>
            </a:r>
          </a:p>
        </p:txBody>
      </p:sp>
      <p:sp>
        <p:nvSpPr>
          <p:cNvPr id="7" name="Subtitle 2"/>
          <p:cNvSpPr txBox="1">
            <a:spLocks/>
          </p:cNvSpPr>
          <p:nvPr/>
        </p:nvSpPr>
        <p:spPr>
          <a:xfrm>
            <a:off x="6589364" y="4248311"/>
            <a:ext cx="3470700" cy="50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L="914400" marR="0" lvl="1"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L="1371600" marR="0" lvl="2"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L="1828800" marR="0" lvl="3"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L="2286000" marR="0" lvl="4"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L="2743200" marR="0" lvl="5"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L="3200400" marR="0" lvl="6"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L="3657600" marR="0" lvl="7"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L="4114800" marR="0" lvl="8"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r>
              <a:rPr lang="en-GB" dirty="0" smtClean="0"/>
              <a:t>SHARUKKHAN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122663"/>
            <a:ext cx="7038900" cy="1185187"/>
          </a:xfrm>
        </p:spPr>
        <p:txBody>
          <a:bodyPr/>
          <a:lstStyle/>
          <a:p>
            <a:r>
              <a:rPr lang="en-GB" dirty="0" smtClean="0"/>
              <a:t>Pie Chart </a:t>
            </a:r>
            <a:endParaRPr lang="en-GB" dirty="0"/>
          </a:p>
        </p:txBody>
      </p:sp>
      <p:sp>
        <p:nvSpPr>
          <p:cNvPr id="3" name="Text Placeholder 2"/>
          <p:cNvSpPr>
            <a:spLocks noGrp="1"/>
          </p:cNvSpPr>
          <p:nvPr>
            <p:ph type="body" idx="1"/>
          </p:nvPr>
        </p:nvSpPr>
        <p:spPr>
          <a:xfrm>
            <a:off x="1214729" y="635620"/>
            <a:ext cx="7121671" cy="3452838"/>
          </a:xfrm>
        </p:spPr>
        <p:txBody>
          <a:bodyPr/>
          <a:lstStyle/>
          <a:p>
            <a:r>
              <a:rPr lang="en-GB" b="1" dirty="0" smtClean="0">
                <a:solidFill>
                  <a:schemeClr val="accent1">
                    <a:lumMod val="40000"/>
                    <a:lumOff val="60000"/>
                  </a:schemeClr>
                </a:solidFill>
              </a:rPr>
              <a:t>What is it: </a:t>
            </a:r>
            <a:r>
              <a:rPr lang="en-GB" dirty="0" smtClean="0"/>
              <a:t>A pie graph is a chart in </a:t>
            </a:r>
            <a:r>
              <a:rPr lang="en-GB" dirty="0"/>
              <a:t>which a circle is divided into sectors that each represent a proportion of the </a:t>
            </a:r>
            <a:r>
              <a:rPr lang="en-GB" dirty="0" smtClean="0"/>
              <a:t>whole.</a:t>
            </a:r>
          </a:p>
          <a:p>
            <a:pPr marL="146050" indent="0">
              <a:buNone/>
            </a:pPr>
            <a:endParaRPr lang="en-GB" dirty="0" smtClean="0"/>
          </a:p>
          <a:p>
            <a:r>
              <a:rPr lang="en-GB" b="1" dirty="0" smtClean="0">
                <a:solidFill>
                  <a:schemeClr val="accent1">
                    <a:lumMod val="40000"/>
                    <a:lumOff val="60000"/>
                  </a:schemeClr>
                </a:solidFill>
              </a:rPr>
              <a:t>What you need: </a:t>
            </a:r>
            <a:r>
              <a:rPr lang="en-GB" dirty="0" smtClean="0"/>
              <a:t>For Simple Pie Chart, </a:t>
            </a:r>
            <a:r>
              <a:rPr lang="en-GB" dirty="0"/>
              <a:t>two main variables—one categorical and one numerical. You can also break this down further with another categorical variable if you wish. </a:t>
            </a:r>
            <a:endParaRPr lang="en-GB" dirty="0" smtClean="0"/>
          </a:p>
          <a:p>
            <a:endParaRPr lang="en-GB" dirty="0"/>
          </a:p>
          <a:p>
            <a:r>
              <a:rPr lang="en-GB" b="1" dirty="0" smtClean="0">
                <a:solidFill>
                  <a:schemeClr val="accent1">
                    <a:lumMod val="40000"/>
                    <a:lumOff val="60000"/>
                  </a:schemeClr>
                </a:solidFill>
              </a:rPr>
              <a:t>Use Case: </a:t>
            </a:r>
          </a:p>
          <a:p>
            <a:pPr marL="146050" indent="0">
              <a:buNone/>
            </a:pPr>
            <a:r>
              <a:rPr lang="en-GB" dirty="0" smtClean="0"/>
              <a:t>	</a:t>
            </a:r>
            <a:r>
              <a:rPr lang="en-GB" dirty="0" smtClean="0">
                <a:solidFill>
                  <a:schemeClr val="accent1">
                    <a:lumMod val="40000"/>
                    <a:lumOff val="60000"/>
                  </a:schemeClr>
                </a:solidFill>
              </a:rPr>
              <a:t>1)  </a:t>
            </a:r>
            <a:r>
              <a:rPr lang="en-GB" b="1" dirty="0" smtClean="0"/>
              <a:t>Composition of Gases</a:t>
            </a:r>
            <a:r>
              <a:rPr lang="en-GB" dirty="0" smtClean="0"/>
              <a:t> in air (</a:t>
            </a:r>
            <a:r>
              <a:rPr lang="en-GB" dirty="0" smtClean="0">
                <a:solidFill>
                  <a:srgbClr val="82C7A5"/>
                </a:solidFill>
              </a:rPr>
              <a:t>Simple Pie Chart</a:t>
            </a:r>
            <a:r>
              <a:rPr lang="en-GB" dirty="0" smtClean="0"/>
              <a:t>),</a:t>
            </a:r>
            <a:endParaRPr lang="en-GB" dirty="0"/>
          </a:p>
          <a:p>
            <a:pPr marL="146050" indent="0">
              <a:buNone/>
            </a:pPr>
            <a:r>
              <a:rPr lang="en-GB" dirty="0" smtClean="0"/>
              <a:t>	</a:t>
            </a:r>
            <a:r>
              <a:rPr lang="en-GB" dirty="0" smtClean="0">
                <a:solidFill>
                  <a:schemeClr val="accent1">
                    <a:lumMod val="40000"/>
                    <a:lumOff val="60000"/>
                  </a:schemeClr>
                </a:solidFill>
              </a:rPr>
              <a:t>2)  </a:t>
            </a:r>
            <a:r>
              <a:rPr lang="en-GB" b="1" dirty="0" smtClean="0"/>
              <a:t>Composition of Nutrient </a:t>
            </a:r>
            <a:r>
              <a:rPr lang="en-GB" dirty="0"/>
              <a:t> </a:t>
            </a:r>
            <a:r>
              <a:rPr lang="en-GB" dirty="0" smtClean="0"/>
              <a:t>in different Health Drink (</a:t>
            </a:r>
            <a:r>
              <a:rPr lang="en-GB" dirty="0" smtClean="0">
                <a:solidFill>
                  <a:srgbClr val="82C7A5"/>
                </a:solidFill>
              </a:rPr>
              <a:t>Subplot Pie Chart</a:t>
            </a:r>
            <a:r>
              <a:rPr lang="en-GB" dirty="0" smtClean="0"/>
              <a:t>),</a:t>
            </a:r>
          </a:p>
          <a:p>
            <a:pPr marL="146050" indent="0">
              <a:buNone/>
            </a:pPr>
            <a:r>
              <a:rPr lang="en-GB" dirty="0"/>
              <a:t>	</a:t>
            </a:r>
            <a:r>
              <a:rPr lang="en-GB" dirty="0">
                <a:solidFill>
                  <a:schemeClr val="accent1">
                    <a:lumMod val="40000"/>
                    <a:lumOff val="60000"/>
                  </a:schemeClr>
                </a:solidFill>
              </a:rPr>
              <a:t>3</a:t>
            </a:r>
            <a:r>
              <a:rPr lang="en-GB" dirty="0" smtClean="0">
                <a:solidFill>
                  <a:schemeClr val="accent1">
                    <a:lumMod val="40000"/>
                    <a:lumOff val="60000"/>
                  </a:schemeClr>
                </a:solidFill>
              </a:rPr>
              <a:t>) </a:t>
            </a:r>
            <a:r>
              <a:rPr lang="en-GB" dirty="0">
                <a:solidFill>
                  <a:schemeClr val="accent1">
                    <a:lumMod val="40000"/>
                    <a:lumOff val="60000"/>
                  </a:schemeClr>
                </a:solidFill>
              </a:rPr>
              <a:t> </a:t>
            </a:r>
            <a:r>
              <a:rPr lang="en-GB" b="1" dirty="0" smtClean="0"/>
              <a:t>Composition</a:t>
            </a:r>
            <a:r>
              <a:rPr lang="en-GB" dirty="0" smtClean="0"/>
              <a:t> divided into some groups, in that group it divides again and so </a:t>
            </a:r>
            <a:r>
              <a:rPr lang="en-GB" dirty="0" smtClean="0"/>
              <a:t>on</a:t>
            </a:r>
            <a:endParaRPr lang="en-GB" dirty="0" smtClean="0"/>
          </a:p>
          <a:p>
            <a:pPr marL="146050" indent="0">
              <a:buNone/>
            </a:pPr>
            <a:r>
              <a:rPr lang="en-GB" dirty="0" smtClean="0"/>
              <a:t>	in a Hierarchy Manner</a:t>
            </a:r>
            <a:r>
              <a:rPr lang="en-GB" dirty="0" smtClean="0"/>
              <a:t>(</a:t>
            </a:r>
            <a:r>
              <a:rPr lang="en-GB" dirty="0" smtClean="0">
                <a:solidFill>
                  <a:srgbClr val="82C7A5"/>
                </a:solidFill>
              </a:rPr>
              <a:t>Sunburst </a:t>
            </a:r>
            <a:r>
              <a:rPr lang="en-GB" dirty="0" smtClean="0">
                <a:solidFill>
                  <a:srgbClr val="82C7A5"/>
                </a:solidFill>
              </a:rPr>
              <a:t>Pie Chart</a:t>
            </a:r>
            <a:r>
              <a:rPr lang="en-GB" dirty="0" smtClean="0"/>
              <a:t>).</a:t>
            </a:r>
          </a:p>
          <a:p>
            <a:pPr marL="146050" indent="0">
              <a:buNone/>
            </a:pPr>
            <a:endParaRPr lang="en-GB" dirty="0" smtClean="0"/>
          </a:p>
          <a:p>
            <a:r>
              <a:rPr lang="en-GB" b="1" dirty="0">
                <a:solidFill>
                  <a:schemeClr val="accent1">
                    <a:lumMod val="40000"/>
                    <a:lumOff val="60000"/>
                  </a:schemeClr>
                </a:solidFill>
              </a:rPr>
              <a:t>B</a:t>
            </a:r>
            <a:r>
              <a:rPr lang="en-GB" b="1" dirty="0" smtClean="0">
                <a:solidFill>
                  <a:schemeClr val="accent1">
                    <a:lumMod val="40000"/>
                    <a:lumOff val="60000"/>
                  </a:schemeClr>
                </a:solidFill>
              </a:rPr>
              <a:t>est Visualization for:</a:t>
            </a:r>
            <a:r>
              <a:rPr lang="en-GB" dirty="0"/>
              <a:t> </a:t>
            </a:r>
            <a:r>
              <a:rPr lang="en-GB" dirty="0"/>
              <a:t>The most preferable and easily understandable for simple analysis is the pie chart, we have some alternative charts like a bar chart that does the same job but with the height of bars, but whenever we want to see proportions or percentages the best chart to choose is pie chart.</a:t>
            </a:r>
            <a:endParaRPr lang="en-GB" dirty="0" smtClean="0"/>
          </a:p>
        </p:txBody>
      </p:sp>
    </p:spTree>
    <p:extLst>
      <p:ext uri="{BB962C8B-B14F-4D97-AF65-F5344CB8AC3E}">
        <p14:creationId xmlns:p14="http://schemas.microsoft.com/office/powerpoint/2010/main" val="1000402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79141"/>
            <a:ext cx="7038900" cy="4099609"/>
          </a:xfrm>
        </p:spPr>
        <p:txBody>
          <a:bodyPr/>
          <a:lstStyle/>
          <a:p>
            <a:r>
              <a:rPr lang="en-GB" b="1" dirty="0" smtClean="0">
                <a:solidFill>
                  <a:schemeClr val="accent1">
                    <a:lumMod val="40000"/>
                    <a:lumOff val="60000"/>
                  </a:schemeClr>
                </a:solidFill>
              </a:rPr>
              <a:t>Examples of Pie Chart</a:t>
            </a:r>
            <a:r>
              <a:rPr lang="en-GB" b="1" dirty="0" smtClean="0">
                <a:solidFill>
                  <a:schemeClr val="accent1">
                    <a:lumMod val="40000"/>
                    <a:lumOff val="60000"/>
                  </a:schemeClr>
                </a:solidFill>
              </a:rPr>
              <a:t>:</a:t>
            </a:r>
            <a:endParaRPr lang="en-GB" b="1" dirty="0">
              <a:solidFill>
                <a:schemeClr val="bg1"/>
              </a:solidFill>
            </a:endParaRPr>
          </a:p>
        </p:txBody>
      </p:sp>
      <p:sp>
        <p:nvSpPr>
          <p:cNvPr id="5" name="Rectangle 4"/>
          <p:cNvSpPr/>
          <p:nvPr/>
        </p:nvSpPr>
        <p:spPr>
          <a:xfrm>
            <a:off x="1821607" y="1336803"/>
            <a:ext cx="962014"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Simple </a:t>
            </a: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Pie</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7" name="Rectangle 6"/>
          <p:cNvSpPr/>
          <p:nvPr/>
        </p:nvSpPr>
        <p:spPr>
          <a:xfrm>
            <a:off x="5135212" y="1297104"/>
            <a:ext cx="1445700"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Sunburst Pie</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8" name="Rectangle 7"/>
          <p:cNvSpPr/>
          <p:nvPr/>
        </p:nvSpPr>
        <p:spPr>
          <a:xfrm>
            <a:off x="1664907" y="3553802"/>
            <a:ext cx="1445700" cy="707886"/>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Subplot </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Pie</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pic>
        <p:nvPicPr>
          <p:cNvPr id="2" name="Picture 1">
            <a:hlinkClick r:id="rId2" action="ppaction://hlinksldjump"/>
          </p:cNvPr>
          <p:cNvPicPr>
            <a:picLocks noChangeAspect="1"/>
          </p:cNvPicPr>
          <p:nvPr/>
        </p:nvPicPr>
        <p:blipFill rotWithShape="1">
          <a:blip r:embed="rId3"/>
          <a:srcRect l="14010" r="8602"/>
          <a:stretch/>
        </p:blipFill>
        <p:spPr>
          <a:xfrm>
            <a:off x="2907303" y="1076928"/>
            <a:ext cx="1371600" cy="1278508"/>
          </a:xfrm>
          <a:prstGeom prst="rect">
            <a:avLst/>
          </a:prstGeom>
        </p:spPr>
      </p:pic>
      <p:pic>
        <p:nvPicPr>
          <p:cNvPr id="6" name="Picture 5">
            <a:hlinkClick r:id="rId4" action="ppaction://hlinksldjump"/>
          </p:cNvPr>
          <p:cNvPicPr>
            <a:picLocks noChangeAspect="1"/>
          </p:cNvPicPr>
          <p:nvPr/>
        </p:nvPicPr>
        <p:blipFill>
          <a:blip r:embed="rId5"/>
          <a:stretch>
            <a:fillRect/>
          </a:stretch>
        </p:blipFill>
        <p:spPr>
          <a:xfrm>
            <a:off x="6471702" y="1012553"/>
            <a:ext cx="1466954" cy="1342883"/>
          </a:xfrm>
          <a:prstGeom prst="rect">
            <a:avLst/>
          </a:prstGeom>
        </p:spPr>
      </p:pic>
      <p:pic>
        <p:nvPicPr>
          <p:cNvPr id="14" name="Picture 13">
            <a:hlinkClick r:id="rId6" action="ppaction://hlinksldjump"/>
          </p:cNvPr>
          <p:cNvPicPr>
            <a:picLocks noChangeAspect="1"/>
          </p:cNvPicPr>
          <p:nvPr/>
        </p:nvPicPr>
        <p:blipFill rotWithShape="1">
          <a:blip r:embed="rId7"/>
          <a:srcRect t="14360"/>
          <a:stretch/>
        </p:blipFill>
        <p:spPr>
          <a:xfrm>
            <a:off x="3459335" y="2988848"/>
            <a:ext cx="4229966" cy="1549206"/>
          </a:xfrm>
          <a:prstGeom prst="rect">
            <a:avLst/>
          </a:prstGeom>
        </p:spPr>
      </p:pic>
    </p:spTree>
    <p:extLst>
      <p:ext uri="{BB962C8B-B14F-4D97-AF65-F5344CB8AC3E}">
        <p14:creationId xmlns:p14="http://schemas.microsoft.com/office/powerpoint/2010/main" val="813950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82" y="440213"/>
            <a:ext cx="7038900" cy="914100"/>
          </a:xfrm>
        </p:spPr>
        <p:txBody>
          <a:bodyPr/>
          <a:lstStyle/>
          <a:p>
            <a:pPr algn="ctr"/>
            <a:r>
              <a:rPr lang="en-GB" dirty="0" smtClean="0"/>
              <a:t>Simple Pie Chart</a:t>
            </a:r>
            <a:endParaRPr lang="en-GB" dirty="0"/>
          </a:p>
        </p:txBody>
      </p:sp>
      <p:sp>
        <p:nvSpPr>
          <p:cNvPr id="3" name="Text Placeholder 2"/>
          <p:cNvSpPr>
            <a:spLocks noGrp="1"/>
          </p:cNvSpPr>
          <p:nvPr>
            <p:ph type="body" idx="1"/>
          </p:nvPr>
        </p:nvSpPr>
        <p:spPr>
          <a:xfrm>
            <a:off x="1100072" y="1354313"/>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One Categorical – </a:t>
            </a:r>
            <a:r>
              <a:rPr lang="en-GB" dirty="0" smtClean="0">
                <a:solidFill>
                  <a:srgbClr val="82C7A5"/>
                </a:solidFill>
              </a:rPr>
              <a:t>Gender</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This Simple </a:t>
            </a:r>
            <a:r>
              <a:rPr lang="en-GB" dirty="0" smtClean="0"/>
              <a:t>Pie Chart </a:t>
            </a:r>
            <a:r>
              <a:rPr lang="en-GB" dirty="0" smtClean="0"/>
              <a:t>represents</a:t>
            </a:r>
            <a:endParaRPr lang="en-GB" dirty="0"/>
          </a:p>
          <a:p>
            <a:pPr marL="146050" indent="0">
              <a:buNone/>
            </a:pPr>
            <a:r>
              <a:rPr lang="en-GB" dirty="0"/>
              <a:t>	</a:t>
            </a:r>
            <a:r>
              <a:rPr lang="en-GB" dirty="0" smtClean="0"/>
              <a:t>the Proportion </a:t>
            </a:r>
            <a:r>
              <a:rPr lang="en-GB" dirty="0" smtClean="0"/>
              <a:t>and</a:t>
            </a:r>
            <a:r>
              <a:rPr lang="en-GB" dirty="0" smtClean="0"/>
              <a:t> </a:t>
            </a:r>
            <a:r>
              <a:rPr lang="en-GB" dirty="0" smtClean="0"/>
              <a:t>Percentage of Gender </a:t>
            </a:r>
          </a:p>
          <a:p>
            <a:pPr marL="146050" indent="0">
              <a:buNone/>
            </a:pPr>
            <a:r>
              <a:rPr lang="en-GB" dirty="0"/>
              <a:t>	g</a:t>
            </a:r>
            <a:r>
              <a:rPr lang="en-GB" dirty="0" smtClean="0"/>
              <a:t>iving the tips.</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Pie </a:t>
            </a:r>
            <a:r>
              <a:rPr lang="en-GB" dirty="0" err="1">
                <a:hlinkClick r:id="rId3"/>
              </a:rPr>
              <a:t>Chart.ipynb</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166012" y="1354313"/>
            <a:ext cx="3420700" cy="2571423"/>
          </a:xfrm>
          <a:prstGeom prst="rect">
            <a:avLst/>
          </a:prstGeom>
        </p:spPr>
      </p:pic>
    </p:spTree>
    <p:extLst>
      <p:ext uri="{BB962C8B-B14F-4D97-AF65-F5344CB8AC3E}">
        <p14:creationId xmlns:p14="http://schemas.microsoft.com/office/powerpoint/2010/main" val="1925557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435686"/>
            <a:ext cx="7038900" cy="914100"/>
          </a:xfrm>
        </p:spPr>
        <p:txBody>
          <a:bodyPr/>
          <a:lstStyle/>
          <a:p>
            <a:pPr algn="ctr"/>
            <a:r>
              <a:rPr lang="en-GB" dirty="0" smtClean="0"/>
              <a:t>Sunburst Pie Chart</a:t>
            </a:r>
            <a:endParaRPr lang="en-GB" dirty="0"/>
          </a:p>
        </p:txBody>
      </p:sp>
      <p:sp>
        <p:nvSpPr>
          <p:cNvPr id="3" name="Text Placeholder 2"/>
          <p:cNvSpPr>
            <a:spLocks noGrp="1"/>
          </p:cNvSpPr>
          <p:nvPr>
            <p:ph type="body" idx="1"/>
          </p:nvPr>
        </p:nvSpPr>
        <p:spPr>
          <a:xfrm>
            <a:off x="1141636" y="1432120"/>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Two or More Categorical – </a:t>
            </a:r>
            <a:r>
              <a:rPr lang="en-GB" dirty="0" smtClean="0">
                <a:solidFill>
                  <a:srgbClr val="82C7A5"/>
                </a:solidFill>
              </a:rPr>
              <a:t>Gender, Day, </a:t>
            </a:r>
          </a:p>
          <a:p>
            <a:pPr marL="146050" indent="0">
              <a:buNone/>
            </a:pPr>
            <a:r>
              <a:rPr lang="en-GB" dirty="0">
                <a:solidFill>
                  <a:srgbClr val="82C7A5"/>
                </a:solidFill>
              </a:rPr>
              <a:t>	</a:t>
            </a:r>
            <a:r>
              <a:rPr lang="en-GB" dirty="0" smtClean="0">
                <a:solidFill>
                  <a:srgbClr val="82C7A5"/>
                </a:solidFill>
              </a:rPr>
              <a:t>		Time</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This </a:t>
            </a:r>
            <a:r>
              <a:rPr lang="en-GB" dirty="0" smtClean="0"/>
              <a:t>Sunburst Pie Chart </a:t>
            </a:r>
            <a:r>
              <a:rPr lang="en-GB" dirty="0" smtClean="0"/>
              <a:t>represents</a:t>
            </a:r>
            <a:endParaRPr lang="en-GB" dirty="0"/>
          </a:p>
          <a:p>
            <a:pPr marL="146050" indent="0">
              <a:buNone/>
            </a:pPr>
            <a:r>
              <a:rPr lang="en-GB" dirty="0"/>
              <a:t>	</a:t>
            </a:r>
            <a:r>
              <a:rPr lang="en-GB" dirty="0" smtClean="0"/>
              <a:t>the Proportion or Percentage of Gender</a:t>
            </a:r>
          </a:p>
          <a:p>
            <a:pPr marL="146050" indent="0">
              <a:buNone/>
            </a:pPr>
            <a:r>
              <a:rPr lang="en-GB" dirty="0"/>
              <a:t>	</a:t>
            </a:r>
            <a:r>
              <a:rPr lang="en-GB" dirty="0" smtClean="0"/>
              <a:t>in a Day in a Time (in a Hierarchy Fashion) </a:t>
            </a:r>
          </a:p>
          <a:p>
            <a:pPr marL="146050" indent="0">
              <a:buNone/>
            </a:pPr>
            <a:r>
              <a:rPr lang="en-GB" dirty="0"/>
              <a:t>	g</a:t>
            </a:r>
            <a:r>
              <a:rPr lang="en-GB" dirty="0" smtClean="0"/>
              <a:t>iving the tips.</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Pie </a:t>
            </a:r>
            <a:r>
              <a:rPr lang="en-GB" dirty="0" err="1">
                <a:hlinkClick r:id="rId3"/>
              </a:rPr>
              <a:t>Chart.ipynb</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6" name="Picture 5"/>
          <p:cNvPicPr>
            <a:picLocks noChangeAspect="1"/>
          </p:cNvPicPr>
          <p:nvPr/>
        </p:nvPicPr>
        <p:blipFill>
          <a:blip r:embed="rId4"/>
          <a:stretch>
            <a:fillRect/>
          </a:stretch>
        </p:blipFill>
        <p:spPr>
          <a:xfrm>
            <a:off x="5370265" y="1525638"/>
            <a:ext cx="2966135" cy="2715267"/>
          </a:xfrm>
          <a:prstGeom prst="rect">
            <a:avLst/>
          </a:prstGeom>
        </p:spPr>
      </p:pic>
    </p:spTree>
    <p:extLst>
      <p:ext uri="{BB962C8B-B14F-4D97-AF65-F5344CB8AC3E}">
        <p14:creationId xmlns:p14="http://schemas.microsoft.com/office/powerpoint/2010/main" val="1750645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61686"/>
            <a:ext cx="7038900" cy="914100"/>
          </a:xfrm>
        </p:spPr>
        <p:txBody>
          <a:bodyPr/>
          <a:lstStyle/>
          <a:p>
            <a:pPr algn="ctr"/>
            <a:r>
              <a:rPr lang="en-GB" dirty="0" smtClean="0"/>
              <a:t>Subplot Pie Chart</a:t>
            </a:r>
            <a:endParaRPr lang="en-GB" dirty="0"/>
          </a:p>
        </p:txBody>
      </p:sp>
      <p:sp>
        <p:nvSpPr>
          <p:cNvPr id="3" name="Text Placeholder 2"/>
          <p:cNvSpPr>
            <a:spLocks noGrp="1"/>
          </p:cNvSpPr>
          <p:nvPr>
            <p:ph type="body" idx="1"/>
          </p:nvPr>
        </p:nvSpPr>
        <p:spPr>
          <a:xfrm>
            <a:off x="1110464" y="1362609"/>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Two Categorical – </a:t>
            </a:r>
            <a:r>
              <a:rPr lang="en-GB" dirty="0" smtClean="0">
                <a:solidFill>
                  <a:srgbClr val="82C7A5"/>
                </a:solidFill>
              </a:rPr>
              <a:t>Gender, Day</a:t>
            </a:r>
            <a:endParaRPr lang="en-GB" dirty="0" smtClean="0"/>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This Subplot </a:t>
            </a:r>
            <a:r>
              <a:rPr lang="en-GB" dirty="0" smtClean="0"/>
              <a:t>Pie Chart </a:t>
            </a:r>
            <a:r>
              <a:rPr lang="en-GB" dirty="0" smtClean="0"/>
              <a:t>represents</a:t>
            </a:r>
            <a:endParaRPr lang="en-GB" dirty="0"/>
          </a:p>
          <a:p>
            <a:pPr marL="146050" indent="0">
              <a:buNone/>
            </a:pPr>
            <a:r>
              <a:rPr lang="en-GB" dirty="0"/>
              <a:t>	</a:t>
            </a:r>
            <a:r>
              <a:rPr lang="en-GB" dirty="0" smtClean="0"/>
              <a:t>the Proportion or Percentage of Gender</a:t>
            </a:r>
          </a:p>
          <a:p>
            <a:pPr marL="146050" indent="0">
              <a:buNone/>
            </a:pPr>
            <a:r>
              <a:rPr lang="en-GB" dirty="0"/>
              <a:t>	</a:t>
            </a:r>
            <a:r>
              <a:rPr lang="en-GB" dirty="0" smtClean="0"/>
              <a:t>in a Day giving the tips.</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smtClean="0">
                <a:hlinkClick r:id="rId3"/>
              </a:rPr>
              <a:t>Types of Pie </a:t>
            </a:r>
            <a:r>
              <a:rPr lang="en-GB" dirty="0" err="1" smtClean="0">
                <a:hlinkClick r:id="rId3"/>
              </a:rPr>
              <a:t>Chart.ipynb</a:t>
            </a: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723327" y="1275786"/>
            <a:ext cx="1759367" cy="3302671"/>
          </a:xfrm>
          <a:prstGeom prst="rect">
            <a:avLst/>
          </a:prstGeom>
        </p:spPr>
      </p:pic>
    </p:spTree>
    <p:extLst>
      <p:ext uri="{BB962C8B-B14F-4D97-AF65-F5344CB8AC3E}">
        <p14:creationId xmlns:p14="http://schemas.microsoft.com/office/powerpoint/2010/main" val="2048675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122663"/>
            <a:ext cx="7038900" cy="1185187"/>
          </a:xfrm>
        </p:spPr>
        <p:txBody>
          <a:bodyPr/>
          <a:lstStyle/>
          <a:p>
            <a:r>
              <a:rPr lang="en-GB" dirty="0" smtClean="0"/>
              <a:t>Histogram</a:t>
            </a:r>
            <a:endParaRPr lang="en-GB" dirty="0"/>
          </a:p>
        </p:txBody>
      </p:sp>
      <p:sp>
        <p:nvSpPr>
          <p:cNvPr id="3" name="Text Placeholder 2"/>
          <p:cNvSpPr>
            <a:spLocks noGrp="1"/>
          </p:cNvSpPr>
          <p:nvPr>
            <p:ph type="body" idx="1"/>
          </p:nvPr>
        </p:nvSpPr>
        <p:spPr>
          <a:xfrm>
            <a:off x="1214729" y="635620"/>
            <a:ext cx="7121671" cy="3452838"/>
          </a:xfrm>
        </p:spPr>
        <p:txBody>
          <a:bodyPr/>
          <a:lstStyle/>
          <a:p>
            <a:r>
              <a:rPr lang="en-GB" sz="1200" b="1" dirty="0" smtClean="0">
                <a:solidFill>
                  <a:schemeClr val="accent1">
                    <a:lumMod val="40000"/>
                    <a:lumOff val="60000"/>
                  </a:schemeClr>
                </a:solidFill>
              </a:rPr>
              <a:t>What is it: </a:t>
            </a:r>
            <a:r>
              <a:rPr lang="en-GB" sz="1200" dirty="0" smtClean="0"/>
              <a:t>A </a:t>
            </a:r>
            <a:r>
              <a:rPr lang="en-GB" sz="1200" dirty="0"/>
              <a:t>Histogram </a:t>
            </a:r>
            <a:r>
              <a:rPr lang="en-GB" sz="1200" dirty="0" smtClean="0"/>
              <a:t>graph </a:t>
            </a:r>
            <a:r>
              <a:rPr lang="en-GB" sz="1200" dirty="0"/>
              <a:t>consisting of rectangles whose area is proportional to the frequency of a variable and whose width is equal to the class interval</a:t>
            </a:r>
            <a:r>
              <a:rPr lang="en-GB" sz="1200" dirty="0" smtClean="0"/>
              <a:t>.</a:t>
            </a:r>
          </a:p>
          <a:p>
            <a:pPr marL="146050" indent="0">
              <a:buNone/>
            </a:pPr>
            <a:endParaRPr lang="en-GB" sz="1200" dirty="0" smtClean="0"/>
          </a:p>
          <a:p>
            <a:r>
              <a:rPr lang="en-GB" sz="1200" b="1" dirty="0" smtClean="0">
                <a:solidFill>
                  <a:schemeClr val="accent1">
                    <a:lumMod val="40000"/>
                    <a:lumOff val="60000"/>
                  </a:schemeClr>
                </a:solidFill>
              </a:rPr>
              <a:t>What you need: </a:t>
            </a:r>
            <a:r>
              <a:rPr lang="en-GB" sz="1200" dirty="0" smtClean="0"/>
              <a:t>For Simple Histogram </a:t>
            </a:r>
            <a:r>
              <a:rPr lang="en-GB" sz="1200" dirty="0"/>
              <a:t>Chart</a:t>
            </a:r>
            <a:r>
              <a:rPr lang="en-GB" sz="1200" dirty="0" smtClean="0"/>
              <a:t>, one numeric (Discrete or Continuous) variable is needed. </a:t>
            </a:r>
            <a:r>
              <a:rPr lang="en-GB" sz="1200" dirty="0"/>
              <a:t>You can also break this down further with another categorical variable if you wish. </a:t>
            </a:r>
            <a:endParaRPr lang="en-GB" sz="1200" dirty="0" smtClean="0"/>
          </a:p>
          <a:p>
            <a:endParaRPr lang="en-GB" sz="1200" dirty="0"/>
          </a:p>
          <a:p>
            <a:r>
              <a:rPr lang="en-GB" sz="1200" b="1" dirty="0" smtClean="0">
                <a:solidFill>
                  <a:schemeClr val="accent1">
                    <a:lumMod val="40000"/>
                    <a:lumOff val="60000"/>
                  </a:schemeClr>
                </a:solidFill>
              </a:rPr>
              <a:t>Use Case: </a:t>
            </a:r>
          </a:p>
          <a:p>
            <a:pPr marL="146050" indent="0">
              <a:buNone/>
            </a:pPr>
            <a:r>
              <a:rPr lang="en-GB" sz="1200" dirty="0" smtClean="0"/>
              <a:t>	</a:t>
            </a:r>
            <a:r>
              <a:rPr lang="en-GB" sz="1200" b="1" dirty="0" smtClean="0">
                <a:solidFill>
                  <a:schemeClr val="accent1">
                    <a:lumMod val="40000"/>
                    <a:lumOff val="60000"/>
                  </a:schemeClr>
                </a:solidFill>
              </a:rPr>
              <a:t>1)  </a:t>
            </a:r>
            <a:r>
              <a:rPr lang="en-GB" sz="1200" dirty="0" smtClean="0"/>
              <a:t>Check the </a:t>
            </a:r>
            <a:r>
              <a:rPr lang="en-GB" sz="1200" b="1" dirty="0" smtClean="0"/>
              <a:t>Distribution of the Score, </a:t>
            </a:r>
            <a:r>
              <a:rPr lang="en-GB" sz="1200" dirty="0" smtClean="0"/>
              <a:t>Most Common Assumption of Statistical test 	is Bell Shape Curve (Normal Distribution) ,(</a:t>
            </a:r>
            <a:r>
              <a:rPr lang="en-GB" sz="1200" dirty="0" smtClean="0">
                <a:solidFill>
                  <a:srgbClr val="82C7A5"/>
                </a:solidFill>
              </a:rPr>
              <a:t>Simple Histogram Chart</a:t>
            </a:r>
            <a:r>
              <a:rPr lang="en-GB" sz="1200" dirty="0" smtClean="0"/>
              <a:t>),</a:t>
            </a:r>
            <a:endParaRPr lang="en-GB" sz="1200" dirty="0"/>
          </a:p>
          <a:p>
            <a:pPr marL="146050" indent="0">
              <a:buNone/>
            </a:pPr>
            <a:r>
              <a:rPr lang="en-GB" sz="1200" dirty="0" smtClean="0"/>
              <a:t>	</a:t>
            </a:r>
            <a:r>
              <a:rPr lang="en-GB" sz="1200" b="1" dirty="0" smtClean="0">
                <a:solidFill>
                  <a:schemeClr val="accent1">
                    <a:lumMod val="40000"/>
                    <a:lumOff val="60000"/>
                  </a:schemeClr>
                </a:solidFill>
              </a:rPr>
              <a:t>2) </a:t>
            </a:r>
            <a:r>
              <a:rPr lang="en-GB" sz="1200" dirty="0" smtClean="0"/>
              <a:t>Histogram is best way to represent continuous data like time than discrete, 	</a:t>
            </a:r>
            <a:r>
              <a:rPr lang="en-GB" sz="1200" b="1" dirty="0" smtClean="0"/>
              <a:t>Frequency of App Using in Each Interval</a:t>
            </a:r>
            <a:r>
              <a:rPr lang="en-GB" sz="1200" dirty="0" smtClean="0"/>
              <a:t> , So we can run campaign in optimize way  	(</a:t>
            </a:r>
            <a:r>
              <a:rPr lang="en-GB" sz="1200" dirty="0" smtClean="0">
                <a:solidFill>
                  <a:srgbClr val="82C7A5"/>
                </a:solidFill>
              </a:rPr>
              <a:t>Simple 	Histogram Chart</a:t>
            </a:r>
            <a:r>
              <a:rPr lang="en-GB" sz="1200" dirty="0" smtClean="0"/>
              <a:t>), If two app are comparing(</a:t>
            </a:r>
            <a:r>
              <a:rPr lang="en-GB" sz="1200" dirty="0" smtClean="0">
                <a:solidFill>
                  <a:srgbClr val="82C7A5"/>
                </a:solidFill>
              </a:rPr>
              <a:t>Histogram Different Groups</a:t>
            </a:r>
            <a:r>
              <a:rPr lang="en-GB" sz="1200" dirty="0" smtClean="0"/>
              <a:t>),</a:t>
            </a:r>
          </a:p>
          <a:p>
            <a:pPr marL="146050" indent="0">
              <a:buNone/>
            </a:pPr>
            <a:r>
              <a:rPr lang="en-GB" sz="1200" dirty="0"/>
              <a:t>	</a:t>
            </a:r>
            <a:r>
              <a:rPr lang="en-GB" sz="1200" b="1" dirty="0">
                <a:solidFill>
                  <a:schemeClr val="accent1">
                    <a:lumMod val="40000"/>
                    <a:lumOff val="60000"/>
                  </a:schemeClr>
                </a:solidFill>
              </a:rPr>
              <a:t>3</a:t>
            </a:r>
            <a:r>
              <a:rPr lang="en-GB" sz="1200" b="1" dirty="0" smtClean="0">
                <a:solidFill>
                  <a:schemeClr val="accent1">
                    <a:lumMod val="40000"/>
                    <a:lumOff val="60000"/>
                  </a:schemeClr>
                </a:solidFill>
              </a:rPr>
              <a:t>) </a:t>
            </a:r>
            <a:r>
              <a:rPr lang="en-GB" sz="1200" dirty="0" smtClean="0"/>
              <a:t>In Quality control ,they represent where it clustered, Example: If it is Normal 	Distribution, then In-Control or if it is Skewed, then, data clustered near to Out of 	Control 	Level(</a:t>
            </a:r>
            <a:r>
              <a:rPr lang="en-GB" sz="1200" dirty="0" smtClean="0">
                <a:solidFill>
                  <a:srgbClr val="82C7A5"/>
                </a:solidFill>
              </a:rPr>
              <a:t>Distribution Histogram Plot </a:t>
            </a:r>
            <a:r>
              <a:rPr lang="en-GB" sz="1200" dirty="0" smtClean="0">
                <a:solidFill>
                  <a:schemeClr val="bg1"/>
                </a:solidFill>
              </a:rPr>
              <a:t>or</a:t>
            </a:r>
            <a:r>
              <a:rPr lang="en-GB" sz="1200" dirty="0" smtClean="0">
                <a:solidFill>
                  <a:srgbClr val="82C7A5"/>
                </a:solidFill>
              </a:rPr>
              <a:t> Simple Histogram</a:t>
            </a:r>
            <a:r>
              <a:rPr lang="en-GB" sz="1200" dirty="0" smtClean="0"/>
              <a:t>).</a:t>
            </a:r>
          </a:p>
          <a:p>
            <a:pPr marL="146050" indent="0">
              <a:buNone/>
            </a:pPr>
            <a:endParaRPr lang="en-GB" sz="1200" dirty="0" smtClean="0"/>
          </a:p>
          <a:p>
            <a:r>
              <a:rPr lang="en-GB" sz="1200" b="1" dirty="0">
                <a:solidFill>
                  <a:schemeClr val="accent1">
                    <a:lumMod val="40000"/>
                    <a:lumOff val="60000"/>
                  </a:schemeClr>
                </a:solidFill>
              </a:rPr>
              <a:t>B</a:t>
            </a:r>
            <a:r>
              <a:rPr lang="en-GB" sz="1200" b="1" dirty="0" smtClean="0">
                <a:solidFill>
                  <a:schemeClr val="accent1">
                    <a:lumMod val="40000"/>
                    <a:lumOff val="60000"/>
                  </a:schemeClr>
                </a:solidFill>
              </a:rPr>
              <a:t>est Visualization for:</a:t>
            </a:r>
            <a:r>
              <a:rPr lang="en-GB" sz="1200" dirty="0"/>
              <a:t> </a:t>
            </a:r>
            <a:r>
              <a:rPr lang="en-GB" sz="1200" dirty="0" smtClean="0"/>
              <a:t> Compared to Box Plot, it can be best to see the distribution in detail, Box plot gives the summary of the distribution for more groups at a time but if you want to see in detail of One or Two Distribution, Histograms are best way to carried out.</a:t>
            </a:r>
            <a:endParaRPr lang="en-GB" sz="1200" b="1" dirty="0" smtClean="0">
              <a:solidFill>
                <a:schemeClr val="accent1">
                  <a:lumMod val="40000"/>
                  <a:lumOff val="60000"/>
                </a:schemeClr>
              </a:solidFill>
            </a:endParaRPr>
          </a:p>
        </p:txBody>
      </p:sp>
    </p:spTree>
    <p:extLst>
      <p:ext uri="{BB962C8B-B14F-4D97-AF65-F5344CB8AC3E}">
        <p14:creationId xmlns:p14="http://schemas.microsoft.com/office/powerpoint/2010/main" val="52477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79141"/>
            <a:ext cx="7038900" cy="4099609"/>
          </a:xfrm>
        </p:spPr>
        <p:txBody>
          <a:bodyPr/>
          <a:lstStyle/>
          <a:p>
            <a:r>
              <a:rPr lang="en-GB" b="1" dirty="0" smtClean="0">
                <a:solidFill>
                  <a:schemeClr val="accent1">
                    <a:lumMod val="40000"/>
                    <a:lumOff val="60000"/>
                  </a:schemeClr>
                </a:solidFill>
              </a:rPr>
              <a:t>Examples of </a:t>
            </a:r>
            <a:r>
              <a:rPr lang="en-GB" b="1" dirty="0" smtClean="0">
                <a:solidFill>
                  <a:schemeClr val="accent1">
                    <a:lumMod val="40000"/>
                    <a:lumOff val="60000"/>
                  </a:schemeClr>
                </a:solidFill>
              </a:rPr>
              <a:t>Histogram: </a:t>
            </a:r>
            <a:endParaRPr lang="en-GB" b="1" dirty="0">
              <a:solidFill>
                <a:schemeClr val="bg1"/>
              </a:solidFill>
            </a:endParaRPr>
          </a:p>
        </p:txBody>
      </p:sp>
      <p:sp>
        <p:nvSpPr>
          <p:cNvPr id="5" name="Rectangle 4"/>
          <p:cNvSpPr/>
          <p:nvPr/>
        </p:nvSpPr>
        <p:spPr>
          <a:xfrm>
            <a:off x="1433945" y="1336803"/>
            <a:ext cx="1349676"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Simple </a:t>
            </a:r>
            <a:endParaRPr lang="en-US" sz="2000" b="1"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Histogram</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7" name="Rectangle 6"/>
          <p:cNvSpPr/>
          <p:nvPr/>
        </p:nvSpPr>
        <p:spPr>
          <a:xfrm>
            <a:off x="5029028" y="1297104"/>
            <a:ext cx="1445700" cy="707886"/>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Cumulative</a:t>
            </a:r>
          </a:p>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Histogram</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8" name="Rectangle 7"/>
          <p:cNvSpPr/>
          <p:nvPr/>
        </p:nvSpPr>
        <p:spPr>
          <a:xfrm>
            <a:off x="1373249" y="3179729"/>
            <a:ext cx="1445700" cy="1015663"/>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Histogram</a:t>
            </a:r>
          </a:p>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Different</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Groups</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9" name="Rectangle 8"/>
          <p:cNvSpPr/>
          <p:nvPr/>
        </p:nvSpPr>
        <p:spPr>
          <a:xfrm>
            <a:off x="4946775" y="3087495"/>
            <a:ext cx="1610989" cy="1015663"/>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Distribution </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Plot</a:t>
            </a:r>
          </a:p>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Histogram</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pic>
        <p:nvPicPr>
          <p:cNvPr id="2" name="Picture 1">
            <a:hlinkClick r:id="rId2" action="ppaction://hlinksldjump"/>
          </p:cNvPr>
          <p:cNvPicPr>
            <a:picLocks noChangeAspect="1"/>
          </p:cNvPicPr>
          <p:nvPr/>
        </p:nvPicPr>
        <p:blipFill>
          <a:blip r:embed="rId3"/>
          <a:stretch>
            <a:fillRect/>
          </a:stretch>
        </p:blipFill>
        <p:spPr>
          <a:xfrm>
            <a:off x="2833492" y="1164262"/>
            <a:ext cx="1504332" cy="1230346"/>
          </a:xfrm>
          <a:prstGeom prst="rect">
            <a:avLst/>
          </a:prstGeom>
        </p:spPr>
      </p:pic>
      <p:pic>
        <p:nvPicPr>
          <p:cNvPr id="6" name="Picture 5">
            <a:hlinkClick r:id="rId4" action="ppaction://hlinksldjump"/>
          </p:cNvPr>
          <p:cNvPicPr>
            <a:picLocks noChangeAspect="1"/>
          </p:cNvPicPr>
          <p:nvPr/>
        </p:nvPicPr>
        <p:blipFill>
          <a:blip r:embed="rId5"/>
          <a:stretch>
            <a:fillRect/>
          </a:stretch>
        </p:blipFill>
        <p:spPr>
          <a:xfrm>
            <a:off x="6511570" y="1028648"/>
            <a:ext cx="1484126" cy="1438581"/>
          </a:xfrm>
          <a:prstGeom prst="rect">
            <a:avLst/>
          </a:prstGeom>
        </p:spPr>
      </p:pic>
      <p:pic>
        <p:nvPicPr>
          <p:cNvPr id="11" name="Picture 10">
            <a:hlinkClick r:id="rId6" action="ppaction://hlinksldjump"/>
          </p:cNvPr>
          <p:cNvPicPr>
            <a:picLocks noChangeAspect="1"/>
          </p:cNvPicPr>
          <p:nvPr/>
        </p:nvPicPr>
        <p:blipFill>
          <a:blip r:embed="rId7"/>
          <a:stretch>
            <a:fillRect/>
          </a:stretch>
        </p:blipFill>
        <p:spPr>
          <a:xfrm>
            <a:off x="2833492" y="2904226"/>
            <a:ext cx="1463386" cy="1363274"/>
          </a:xfrm>
          <a:prstGeom prst="rect">
            <a:avLst/>
          </a:prstGeom>
        </p:spPr>
      </p:pic>
      <p:pic>
        <p:nvPicPr>
          <p:cNvPr id="14" name="Picture 13">
            <a:hlinkClick r:id="rId8" action="ppaction://hlinksldjump"/>
          </p:cNvPr>
          <p:cNvPicPr>
            <a:picLocks noChangeAspect="1"/>
          </p:cNvPicPr>
          <p:nvPr/>
        </p:nvPicPr>
        <p:blipFill>
          <a:blip r:embed="rId9"/>
          <a:stretch>
            <a:fillRect/>
          </a:stretch>
        </p:blipFill>
        <p:spPr>
          <a:xfrm>
            <a:off x="6557764" y="2923154"/>
            <a:ext cx="1437932" cy="1344346"/>
          </a:xfrm>
          <a:prstGeom prst="rect">
            <a:avLst/>
          </a:prstGeom>
        </p:spPr>
      </p:pic>
    </p:spTree>
    <p:extLst>
      <p:ext uri="{BB962C8B-B14F-4D97-AF65-F5344CB8AC3E}">
        <p14:creationId xmlns:p14="http://schemas.microsoft.com/office/powerpoint/2010/main" val="3896278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81" y="439034"/>
            <a:ext cx="7038900" cy="914100"/>
          </a:xfrm>
        </p:spPr>
        <p:txBody>
          <a:bodyPr/>
          <a:lstStyle/>
          <a:p>
            <a:pPr algn="ctr"/>
            <a:r>
              <a:rPr lang="en-GB" dirty="0" smtClean="0"/>
              <a:t>Simple Histogram Chart</a:t>
            </a:r>
            <a:endParaRPr lang="en-GB" dirty="0"/>
          </a:p>
        </p:txBody>
      </p:sp>
      <p:sp>
        <p:nvSpPr>
          <p:cNvPr id="3" name="Text Placeholder 2"/>
          <p:cNvSpPr>
            <a:spLocks noGrp="1"/>
          </p:cNvSpPr>
          <p:nvPr>
            <p:ph type="body" idx="1"/>
          </p:nvPr>
        </p:nvSpPr>
        <p:spPr>
          <a:xfrm>
            <a:off x="1089681" y="1353134"/>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Simple Histogram Chart </a:t>
            </a:r>
            <a:r>
              <a:rPr lang="en-GB" dirty="0" smtClean="0"/>
              <a:t>represents</a:t>
            </a:r>
            <a:endParaRPr lang="en-GB" dirty="0"/>
          </a:p>
          <a:p>
            <a:pPr marL="146050" indent="0">
              <a:buNone/>
            </a:pPr>
            <a:r>
              <a:rPr lang="en-GB" dirty="0"/>
              <a:t>	</a:t>
            </a:r>
            <a:r>
              <a:rPr lang="en-GB" dirty="0" smtClean="0"/>
              <a:t>Frequency of the tips in different </a:t>
            </a:r>
          </a:p>
          <a:p>
            <a:pPr marL="146050" indent="0">
              <a:buNone/>
            </a:pPr>
            <a:r>
              <a:rPr lang="en-GB" dirty="0"/>
              <a:t>	</a:t>
            </a:r>
            <a:r>
              <a:rPr lang="en-GB" dirty="0" smtClean="0"/>
              <a:t>intervals.</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a:t>
            </a:r>
            <a:r>
              <a:rPr lang="en-GB" dirty="0" err="1">
                <a:hlinkClick r:id="rId3"/>
              </a:rPr>
              <a:t>Histogram.ipynb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6" name="Picture 5"/>
          <p:cNvPicPr>
            <a:picLocks noChangeAspect="1"/>
          </p:cNvPicPr>
          <p:nvPr/>
        </p:nvPicPr>
        <p:blipFill>
          <a:blip r:embed="rId4"/>
          <a:stretch>
            <a:fillRect/>
          </a:stretch>
        </p:blipFill>
        <p:spPr>
          <a:xfrm>
            <a:off x="5011449" y="1514119"/>
            <a:ext cx="3386427" cy="2532706"/>
          </a:xfrm>
          <a:prstGeom prst="rect">
            <a:avLst/>
          </a:prstGeom>
        </p:spPr>
      </p:pic>
    </p:spTree>
    <p:extLst>
      <p:ext uri="{BB962C8B-B14F-4D97-AF65-F5344CB8AC3E}">
        <p14:creationId xmlns:p14="http://schemas.microsoft.com/office/powerpoint/2010/main" val="1352433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417" y="476877"/>
            <a:ext cx="7038900" cy="914100"/>
          </a:xfrm>
        </p:spPr>
        <p:txBody>
          <a:bodyPr/>
          <a:lstStyle/>
          <a:p>
            <a:pPr algn="ctr"/>
            <a:r>
              <a:rPr lang="en-GB" dirty="0" smtClean="0"/>
              <a:t>Cumulative Histogram Chart</a:t>
            </a:r>
            <a:endParaRPr lang="en-GB" dirty="0"/>
          </a:p>
        </p:txBody>
      </p:sp>
      <p:sp>
        <p:nvSpPr>
          <p:cNvPr id="3" name="Text Placeholder 2"/>
          <p:cNvSpPr>
            <a:spLocks noGrp="1"/>
          </p:cNvSpPr>
          <p:nvPr>
            <p:ph type="body" idx="1"/>
          </p:nvPr>
        </p:nvSpPr>
        <p:spPr>
          <a:xfrm>
            <a:off x="1058509" y="1390977"/>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Cumulative Histogram Chart </a:t>
            </a:r>
            <a:r>
              <a:rPr lang="en-GB" dirty="0" smtClean="0"/>
              <a:t>represents</a:t>
            </a:r>
            <a:endParaRPr lang="en-GB" dirty="0"/>
          </a:p>
          <a:p>
            <a:pPr marL="146050" indent="0">
              <a:buNone/>
            </a:pPr>
            <a:r>
              <a:rPr lang="en-GB" dirty="0"/>
              <a:t>	</a:t>
            </a:r>
            <a:r>
              <a:rPr lang="en-GB" dirty="0" smtClean="0"/>
              <a:t>Cumulative Frequency of the tips in different </a:t>
            </a:r>
          </a:p>
          <a:p>
            <a:pPr marL="146050" indent="0">
              <a:buNone/>
            </a:pPr>
            <a:r>
              <a:rPr lang="en-GB" dirty="0"/>
              <a:t>	</a:t>
            </a:r>
            <a:r>
              <a:rPr lang="en-GB" dirty="0" smtClean="0"/>
              <a:t>intervals.</a:t>
            </a:r>
          </a:p>
          <a:p>
            <a:pPr marL="146050" indent="0">
              <a:buNone/>
            </a:pPr>
            <a:r>
              <a:rPr lang="en-GB" dirty="0"/>
              <a:t>	</a:t>
            </a:r>
            <a:r>
              <a:rPr lang="en-GB" dirty="0" smtClean="0"/>
              <a:t>Specifically </a:t>
            </a:r>
            <a:r>
              <a:rPr lang="en-GB" dirty="0" smtClean="0"/>
              <a:t>used </a:t>
            </a:r>
            <a:r>
              <a:rPr lang="en-GB" dirty="0" smtClean="0"/>
              <a:t>to see the Total or Accumulate</a:t>
            </a:r>
          </a:p>
          <a:p>
            <a:pPr marL="146050" indent="0">
              <a:buNone/>
            </a:pPr>
            <a:r>
              <a:rPr lang="en-GB" dirty="0"/>
              <a:t>	</a:t>
            </a:r>
            <a:r>
              <a:rPr lang="en-GB" dirty="0" smtClean="0"/>
              <a:t> value at specific time.</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a:t>
            </a:r>
            <a:r>
              <a:rPr lang="en-GB" dirty="0" err="1">
                <a:hlinkClick r:id="rId3"/>
              </a:rPr>
              <a:t>Histogram.ipynb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716418" y="1838442"/>
            <a:ext cx="2484899" cy="2307531"/>
          </a:xfrm>
          <a:prstGeom prst="rect">
            <a:avLst/>
          </a:prstGeom>
        </p:spPr>
      </p:pic>
    </p:spTree>
    <p:extLst>
      <p:ext uri="{BB962C8B-B14F-4D97-AF65-F5344CB8AC3E}">
        <p14:creationId xmlns:p14="http://schemas.microsoft.com/office/powerpoint/2010/main" val="3284812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073" y="499608"/>
            <a:ext cx="7038900" cy="914100"/>
          </a:xfrm>
        </p:spPr>
        <p:txBody>
          <a:bodyPr/>
          <a:lstStyle/>
          <a:p>
            <a:pPr algn="ctr"/>
            <a:r>
              <a:rPr lang="en-GB" dirty="0" smtClean="0"/>
              <a:t>Histogram Different Groups</a:t>
            </a:r>
            <a:endParaRPr lang="en-GB" dirty="0"/>
          </a:p>
        </p:txBody>
      </p:sp>
      <p:sp>
        <p:nvSpPr>
          <p:cNvPr id="3" name="Text Placeholder 2"/>
          <p:cNvSpPr>
            <a:spLocks noGrp="1"/>
          </p:cNvSpPr>
          <p:nvPr>
            <p:ph type="body" idx="1"/>
          </p:nvPr>
        </p:nvSpPr>
        <p:spPr>
          <a:xfrm>
            <a:off x="1100073" y="1329235"/>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r>
              <a:rPr lang="en-GB" dirty="0"/>
              <a:t>	</a:t>
            </a:r>
            <a:r>
              <a:rPr lang="en-GB" dirty="0" smtClean="0"/>
              <a:t>One Categorical – </a:t>
            </a:r>
            <a:r>
              <a:rPr lang="en-GB" dirty="0" smtClean="0">
                <a:solidFill>
                  <a:srgbClr val="82C7A5"/>
                </a:solidFill>
              </a:rPr>
              <a:t>Gender</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Histogram for Different Groups </a:t>
            </a:r>
            <a:r>
              <a:rPr lang="en-GB" dirty="0" smtClean="0"/>
              <a:t>represents</a:t>
            </a:r>
            <a:endParaRPr lang="en-GB" dirty="0"/>
          </a:p>
          <a:p>
            <a:pPr marL="146050" indent="0">
              <a:buNone/>
            </a:pPr>
            <a:r>
              <a:rPr lang="en-GB" dirty="0"/>
              <a:t>	</a:t>
            </a:r>
            <a:r>
              <a:rPr lang="en-GB" dirty="0" smtClean="0"/>
              <a:t>Frequency of the tips in different </a:t>
            </a:r>
          </a:p>
          <a:p>
            <a:pPr marL="146050" indent="0">
              <a:buNone/>
            </a:pPr>
            <a:r>
              <a:rPr lang="en-GB" dirty="0"/>
              <a:t>	</a:t>
            </a:r>
            <a:r>
              <a:rPr lang="en-GB" dirty="0" smtClean="0"/>
              <a:t>intervals</a:t>
            </a:r>
            <a:r>
              <a:rPr lang="en-GB" dirty="0"/>
              <a:t> </a:t>
            </a:r>
            <a:r>
              <a:rPr lang="en-GB" dirty="0" smtClean="0"/>
              <a:t>in terms of Gender.</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a:t>
            </a:r>
            <a:r>
              <a:rPr lang="en-GB" dirty="0" err="1">
                <a:hlinkClick r:id="rId3"/>
              </a:rPr>
              <a:t>Histogram.ipynb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298497" y="1545949"/>
            <a:ext cx="3170093" cy="2696532"/>
          </a:xfrm>
          <a:prstGeom prst="rect">
            <a:avLst/>
          </a:prstGeom>
        </p:spPr>
      </p:pic>
    </p:spTree>
    <p:extLst>
      <p:ext uri="{BB962C8B-B14F-4D97-AF65-F5344CB8AC3E}">
        <p14:creationId xmlns:p14="http://schemas.microsoft.com/office/powerpoint/2010/main" val="1598076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74476" y="267629"/>
            <a:ext cx="7038900" cy="6356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Data </a:t>
            </a:r>
            <a:endParaRPr dirty="0"/>
          </a:p>
        </p:txBody>
      </p:sp>
      <p:sp>
        <p:nvSpPr>
          <p:cNvPr id="141" name="Google Shape;141;p14"/>
          <p:cNvSpPr txBox="1">
            <a:spLocks noGrp="1"/>
          </p:cNvSpPr>
          <p:nvPr>
            <p:ph type="body" idx="1"/>
          </p:nvPr>
        </p:nvSpPr>
        <p:spPr>
          <a:xfrm>
            <a:off x="1074476" y="724830"/>
            <a:ext cx="6753680" cy="3575501"/>
          </a:xfrm>
          <a:prstGeom prst="rect">
            <a:avLst/>
          </a:prstGeom>
        </p:spPr>
        <p:txBody>
          <a:bodyPr spcFirstLastPara="1" wrap="square" lIns="91425" tIns="91425" rIns="91425" bIns="91425" anchor="t" anchorCtr="0">
            <a:noAutofit/>
          </a:bodyPr>
          <a:lstStyle/>
          <a:p>
            <a:pPr marL="285750" indent="-285750">
              <a:spcAft>
                <a:spcPts val="1600"/>
              </a:spcAft>
            </a:pPr>
            <a:r>
              <a:rPr lang="en-GB" dirty="0" smtClean="0"/>
              <a:t>For easy understanding and convenience, I </a:t>
            </a:r>
            <a:r>
              <a:rPr lang="en-GB" dirty="0" smtClean="0"/>
              <a:t>have used a single </a:t>
            </a:r>
            <a:r>
              <a:rPr lang="en-GB" dirty="0" smtClean="0"/>
              <a:t>dataset </a:t>
            </a:r>
            <a:r>
              <a:rPr lang="en-GB" dirty="0" smtClean="0"/>
              <a:t>to explain all visualizations.</a:t>
            </a:r>
          </a:p>
          <a:p>
            <a:pPr marL="285750" indent="-285750">
              <a:spcAft>
                <a:spcPts val="1600"/>
              </a:spcAft>
            </a:pPr>
            <a:endParaRPr lang="en-GB" dirty="0"/>
          </a:p>
          <a:p>
            <a:pPr marL="285750" indent="-285750">
              <a:spcAft>
                <a:spcPts val="1600"/>
              </a:spcAft>
            </a:pPr>
            <a:endParaRPr lang="en-GB" dirty="0" smtClean="0"/>
          </a:p>
          <a:p>
            <a:pPr marL="285750" indent="-285750">
              <a:spcAft>
                <a:spcPts val="1600"/>
              </a:spcAft>
            </a:pPr>
            <a:endParaRPr lang="en-GB" dirty="0"/>
          </a:p>
          <a:p>
            <a:pPr marL="285750" indent="-285750">
              <a:spcAft>
                <a:spcPts val="1600"/>
              </a:spcAft>
            </a:pPr>
            <a:endParaRPr lang="en-GB" dirty="0" smtClean="0"/>
          </a:p>
          <a:p>
            <a:pPr marL="285750" indent="-285750">
              <a:spcAft>
                <a:spcPts val="1600"/>
              </a:spcAft>
            </a:pPr>
            <a:endParaRPr lang="en-GB" dirty="0" smtClean="0"/>
          </a:p>
          <a:p>
            <a:pPr marL="285750" indent="-285750">
              <a:spcAft>
                <a:spcPts val="1600"/>
              </a:spcAft>
            </a:pPr>
            <a:endParaRPr lang="en-GB" dirty="0"/>
          </a:p>
          <a:p>
            <a:pPr marL="285750" indent="-285750">
              <a:spcAft>
                <a:spcPts val="1600"/>
              </a:spcAft>
            </a:pPr>
            <a:r>
              <a:rPr lang="en-GB" dirty="0" smtClean="0"/>
              <a:t>This Data above is Tip dataset for </a:t>
            </a:r>
            <a:r>
              <a:rPr lang="en-GB" dirty="0"/>
              <a:t>T</a:t>
            </a:r>
            <a:r>
              <a:rPr lang="en-GB" dirty="0" smtClean="0"/>
              <a:t>hree Days, has some features including Review </a:t>
            </a:r>
            <a:r>
              <a:rPr lang="en-GB" dirty="0" smtClean="0"/>
              <a:t>Scores calculated by NLP(Machine Learning Technique for Text Analysis).</a:t>
            </a:r>
            <a:endParaRPr lang="en-GB" dirty="0" smtClean="0"/>
          </a:p>
        </p:txBody>
      </p:sp>
      <p:graphicFrame>
        <p:nvGraphicFramePr>
          <p:cNvPr id="2" name="Table 1"/>
          <p:cNvGraphicFramePr>
            <a:graphicFrameLocks noGrp="1"/>
          </p:cNvGraphicFramePr>
          <p:nvPr>
            <p:extLst>
              <p:ext uri="{D42A27DB-BD31-4B8C-83A1-F6EECF244321}">
                <p14:modId xmlns:p14="http://schemas.microsoft.com/office/powerpoint/2010/main" val="697402798"/>
              </p:ext>
            </p:extLst>
          </p:nvPr>
        </p:nvGraphicFramePr>
        <p:xfrm>
          <a:off x="1661533" y="1360450"/>
          <a:ext cx="5296829" cy="2520202"/>
        </p:xfrm>
        <a:graphic>
          <a:graphicData uri="http://schemas.openxmlformats.org/drawingml/2006/table">
            <a:tbl>
              <a:tblPr firstRow="1" bandRow="1">
                <a:tableStyleId>{7DF18680-E054-41AD-8BC1-D1AEF772440D}</a:tableStyleId>
              </a:tblPr>
              <a:tblGrid>
                <a:gridCol w="900819"/>
                <a:gridCol w="879202"/>
                <a:gridCol w="879202"/>
                <a:gridCol w="879202"/>
                <a:gridCol w="879202"/>
                <a:gridCol w="879202"/>
              </a:tblGrid>
              <a:tr h="300406">
                <a:tc>
                  <a:txBody>
                    <a:bodyPr/>
                    <a:lstStyle/>
                    <a:p>
                      <a:pPr algn="l" fontAlgn="b"/>
                      <a:r>
                        <a:rPr lang="en-GB" sz="1200" b="1" i="0" u="none" strike="noStrike" dirty="0" smtClean="0">
                          <a:solidFill>
                            <a:schemeClr val="bg1"/>
                          </a:solidFill>
                          <a:effectLst/>
                          <a:latin typeface="Calibri" panose="020F0502020204030204" pitchFamily="34" charset="0"/>
                        </a:rPr>
                        <a:t>Day</a:t>
                      </a:r>
                      <a:endParaRPr lang="en-GB" sz="1200" b="1"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GB" sz="1200" b="1" i="0" u="none" strike="noStrike" dirty="0">
                          <a:solidFill>
                            <a:schemeClr val="bg1"/>
                          </a:solidFill>
                          <a:effectLst/>
                          <a:latin typeface="Calibri" panose="020F0502020204030204" pitchFamily="34" charset="0"/>
                        </a:rPr>
                        <a:t>tips</a:t>
                      </a:r>
                    </a:p>
                  </a:txBody>
                  <a:tcPr marL="7620" marR="7620" marT="7620" marB="0" anchor="b"/>
                </a:tc>
                <a:tc>
                  <a:txBody>
                    <a:bodyPr/>
                    <a:lstStyle/>
                    <a:p>
                      <a:pPr algn="l" fontAlgn="b"/>
                      <a:r>
                        <a:rPr lang="en-GB" sz="1200" b="1" i="0" u="none" strike="noStrike" dirty="0">
                          <a:solidFill>
                            <a:schemeClr val="bg1"/>
                          </a:solidFill>
                          <a:effectLst/>
                          <a:latin typeface="Calibri" panose="020F0502020204030204" pitchFamily="34" charset="0"/>
                        </a:rPr>
                        <a:t>Gender</a:t>
                      </a:r>
                    </a:p>
                  </a:txBody>
                  <a:tcPr marL="7620" marR="7620" marT="7620" marB="0" anchor="b"/>
                </a:tc>
                <a:tc>
                  <a:txBody>
                    <a:bodyPr/>
                    <a:lstStyle/>
                    <a:p>
                      <a:pPr algn="l" fontAlgn="b"/>
                      <a:r>
                        <a:rPr lang="en-GB" sz="1200" b="1" i="0" u="none" strike="noStrike" dirty="0">
                          <a:solidFill>
                            <a:schemeClr val="bg1"/>
                          </a:solidFill>
                          <a:effectLst/>
                          <a:latin typeface="Calibri" panose="020F0502020204030204" pitchFamily="34" charset="0"/>
                        </a:rPr>
                        <a:t>Time</a:t>
                      </a:r>
                    </a:p>
                  </a:txBody>
                  <a:tcPr marL="7620" marR="7620" marT="7620" marB="0" anchor="b"/>
                </a:tc>
                <a:tc>
                  <a:txBody>
                    <a:bodyPr/>
                    <a:lstStyle/>
                    <a:p>
                      <a:pPr algn="l" fontAlgn="b"/>
                      <a:r>
                        <a:rPr lang="en-GB" sz="1200" b="1" i="0" u="none" strike="noStrike" dirty="0">
                          <a:solidFill>
                            <a:schemeClr val="bg1"/>
                          </a:solidFill>
                          <a:effectLst/>
                          <a:latin typeface="Calibri" panose="020F0502020204030204" pitchFamily="34" charset="0"/>
                        </a:rPr>
                        <a:t>Bad Review Score</a:t>
                      </a:r>
                    </a:p>
                  </a:txBody>
                  <a:tcPr marL="7620" marR="7620" marT="7620" marB="0" anchor="b"/>
                </a:tc>
                <a:tc>
                  <a:txBody>
                    <a:bodyPr/>
                    <a:lstStyle/>
                    <a:p>
                      <a:pPr algn="l" fontAlgn="b"/>
                      <a:r>
                        <a:rPr lang="en-GB" sz="1200" b="1" i="0" u="none" strike="noStrike" dirty="0">
                          <a:solidFill>
                            <a:schemeClr val="bg1"/>
                          </a:solidFill>
                          <a:effectLst/>
                          <a:latin typeface="Calibri" panose="020F0502020204030204" pitchFamily="34" charset="0"/>
                        </a:rPr>
                        <a:t>Good review Score</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10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Dinner</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90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Lunch</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32</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Breakfast</a:t>
                      </a:r>
                    </a:p>
                  </a:txBody>
                  <a:tcPr marL="7620" marR="7620" marT="7620" marB="0" anchor="b"/>
                </a:tc>
                <a:tc>
                  <a:txBody>
                    <a:bodyPr/>
                    <a:lstStyle/>
                    <a:p>
                      <a:pPr algn="r" fontAlgn="b"/>
                      <a:r>
                        <a:rPr lang="en-GB" sz="1100" b="0" i="0" u="none" strike="noStrike" dirty="0">
                          <a:solidFill>
                            <a:srgbClr val="000000"/>
                          </a:solidFill>
                          <a:effectLst/>
                          <a:latin typeface="Calibri" panose="020F0502020204030204" pitchFamily="34" charset="0"/>
                        </a:rPr>
                        <a:t>40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45</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GB" sz="1100" b="0" i="0" u="none" strike="noStrike" dirty="0">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Breakfast</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en-GB" sz="1100" b="0" i="0" u="none" strike="noStrike" dirty="0">
                          <a:solidFill>
                            <a:srgbClr val="000000"/>
                          </a:solidFill>
                          <a:effectLst/>
                          <a:latin typeface="Calibri" panose="020F0502020204030204" pitchFamily="34" charset="0"/>
                        </a:rPr>
                        <a:t>45</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10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Lunch</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98</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10</a:t>
                      </a:r>
                    </a:p>
                  </a:txBody>
                  <a:tcPr marL="7620" marR="7620" marT="7620" marB="0" anchor="b"/>
                </a:tc>
              </a:tr>
              <a:tr h="198381">
                <a:tc>
                  <a:txBody>
                    <a:bodyPr/>
                    <a:lstStyle/>
                    <a:p>
                      <a:pPr algn="l" fontAlgn="b"/>
                      <a:r>
                        <a:rPr lang="en-GB" sz="1100" b="0" i="0" u="none" strike="noStrike">
                          <a:solidFill>
                            <a:srgbClr val="000000"/>
                          </a:solidFill>
                          <a:effectLst/>
                          <a:latin typeface="Calibri" panose="020F0502020204030204" pitchFamily="34" charset="0"/>
                        </a:rPr>
                        <a:t>Day2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Lunch</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43</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Dinner</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67</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80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Breakfast</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80</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60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Dinner</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70</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150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Dinner</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99</a:t>
                      </a:r>
                    </a:p>
                  </a:txBody>
                  <a:tcPr marL="7620" marR="7620" marT="7620" marB="0" anchor="b"/>
                </a:tc>
              </a:tr>
              <a:tr h="177131">
                <a:tc>
                  <a:txBody>
                    <a:bodyPr/>
                    <a:lstStyle/>
                    <a:p>
                      <a:pPr algn="l" fontAlgn="b"/>
                      <a:r>
                        <a:rPr lang="en-GB" sz="1100" b="0" i="0" u="none" strike="noStrike">
                          <a:solidFill>
                            <a:srgbClr val="000000"/>
                          </a:solidFill>
                          <a:effectLst/>
                          <a:latin typeface="Calibri" panose="020F0502020204030204" pitchFamily="34" charset="0"/>
                        </a:rPr>
                        <a:t>Day3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10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Breakfast</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3</a:t>
                      </a:r>
                    </a:p>
                  </a:txBody>
                  <a:tcPr marL="7620" marR="7620" marT="7620" marB="0" anchor="b"/>
                </a:tc>
              </a:tr>
              <a:tr h="177131">
                <a:tc>
                  <a:txBody>
                    <a:bodyPr/>
                    <a:lstStyle/>
                    <a:p>
                      <a:pPr algn="l" fontAlgn="b"/>
                      <a:r>
                        <a:rPr lang="en-GB" sz="1100" b="0" i="0" u="none" strike="noStrike" dirty="0">
                          <a:solidFill>
                            <a:srgbClr val="000000"/>
                          </a:solidFill>
                          <a:effectLst/>
                          <a:latin typeface="Calibri" panose="020F0502020204030204" pitchFamily="34" charset="0"/>
                        </a:rPr>
                        <a:t>Day3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Female</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Lunch</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en-GB" sz="1100" b="0" i="0" u="none" strike="noStrike" dirty="0">
                          <a:solidFill>
                            <a:srgbClr val="000000"/>
                          </a:solidFill>
                          <a:effectLst/>
                          <a:latin typeface="Calibri" panose="020F0502020204030204" pitchFamily="34" charset="0"/>
                        </a:rPr>
                        <a:t>70</a:t>
                      </a: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418" y="497659"/>
            <a:ext cx="7038900" cy="914100"/>
          </a:xfrm>
        </p:spPr>
        <p:txBody>
          <a:bodyPr/>
          <a:lstStyle/>
          <a:p>
            <a:pPr algn="ctr"/>
            <a:r>
              <a:rPr lang="en-GB" dirty="0"/>
              <a:t>Distribution </a:t>
            </a:r>
            <a:r>
              <a:rPr lang="en-GB" dirty="0" smtClean="0"/>
              <a:t>Plot Histogram</a:t>
            </a:r>
            <a:endParaRPr lang="en-GB" dirty="0"/>
          </a:p>
        </p:txBody>
      </p:sp>
      <p:sp>
        <p:nvSpPr>
          <p:cNvPr id="3" name="Text Placeholder 2"/>
          <p:cNvSpPr>
            <a:spLocks noGrp="1"/>
          </p:cNvSpPr>
          <p:nvPr>
            <p:ph type="body" idx="1"/>
          </p:nvPr>
        </p:nvSpPr>
        <p:spPr>
          <a:xfrm>
            <a:off x="1089682" y="1411759"/>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Distribution Plot Histogram </a:t>
            </a:r>
            <a:r>
              <a:rPr lang="en-GB" dirty="0" smtClean="0"/>
              <a:t>represents</a:t>
            </a:r>
            <a:endParaRPr lang="en-GB" dirty="0"/>
          </a:p>
          <a:p>
            <a:pPr marL="146050" indent="0">
              <a:buNone/>
            </a:pPr>
            <a:r>
              <a:rPr lang="en-GB" dirty="0"/>
              <a:t>	</a:t>
            </a:r>
            <a:r>
              <a:rPr lang="en-GB" dirty="0" smtClean="0"/>
              <a:t>Frequency of the tips in different </a:t>
            </a:r>
          </a:p>
          <a:p>
            <a:pPr marL="146050" indent="0">
              <a:buNone/>
            </a:pPr>
            <a:r>
              <a:rPr lang="en-GB" dirty="0"/>
              <a:t>	</a:t>
            </a:r>
            <a:r>
              <a:rPr lang="en-GB" dirty="0" smtClean="0"/>
              <a:t>intervals</a:t>
            </a:r>
            <a:r>
              <a:rPr lang="en-GB" dirty="0"/>
              <a:t> </a:t>
            </a:r>
            <a:r>
              <a:rPr lang="en-GB" dirty="0" smtClean="0"/>
              <a:t>with Distribution plot.</a:t>
            </a:r>
          </a:p>
          <a:p>
            <a:pPr marL="146050" indent="0">
              <a:buNone/>
            </a:pPr>
            <a:r>
              <a:rPr lang="en-GB" dirty="0"/>
              <a:t>	</a:t>
            </a:r>
            <a:r>
              <a:rPr lang="en-GB" dirty="0" smtClean="0"/>
              <a:t>Many Application are there, commonly </a:t>
            </a:r>
          </a:p>
          <a:p>
            <a:pPr marL="146050" indent="0">
              <a:buNone/>
            </a:pPr>
            <a:r>
              <a:rPr lang="en-GB" dirty="0"/>
              <a:t>	</a:t>
            </a:r>
            <a:r>
              <a:rPr lang="en-GB" dirty="0" smtClean="0"/>
              <a:t>used to see Normality Test.</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smtClean="0">
                <a:hlinkClick r:id="rId3"/>
              </a:rPr>
              <a:t>Types of </a:t>
            </a:r>
            <a:r>
              <a:rPr lang="en-GB" dirty="0" err="1" smtClean="0">
                <a:hlinkClick r:id="rId3"/>
              </a:rPr>
              <a:t>Histogram.ipynb</a:t>
            </a:r>
            <a:r>
              <a:rPr lang="en-GB" dirty="0" smtClean="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6" name="Picture 5"/>
          <p:cNvPicPr>
            <a:picLocks noChangeAspect="1"/>
          </p:cNvPicPr>
          <p:nvPr/>
        </p:nvPicPr>
        <p:blipFill>
          <a:blip r:embed="rId4"/>
          <a:stretch>
            <a:fillRect/>
          </a:stretch>
        </p:blipFill>
        <p:spPr>
          <a:xfrm>
            <a:off x="5280607" y="1618686"/>
            <a:ext cx="3083605" cy="2576181"/>
          </a:xfrm>
          <a:prstGeom prst="rect">
            <a:avLst/>
          </a:prstGeom>
        </p:spPr>
      </p:pic>
    </p:spTree>
    <p:extLst>
      <p:ext uri="{BB962C8B-B14F-4D97-AF65-F5344CB8AC3E}">
        <p14:creationId xmlns:p14="http://schemas.microsoft.com/office/powerpoint/2010/main" val="128652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122663"/>
            <a:ext cx="7038900" cy="1185187"/>
          </a:xfrm>
        </p:spPr>
        <p:txBody>
          <a:bodyPr/>
          <a:lstStyle/>
          <a:p>
            <a:r>
              <a:rPr lang="en-GB" dirty="0" smtClean="0"/>
              <a:t>Box Plot </a:t>
            </a:r>
            <a:endParaRPr lang="en-GB" dirty="0"/>
          </a:p>
        </p:txBody>
      </p:sp>
      <p:sp>
        <p:nvSpPr>
          <p:cNvPr id="3" name="Text Placeholder 2"/>
          <p:cNvSpPr>
            <a:spLocks noGrp="1"/>
          </p:cNvSpPr>
          <p:nvPr>
            <p:ph type="body" idx="1"/>
          </p:nvPr>
        </p:nvSpPr>
        <p:spPr>
          <a:xfrm>
            <a:off x="1193947" y="635620"/>
            <a:ext cx="7596761" cy="3452838"/>
          </a:xfrm>
        </p:spPr>
        <p:txBody>
          <a:bodyPr/>
          <a:lstStyle/>
          <a:p>
            <a:r>
              <a:rPr lang="en-GB" sz="1200" b="1" dirty="0" smtClean="0">
                <a:solidFill>
                  <a:schemeClr val="accent1">
                    <a:lumMod val="40000"/>
                    <a:lumOff val="60000"/>
                  </a:schemeClr>
                </a:solidFill>
              </a:rPr>
              <a:t>What is it: </a:t>
            </a:r>
            <a:r>
              <a:rPr lang="en-GB" sz="1200" dirty="0"/>
              <a:t>Boxplots are useful when you wish to compare the distribution of scores on</a:t>
            </a:r>
          </a:p>
          <a:p>
            <a:pPr marL="146050" indent="0">
              <a:buNone/>
            </a:pPr>
            <a:r>
              <a:rPr lang="en-GB" sz="1200" dirty="0" smtClean="0"/>
              <a:t>          variables</a:t>
            </a:r>
            <a:r>
              <a:rPr lang="en-GB" sz="1200" dirty="0"/>
              <a:t>. You can use them to explore the distribution of one </a:t>
            </a:r>
            <a:r>
              <a:rPr lang="en-GB" sz="1200" dirty="0" smtClean="0"/>
              <a:t>continuous variable for</a:t>
            </a:r>
            <a:r>
              <a:rPr lang="en-GB" sz="1200" dirty="0"/>
              <a:t> the </a:t>
            </a:r>
            <a:endParaRPr lang="en-GB" sz="1200" dirty="0" smtClean="0"/>
          </a:p>
          <a:p>
            <a:pPr marL="146050" indent="0">
              <a:buNone/>
            </a:pPr>
            <a:r>
              <a:rPr lang="en-GB" sz="1200" dirty="0"/>
              <a:t> </a:t>
            </a:r>
            <a:r>
              <a:rPr lang="en-GB" sz="1200" dirty="0" smtClean="0"/>
              <a:t>         whole </a:t>
            </a:r>
            <a:r>
              <a:rPr lang="en-GB" sz="1200" dirty="0"/>
              <a:t>sample or, alternatively, you can ask for scores to </a:t>
            </a:r>
            <a:r>
              <a:rPr lang="en-GB" sz="1200" dirty="0" smtClean="0"/>
              <a:t>be broken </a:t>
            </a:r>
            <a:r>
              <a:rPr lang="en-GB" sz="1200" dirty="0"/>
              <a:t>down for different groups</a:t>
            </a:r>
            <a:r>
              <a:rPr lang="en-GB" sz="1200" dirty="0" smtClean="0"/>
              <a:t>.</a:t>
            </a:r>
          </a:p>
          <a:p>
            <a:pPr marL="146050" indent="0">
              <a:buNone/>
            </a:pPr>
            <a:endParaRPr lang="en-GB" sz="1200" dirty="0" smtClean="0"/>
          </a:p>
          <a:p>
            <a:r>
              <a:rPr lang="en-GB" sz="1200" b="1" dirty="0" smtClean="0">
                <a:solidFill>
                  <a:schemeClr val="accent1">
                    <a:lumMod val="40000"/>
                    <a:lumOff val="60000"/>
                  </a:schemeClr>
                </a:solidFill>
              </a:rPr>
              <a:t>What you need: </a:t>
            </a:r>
            <a:r>
              <a:rPr lang="en-GB" sz="1200" dirty="0" smtClean="0"/>
              <a:t>For Box Plot, One numeric (Continuous) variable is needed. </a:t>
            </a:r>
          </a:p>
          <a:p>
            <a:pPr marL="146050" indent="0">
              <a:buNone/>
            </a:pPr>
            <a:r>
              <a:rPr lang="en-GB" sz="1200" dirty="0"/>
              <a:t> </a:t>
            </a:r>
            <a:r>
              <a:rPr lang="en-GB" sz="1200" dirty="0" smtClean="0"/>
              <a:t>         You </a:t>
            </a:r>
            <a:r>
              <a:rPr lang="en-GB" sz="1200" dirty="0"/>
              <a:t>can also break this down </a:t>
            </a:r>
            <a:r>
              <a:rPr lang="en-GB" sz="1200" dirty="0" smtClean="0"/>
              <a:t>further with another </a:t>
            </a:r>
            <a:r>
              <a:rPr lang="en-GB" sz="1200" dirty="0"/>
              <a:t>categorical variable if you wish. </a:t>
            </a:r>
            <a:endParaRPr lang="en-GB" sz="1200" dirty="0" smtClean="0"/>
          </a:p>
          <a:p>
            <a:pPr marL="146050" indent="0">
              <a:buNone/>
            </a:pPr>
            <a:endParaRPr lang="en-GB" sz="1200" dirty="0"/>
          </a:p>
          <a:p>
            <a:r>
              <a:rPr lang="en-GB" sz="1200" b="1" dirty="0" smtClean="0">
                <a:solidFill>
                  <a:schemeClr val="accent1">
                    <a:lumMod val="40000"/>
                    <a:lumOff val="60000"/>
                  </a:schemeClr>
                </a:solidFill>
              </a:rPr>
              <a:t>Use Case: </a:t>
            </a:r>
          </a:p>
          <a:p>
            <a:pPr marL="146050" indent="0">
              <a:buNone/>
            </a:pPr>
            <a:r>
              <a:rPr lang="en-GB" sz="1200" dirty="0" smtClean="0"/>
              <a:t>	</a:t>
            </a:r>
            <a:r>
              <a:rPr lang="en-GB" sz="1200" dirty="0" smtClean="0">
                <a:solidFill>
                  <a:schemeClr val="accent1">
                    <a:lumMod val="40000"/>
                    <a:lumOff val="60000"/>
                  </a:schemeClr>
                </a:solidFill>
              </a:rPr>
              <a:t>1)  </a:t>
            </a:r>
            <a:r>
              <a:rPr lang="en-GB" sz="1200" dirty="0" smtClean="0"/>
              <a:t>Check the Optimum Scale Distribution for Different Age Groups</a:t>
            </a:r>
            <a:r>
              <a:rPr lang="en-GB" sz="1200" dirty="0"/>
              <a:t> </a:t>
            </a:r>
            <a:r>
              <a:rPr lang="en-GB" sz="1200" dirty="0" smtClean="0"/>
              <a:t>(</a:t>
            </a:r>
            <a:r>
              <a:rPr lang="en-GB" sz="1200" dirty="0" smtClean="0">
                <a:solidFill>
                  <a:srgbClr val="82C7A5"/>
                </a:solidFill>
              </a:rPr>
              <a:t>Simple Box Chart</a:t>
            </a:r>
            <a:r>
              <a:rPr lang="en-GB" sz="1200" dirty="0" smtClean="0"/>
              <a:t>),</a:t>
            </a:r>
            <a:endParaRPr lang="en-GB" sz="1200" dirty="0"/>
          </a:p>
          <a:p>
            <a:pPr marL="146050" indent="0">
              <a:buNone/>
            </a:pPr>
            <a:r>
              <a:rPr lang="en-GB" sz="1200" dirty="0" smtClean="0"/>
              <a:t>	</a:t>
            </a:r>
            <a:r>
              <a:rPr lang="en-GB" sz="1200" dirty="0" smtClean="0">
                <a:solidFill>
                  <a:schemeClr val="accent1">
                    <a:lumMod val="40000"/>
                    <a:lumOff val="60000"/>
                  </a:schemeClr>
                </a:solidFill>
              </a:rPr>
              <a:t>2)  </a:t>
            </a:r>
            <a:r>
              <a:rPr lang="en-GB" sz="1200" dirty="0" smtClean="0"/>
              <a:t>In Meteorology</a:t>
            </a:r>
            <a:r>
              <a:rPr lang="en-GB" sz="1200" dirty="0"/>
              <a:t>, </a:t>
            </a:r>
            <a:r>
              <a:rPr lang="en-GB" sz="1200" dirty="0" smtClean="0"/>
              <a:t>Seeing </a:t>
            </a:r>
            <a:r>
              <a:rPr lang="en-GB" sz="1200" b="1" dirty="0" smtClean="0"/>
              <a:t>Distribution of Temperature Data for Different Countries,  </a:t>
            </a:r>
            <a:r>
              <a:rPr lang="en-GB" sz="1200" dirty="0" smtClean="0"/>
              <a:t>Outliers 	are considered as Extreme Temperatures like  Too Cold and Hot.</a:t>
            </a:r>
          </a:p>
          <a:p>
            <a:pPr marL="146050" indent="0">
              <a:buNone/>
            </a:pPr>
            <a:r>
              <a:rPr lang="en-GB" sz="1200" dirty="0"/>
              <a:t>	</a:t>
            </a:r>
            <a:r>
              <a:rPr lang="en-GB" sz="1200" dirty="0" smtClean="0"/>
              <a:t>Line with Scatter Chart for best representation (</a:t>
            </a:r>
            <a:r>
              <a:rPr lang="en-GB" sz="1200" dirty="0" smtClean="0">
                <a:solidFill>
                  <a:srgbClr val="82C7A5"/>
                </a:solidFill>
              </a:rPr>
              <a:t>Box For Different Groups</a:t>
            </a:r>
            <a:r>
              <a:rPr lang="en-GB" sz="1200" dirty="0" smtClean="0"/>
              <a:t>),</a:t>
            </a:r>
            <a:endParaRPr lang="en-GB" sz="1200" dirty="0"/>
          </a:p>
          <a:p>
            <a:pPr marL="146050" indent="0">
              <a:buNone/>
            </a:pPr>
            <a:r>
              <a:rPr lang="en-GB" sz="1200" dirty="0"/>
              <a:t>	</a:t>
            </a:r>
            <a:r>
              <a:rPr lang="en-GB" sz="1200" dirty="0" smtClean="0">
                <a:solidFill>
                  <a:schemeClr val="accent1">
                    <a:lumMod val="40000"/>
                    <a:lumOff val="60000"/>
                  </a:schemeClr>
                </a:solidFill>
              </a:rPr>
              <a:t>3) </a:t>
            </a:r>
            <a:r>
              <a:rPr lang="en-GB" sz="1200" dirty="0" smtClean="0"/>
              <a:t>In </a:t>
            </a:r>
            <a:r>
              <a:rPr lang="en-GB" sz="1200" b="1" dirty="0" smtClean="0"/>
              <a:t>Stock Market</a:t>
            </a:r>
            <a:r>
              <a:rPr lang="en-GB" sz="1200" dirty="0" smtClean="0"/>
              <a:t>, it is using enormously, called as candles to see the distribution of Stock Price 	in Selected ticks(Day, Minute and Hour) to take decision. (</a:t>
            </a:r>
            <a:r>
              <a:rPr lang="en-GB" sz="1200" dirty="0" err="1" smtClean="0">
                <a:solidFill>
                  <a:srgbClr val="82C7A5"/>
                </a:solidFill>
              </a:rPr>
              <a:t>Harami</a:t>
            </a:r>
            <a:r>
              <a:rPr lang="en-GB" sz="1200" dirty="0"/>
              <a:t>, </a:t>
            </a:r>
            <a:r>
              <a:rPr lang="en-GB" sz="1200" dirty="0" err="1" smtClean="0">
                <a:solidFill>
                  <a:srgbClr val="82C7A5"/>
                </a:solidFill>
              </a:rPr>
              <a:t>Doji</a:t>
            </a:r>
            <a:r>
              <a:rPr lang="en-GB" sz="1200" dirty="0" smtClean="0"/>
              <a:t>, </a:t>
            </a:r>
            <a:r>
              <a:rPr lang="en-GB" sz="1200" dirty="0" smtClean="0">
                <a:solidFill>
                  <a:srgbClr val="82C7A5"/>
                </a:solidFill>
              </a:rPr>
              <a:t>candlestick</a:t>
            </a:r>
            <a:r>
              <a:rPr lang="en-GB" sz="1200" dirty="0" smtClean="0"/>
              <a:t> </a:t>
            </a:r>
            <a:r>
              <a:rPr lang="en-GB" sz="1200" dirty="0"/>
              <a:t>).</a:t>
            </a:r>
            <a:endParaRPr lang="en-GB" sz="1200" dirty="0" smtClean="0"/>
          </a:p>
          <a:p>
            <a:pPr marL="146050" indent="0">
              <a:buNone/>
            </a:pPr>
            <a:endParaRPr lang="en-GB" sz="1200" dirty="0" smtClean="0"/>
          </a:p>
          <a:p>
            <a:r>
              <a:rPr lang="en-GB" sz="1200" b="1" dirty="0">
                <a:solidFill>
                  <a:schemeClr val="accent1">
                    <a:lumMod val="40000"/>
                    <a:lumOff val="60000"/>
                  </a:schemeClr>
                </a:solidFill>
              </a:rPr>
              <a:t>B</a:t>
            </a:r>
            <a:r>
              <a:rPr lang="en-GB" sz="1200" b="1" dirty="0" smtClean="0">
                <a:solidFill>
                  <a:schemeClr val="accent1">
                    <a:lumMod val="40000"/>
                    <a:lumOff val="60000"/>
                  </a:schemeClr>
                </a:solidFill>
              </a:rPr>
              <a:t>est Visualization </a:t>
            </a:r>
            <a:r>
              <a:rPr lang="en-GB" sz="1200" b="1" dirty="0" smtClean="0">
                <a:solidFill>
                  <a:schemeClr val="accent1">
                    <a:lumMod val="40000"/>
                    <a:lumOff val="60000"/>
                  </a:schemeClr>
                </a:solidFill>
              </a:rPr>
              <a:t>for:</a:t>
            </a:r>
            <a:r>
              <a:rPr lang="en-GB" sz="1200" dirty="0"/>
              <a:t>  We can use a Histogram with a Colour Difference chart to see the Difference Between the Distribution of Groups, but for 10 or more Groups we can’t use histograms, The best approach is Box Plot. Secondly, the Box plot is well known for detecting Outliers Chart, and its extensively useful for Detecting Outliers compared to other Charts.</a:t>
            </a:r>
            <a:endParaRPr lang="en-GB" sz="1200" b="1" dirty="0" smtClean="0">
              <a:solidFill>
                <a:schemeClr val="accent1">
                  <a:lumMod val="40000"/>
                  <a:lumOff val="60000"/>
                </a:schemeClr>
              </a:solidFill>
            </a:endParaRPr>
          </a:p>
        </p:txBody>
      </p:sp>
    </p:spTree>
    <p:extLst>
      <p:ext uri="{BB962C8B-B14F-4D97-AF65-F5344CB8AC3E}">
        <p14:creationId xmlns:p14="http://schemas.microsoft.com/office/powerpoint/2010/main" val="699672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79141"/>
            <a:ext cx="7038900" cy="4099609"/>
          </a:xfrm>
        </p:spPr>
        <p:txBody>
          <a:bodyPr/>
          <a:lstStyle/>
          <a:p>
            <a:r>
              <a:rPr lang="en-GB" b="1" dirty="0" smtClean="0">
                <a:solidFill>
                  <a:schemeClr val="accent1">
                    <a:lumMod val="40000"/>
                    <a:lumOff val="60000"/>
                  </a:schemeClr>
                </a:solidFill>
              </a:rPr>
              <a:t>Examples of Box </a:t>
            </a:r>
            <a:r>
              <a:rPr lang="en-GB" b="1" dirty="0" smtClean="0">
                <a:solidFill>
                  <a:schemeClr val="accent1">
                    <a:lumMod val="40000"/>
                    <a:lumOff val="60000"/>
                  </a:schemeClr>
                </a:solidFill>
              </a:rPr>
              <a:t>Plot</a:t>
            </a:r>
            <a:r>
              <a:rPr lang="en-GB" b="1" dirty="0" smtClean="0">
                <a:solidFill>
                  <a:schemeClr val="accent1">
                    <a:lumMod val="40000"/>
                    <a:lumOff val="60000"/>
                  </a:schemeClr>
                </a:solidFill>
              </a:rPr>
              <a:t>: </a:t>
            </a:r>
            <a:endParaRPr lang="en-GB" b="1" dirty="0">
              <a:solidFill>
                <a:schemeClr val="bg1"/>
              </a:solidFill>
            </a:endParaRPr>
          </a:p>
        </p:txBody>
      </p:sp>
      <p:sp>
        <p:nvSpPr>
          <p:cNvPr id="5" name="Rectangle 4"/>
          <p:cNvSpPr/>
          <p:nvPr/>
        </p:nvSpPr>
        <p:spPr>
          <a:xfrm>
            <a:off x="1433945" y="1336803"/>
            <a:ext cx="1349676"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Simple </a:t>
            </a:r>
            <a:endParaRPr lang="en-US" sz="2000" b="1"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Box</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7" name="Rectangle 6"/>
          <p:cNvSpPr/>
          <p:nvPr/>
        </p:nvSpPr>
        <p:spPr>
          <a:xfrm>
            <a:off x="5029028" y="1297104"/>
            <a:ext cx="1445700" cy="1015663"/>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Box</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Different</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Groups</a:t>
            </a:r>
          </a:p>
        </p:txBody>
      </p:sp>
      <p:sp>
        <p:nvSpPr>
          <p:cNvPr id="8" name="Rectangle 7"/>
          <p:cNvSpPr/>
          <p:nvPr/>
        </p:nvSpPr>
        <p:spPr>
          <a:xfrm>
            <a:off x="1373249" y="3179729"/>
            <a:ext cx="1445700" cy="1015663"/>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Box </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Nested </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Group</a:t>
            </a:r>
          </a:p>
        </p:txBody>
      </p:sp>
      <p:pic>
        <p:nvPicPr>
          <p:cNvPr id="2" name="Picture 1">
            <a:hlinkClick r:id="rId2" action="ppaction://hlinksldjump"/>
          </p:cNvPr>
          <p:cNvPicPr>
            <a:picLocks noChangeAspect="1"/>
          </p:cNvPicPr>
          <p:nvPr/>
        </p:nvPicPr>
        <p:blipFill>
          <a:blip r:embed="rId3"/>
          <a:stretch>
            <a:fillRect/>
          </a:stretch>
        </p:blipFill>
        <p:spPr>
          <a:xfrm>
            <a:off x="2920066" y="1084299"/>
            <a:ext cx="1324893" cy="1228468"/>
          </a:xfrm>
          <a:prstGeom prst="rect">
            <a:avLst/>
          </a:prstGeom>
        </p:spPr>
      </p:pic>
      <p:pic>
        <p:nvPicPr>
          <p:cNvPr id="6" name="Picture 5">
            <a:hlinkClick r:id="rId4" action="ppaction://hlinksldjump"/>
          </p:cNvPr>
          <p:cNvPicPr>
            <a:picLocks noChangeAspect="1"/>
          </p:cNvPicPr>
          <p:nvPr/>
        </p:nvPicPr>
        <p:blipFill>
          <a:blip r:embed="rId5"/>
          <a:stretch>
            <a:fillRect/>
          </a:stretch>
        </p:blipFill>
        <p:spPr>
          <a:xfrm>
            <a:off x="6628790" y="1101471"/>
            <a:ext cx="1260013" cy="1211296"/>
          </a:xfrm>
          <a:prstGeom prst="rect">
            <a:avLst/>
          </a:prstGeom>
        </p:spPr>
      </p:pic>
      <p:pic>
        <p:nvPicPr>
          <p:cNvPr id="11" name="Picture 10">
            <a:hlinkClick r:id="rId6" action="ppaction://hlinksldjump"/>
          </p:cNvPr>
          <p:cNvPicPr>
            <a:picLocks noChangeAspect="1"/>
          </p:cNvPicPr>
          <p:nvPr/>
        </p:nvPicPr>
        <p:blipFill>
          <a:blip r:embed="rId7"/>
          <a:stretch>
            <a:fillRect/>
          </a:stretch>
        </p:blipFill>
        <p:spPr>
          <a:xfrm>
            <a:off x="2894698" y="3043201"/>
            <a:ext cx="1298864" cy="1288717"/>
          </a:xfrm>
          <a:prstGeom prst="rect">
            <a:avLst/>
          </a:prstGeom>
        </p:spPr>
      </p:pic>
    </p:spTree>
    <p:extLst>
      <p:ext uri="{BB962C8B-B14F-4D97-AF65-F5344CB8AC3E}">
        <p14:creationId xmlns:p14="http://schemas.microsoft.com/office/powerpoint/2010/main" val="2942994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008" y="487268"/>
            <a:ext cx="7038900" cy="914100"/>
          </a:xfrm>
        </p:spPr>
        <p:txBody>
          <a:bodyPr/>
          <a:lstStyle/>
          <a:p>
            <a:pPr algn="ctr"/>
            <a:r>
              <a:rPr lang="en-GB" dirty="0" smtClean="0"/>
              <a:t>Simple Box Plot</a:t>
            </a:r>
            <a:endParaRPr lang="en-GB" dirty="0"/>
          </a:p>
        </p:txBody>
      </p:sp>
      <p:sp>
        <p:nvSpPr>
          <p:cNvPr id="3" name="Text Placeholder 2"/>
          <p:cNvSpPr>
            <a:spLocks noGrp="1"/>
          </p:cNvSpPr>
          <p:nvPr>
            <p:ph type="body" idx="1"/>
          </p:nvPr>
        </p:nvSpPr>
        <p:spPr>
          <a:xfrm>
            <a:off x="1066008" y="1362330"/>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p>
          <a:p>
            <a:pPr marL="146050" indent="0">
              <a:buNone/>
            </a:pPr>
            <a:endParaRPr lang="en-GB" dirty="0">
              <a:solidFill>
                <a:srgbClr val="82C7A5"/>
              </a:solidFill>
            </a:endParaRPr>
          </a:p>
          <a:p>
            <a:r>
              <a:rPr lang="en-GB" b="1" dirty="0" smtClean="0">
                <a:solidFill>
                  <a:schemeClr val="accent1">
                    <a:lumMod val="40000"/>
                    <a:lumOff val="60000"/>
                  </a:schemeClr>
                </a:solidFill>
              </a:rPr>
              <a:t>About the Chart </a:t>
            </a:r>
            <a:r>
              <a:rPr lang="en-GB" dirty="0" smtClean="0"/>
              <a:t>: </a:t>
            </a:r>
            <a:endParaRPr lang="en-GB" dirty="0"/>
          </a:p>
          <a:p>
            <a:pPr marL="146050" indent="0">
              <a:buNone/>
            </a:pPr>
            <a:r>
              <a:rPr lang="en-GB" dirty="0" smtClean="0"/>
              <a:t>	Simple Box Plot depicts the distribution of</a:t>
            </a:r>
          </a:p>
          <a:p>
            <a:pPr marL="146050" indent="0">
              <a:buNone/>
            </a:pPr>
            <a:r>
              <a:rPr lang="en-GB" dirty="0"/>
              <a:t>	</a:t>
            </a:r>
            <a:r>
              <a:rPr lang="en-GB" dirty="0" smtClean="0"/>
              <a:t>the tips data, with Outlier value 150.</a:t>
            </a:r>
          </a:p>
          <a:p>
            <a:pPr marL="146050" indent="0">
              <a:buNone/>
            </a:pPr>
            <a:r>
              <a:rPr lang="en-GB" dirty="0"/>
              <a:t>	</a:t>
            </a:r>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 of Box </a:t>
            </a:r>
            <a:r>
              <a:rPr lang="en-GB" dirty="0" err="1">
                <a:hlinkClick r:id="rId3"/>
              </a:rPr>
              <a:t>Plot.ipynb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6" name="Picture 5"/>
          <p:cNvPicPr>
            <a:picLocks noChangeAspect="1"/>
          </p:cNvPicPr>
          <p:nvPr/>
        </p:nvPicPr>
        <p:blipFill>
          <a:blip r:embed="rId4"/>
          <a:stretch>
            <a:fillRect/>
          </a:stretch>
        </p:blipFill>
        <p:spPr>
          <a:xfrm>
            <a:off x="5517572" y="1509208"/>
            <a:ext cx="2587336" cy="2463805"/>
          </a:xfrm>
          <a:prstGeom prst="rect">
            <a:avLst/>
          </a:prstGeom>
        </p:spPr>
      </p:pic>
    </p:spTree>
    <p:extLst>
      <p:ext uri="{BB962C8B-B14F-4D97-AF65-F5344CB8AC3E}">
        <p14:creationId xmlns:p14="http://schemas.microsoft.com/office/powerpoint/2010/main" val="679407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418" y="466486"/>
            <a:ext cx="7038900" cy="914100"/>
          </a:xfrm>
        </p:spPr>
        <p:txBody>
          <a:bodyPr/>
          <a:lstStyle/>
          <a:p>
            <a:pPr algn="ctr"/>
            <a:r>
              <a:rPr lang="en-GB" dirty="0" smtClean="0"/>
              <a:t>Box plot for Different Groups</a:t>
            </a:r>
            <a:endParaRPr lang="en-GB" dirty="0"/>
          </a:p>
        </p:txBody>
      </p:sp>
      <p:sp>
        <p:nvSpPr>
          <p:cNvPr id="3" name="Text Placeholder 2"/>
          <p:cNvSpPr>
            <a:spLocks noGrp="1"/>
          </p:cNvSpPr>
          <p:nvPr>
            <p:ph type="body" idx="1"/>
          </p:nvPr>
        </p:nvSpPr>
        <p:spPr>
          <a:xfrm>
            <a:off x="1016946" y="1275055"/>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p>
          <a:p>
            <a:pPr marL="146050" indent="0">
              <a:buNone/>
            </a:pPr>
            <a:r>
              <a:rPr lang="en-GB" dirty="0">
                <a:solidFill>
                  <a:srgbClr val="82C7A5"/>
                </a:solidFill>
              </a:rPr>
              <a:t>	</a:t>
            </a:r>
            <a:r>
              <a:rPr lang="en-GB" dirty="0" smtClean="0">
                <a:solidFill>
                  <a:schemeClr val="bg1"/>
                </a:solidFill>
              </a:rPr>
              <a:t>One Categorical </a:t>
            </a:r>
            <a:r>
              <a:rPr lang="en-GB" dirty="0" smtClean="0">
                <a:solidFill>
                  <a:srgbClr val="82C7A5"/>
                </a:solidFill>
              </a:rPr>
              <a:t>- Gender</a:t>
            </a:r>
          </a:p>
          <a:p>
            <a:pPr marL="146050" indent="0">
              <a:buNone/>
            </a:pPr>
            <a:endParaRPr lang="en-GB" dirty="0">
              <a:solidFill>
                <a:srgbClr val="82C7A5"/>
              </a:solidFill>
            </a:endParaRPr>
          </a:p>
          <a:p>
            <a:r>
              <a:rPr lang="en-GB" b="1" dirty="0" smtClean="0">
                <a:solidFill>
                  <a:schemeClr val="accent1">
                    <a:lumMod val="40000"/>
                    <a:lumOff val="60000"/>
                  </a:schemeClr>
                </a:solidFill>
              </a:rPr>
              <a:t>About the Chart </a:t>
            </a:r>
            <a:r>
              <a:rPr lang="en-GB" dirty="0" smtClean="0"/>
              <a:t>: </a:t>
            </a:r>
          </a:p>
          <a:p>
            <a:pPr marL="146050" indent="0">
              <a:buNone/>
            </a:pPr>
            <a:r>
              <a:rPr lang="en-GB" dirty="0" smtClean="0"/>
              <a:t>	Box Plot depicts the distribution of</a:t>
            </a:r>
          </a:p>
          <a:p>
            <a:pPr marL="146050" indent="0">
              <a:buNone/>
            </a:pPr>
            <a:r>
              <a:rPr lang="en-GB" dirty="0" smtClean="0"/>
              <a:t>	the tips data in terms of Gender, with </a:t>
            </a:r>
          </a:p>
          <a:p>
            <a:pPr marL="146050" indent="0">
              <a:buNone/>
            </a:pPr>
            <a:r>
              <a:rPr lang="en-GB" dirty="0"/>
              <a:t>	</a:t>
            </a:r>
            <a:r>
              <a:rPr lang="en-GB" dirty="0" smtClean="0"/>
              <a:t>Outlier value for Male is 80, Female is 150.</a:t>
            </a:r>
          </a:p>
          <a:p>
            <a:pPr marL="146050" indent="0">
              <a:buNone/>
            </a:pPr>
            <a:r>
              <a:rPr lang="en-GB" dirty="0" smtClean="0"/>
              <a:t>	</a:t>
            </a:r>
          </a:p>
          <a:p>
            <a:r>
              <a:rPr lang="en-GB" b="1" dirty="0" smtClean="0">
                <a:solidFill>
                  <a:schemeClr val="accent1">
                    <a:lumMod val="40000"/>
                    <a:lumOff val="60000"/>
                  </a:schemeClr>
                </a:solidFill>
              </a:rPr>
              <a:t>Code</a:t>
            </a:r>
            <a:r>
              <a:rPr lang="en-GB" dirty="0" smtClean="0">
                <a:solidFill>
                  <a:schemeClr val="accent1">
                    <a:lumMod val="40000"/>
                    <a:lumOff val="60000"/>
                  </a:schemeClr>
                </a:solidFill>
              </a:rPr>
              <a:t> </a:t>
            </a:r>
            <a:r>
              <a:rPr lang="en-GB" dirty="0"/>
              <a:t>: </a:t>
            </a:r>
            <a:r>
              <a:rPr lang="en-GB" dirty="0">
                <a:hlinkClick r:id="rId3"/>
              </a:rPr>
              <a:t>Type of Box </a:t>
            </a:r>
            <a:r>
              <a:rPr lang="en-GB" dirty="0" err="1">
                <a:hlinkClick r:id="rId3"/>
              </a:rPr>
              <a:t>Plot.ipynb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374126" y="1478035"/>
            <a:ext cx="2681720" cy="2599310"/>
          </a:xfrm>
          <a:prstGeom prst="rect">
            <a:avLst/>
          </a:prstGeom>
        </p:spPr>
      </p:pic>
    </p:spTree>
    <p:extLst>
      <p:ext uri="{BB962C8B-B14F-4D97-AF65-F5344CB8AC3E}">
        <p14:creationId xmlns:p14="http://schemas.microsoft.com/office/powerpoint/2010/main" val="2149457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418" y="452644"/>
            <a:ext cx="7038900" cy="914100"/>
          </a:xfrm>
        </p:spPr>
        <p:txBody>
          <a:bodyPr/>
          <a:lstStyle/>
          <a:p>
            <a:pPr algn="ctr"/>
            <a:r>
              <a:rPr lang="en-GB" dirty="0" smtClean="0"/>
              <a:t>Box plot for Nested Groups</a:t>
            </a:r>
            <a:endParaRPr lang="en-GB" dirty="0"/>
          </a:p>
        </p:txBody>
      </p:sp>
      <p:sp>
        <p:nvSpPr>
          <p:cNvPr id="3" name="Text Placeholder 2"/>
          <p:cNvSpPr>
            <a:spLocks noGrp="1"/>
          </p:cNvSpPr>
          <p:nvPr>
            <p:ph type="body" idx="1"/>
          </p:nvPr>
        </p:nvSpPr>
        <p:spPr>
          <a:xfrm>
            <a:off x="1126813" y="1305753"/>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One Numerical – </a:t>
            </a:r>
            <a:r>
              <a:rPr lang="en-GB" dirty="0" smtClean="0">
                <a:solidFill>
                  <a:srgbClr val="82C7A5"/>
                </a:solidFill>
              </a:rPr>
              <a:t>tips</a:t>
            </a:r>
          </a:p>
          <a:p>
            <a:pPr marL="146050" indent="0">
              <a:buNone/>
            </a:pPr>
            <a:r>
              <a:rPr lang="en-GB" dirty="0">
                <a:solidFill>
                  <a:srgbClr val="82C7A5"/>
                </a:solidFill>
              </a:rPr>
              <a:t>	</a:t>
            </a:r>
            <a:r>
              <a:rPr lang="en-GB" dirty="0" smtClean="0">
                <a:solidFill>
                  <a:schemeClr val="bg1"/>
                </a:solidFill>
              </a:rPr>
              <a:t>Two Categorical </a:t>
            </a:r>
            <a:r>
              <a:rPr lang="en-GB" dirty="0" smtClean="0">
                <a:solidFill>
                  <a:srgbClr val="82C7A5"/>
                </a:solidFill>
              </a:rPr>
              <a:t>– Gender, Day.</a:t>
            </a:r>
          </a:p>
          <a:p>
            <a:pPr marL="146050" indent="0">
              <a:buNone/>
            </a:pPr>
            <a:endParaRPr lang="en-GB" dirty="0">
              <a:solidFill>
                <a:srgbClr val="82C7A5"/>
              </a:solidFill>
            </a:endParaRPr>
          </a:p>
          <a:p>
            <a:r>
              <a:rPr lang="en-GB" b="1" dirty="0" smtClean="0">
                <a:solidFill>
                  <a:schemeClr val="accent1">
                    <a:lumMod val="40000"/>
                    <a:lumOff val="60000"/>
                  </a:schemeClr>
                </a:solidFill>
              </a:rPr>
              <a:t>About the Chart </a:t>
            </a:r>
            <a:r>
              <a:rPr lang="en-GB" dirty="0" smtClean="0"/>
              <a:t>: </a:t>
            </a:r>
          </a:p>
          <a:p>
            <a:pPr marL="146050" indent="0">
              <a:buNone/>
            </a:pPr>
            <a:r>
              <a:rPr lang="en-GB" dirty="0" smtClean="0"/>
              <a:t>	Box Plot depicts the distribution of</a:t>
            </a:r>
          </a:p>
          <a:p>
            <a:pPr marL="146050" indent="0">
              <a:buNone/>
            </a:pPr>
            <a:r>
              <a:rPr lang="en-GB" dirty="0" smtClean="0"/>
              <a:t>	the tips data in terms of Gender and Day.</a:t>
            </a:r>
          </a:p>
          <a:p>
            <a:pPr marL="146050" indent="0">
              <a:buNone/>
            </a:pPr>
            <a:r>
              <a:rPr lang="en-GB" dirty="0" smtClean="0"/>
              <a:t>	</a:t>
            </a:r>
          </a:p>
          <a:p>
            <a:r>
              <a:rPr lang="en-GB" b="1" dirty="0" smtClean="0">
                <a:solidFill>
                  <a:schemeClr val="accent1">
                    <a:lumMod val="40000"/>
                    <a:lumOff val="60000"/>
                  </a:schemeClr>
                </a:solidFill>
              </a:rPr>
              <a:t>Code</a:t>
            </a:r>
            <a:r>
              <a:rPr lang="en-GB" dirty="0" smtClean="0">
                <a:solidFill>
                  <a:schemeClr val="accent1">
                    <a:lumMod val="40000"/>
                    <a:lumOff val="60000"/>
                  </a:schemeClr>
                </a:solidFill>
              </a:rPr>
              <a:t> </a:t>
            </a:r>
            <a:r>
              <a:rPr lang="en-GB" dirty="0"/>
              <a:t>: </a:t>
            </a:r>
            <a:r>
              <a:rPr lang="en-GB" dirty="0" smtClean="0">
                <a:hlinkClick r:id="rId3"/>
              </a:rPr>
              <a:t>Type of Box </a:t>
            </a:r>
            <a:r>
              <a:rPr lang="en-GB" dirty="0" err="1" smtClean="0">
                <a:hlinkClick r:id="rId3"/>
              </a:rPr>
              <a:t>Plot.ipynb</a:t>
            </a:r>
            <a:r>
              <a:rPr lang="en-GB" dirty="0" smtClean="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495427" y="1537855"/>
            <a:ext cx="2920363" cy="2529754"/>
          </a:xfrm>
          <a:prstGeom prst="rect">
            <a:avLst/>
          </a:prstGeom>
        </p:spPr>
      </p:pic>
    </p:spTree>
    <p:extLst>
      <p:ext uri="{BB962C8B-B14F-4D97-AF65-F5344CB8AC3E}">
        <p14:creationId xmlns:p14="http://schemas.microsoft.com/office/powerpoint/2010/main" val="3876052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122663"/>
            <a:ext cx="7038900" cy="1185187"/>
          </a:xfrm>
        </p:spPr>
        <p:txBody>
          <a:bodyPr/>
          <a:lstStyle/>
          <a:p>
            <a:r>
              <a:rPr lang="en-GB" dirty="0" smtClean="0"/>
              <a:t>Scatter </a:t>
            </a:r>
            <a:r>
              <a:rPr lang="en-GB" dirty="0" smtClean="0"/>
              <a:t>Plot</a:t>
            </a:r>
            <a:r>
              <a:rPr lang="en-GB" dirty="0" smtClean="0"/>
              <a:t> </a:t>
            </a:r>
            <a:endParaRPr lang="en-GB" dirty="0"/>
          </a:p>
        </p:txBody>
      </p:sp>
      <p:sp>
        <p:nvSpPr>
          <p:cNvPr id="3" name="Text Placeholder 2"/>
          <p:cNvSpPr>
            <a:spLocks noGrp="1"/>
          </p:cNvSpPr>
          <p:nvPr>
            <p:ph type="body" idx="1"/>
          </p:nvPr>
        </p:nvSpPr>
        <p:spPr>
          <a:xfrm>
            <a:off x="1214729" y="604448"/>
            <a:ext cx="7378553" cy="3452838"/>
          </a:xfrm>
        </p:spPr>
        <p:txBody>
          <a:bodyPr/>
          <a:lstStyle/>
          <a:p>
            <a:r>
              <a:rPr lang="en-GB" sz="1150" b="1" dirty="0" smtClean="0">
                <a:solidFill>
                  <a:schemeClr val="accent1">
                    <a:lumMod val="40000"/>
                    <a:lumOff val="60000"/>
                  </a:schemeClr>
                </a:solidFill>
              </a:rPr>
              <a:t>What is it: </a:t>
            </a:r>
            <a:r>
              <a:rPr lang="en-GB" sz="1150" dirty="0" smtClean="0"/>
              <a:t> </a:t>
            </a:r>
            <a:r>
              <a:rPr lang="en-GB" sz="1150" dirty="0"/>
              <a:t>Scatterplots are typically used to explore the relationship between </a:t>
            </a:r>
            <a:r>
              <a:rPr lang="en-GB" sz="1150" dirty="0" smtClean="0"/>
              <a:t>two continuous </a:t>
            </a:r>
            <a:r>
              <a:rPr lang="en-GB" sz="1150" dirty="0"/>
              <a:t>variables (e.g. age and </a:t>
            </a:r>
            <a:r>
              <a:rPr lang="en-GB" sz="1150" dirty="0" smtClean="0"/>
              <a:t>height)</a:t>
            </a:r>
          </a:p>
          <a:p>
            <a:pPr marL="146050" indent="0">
              <a:buNone/>
            </a:pPr>
            <a:endParaRPr lang="en-GB" sz="1150" dirty="0" smtClean="0"/>
          </a:p>
          <a:p>
            <a:r>
              <a:rPr lang="en-GB" sz="1150" b="1" dirty="0" smtClean="0">
                <a:solidFill>
                  <a:schemeClr val="accent1">
                    <a:lumMod val="40000"/>
                    <a:lumOff val="60000"/>
                  </a:schemeClr>
                </a:solidFill>
              </a:rPr>
              <a:t>What you need: </a:t>
            </a:r>
            <a:r>
              <a:rPr lang="en-GB" sz="1150" dirty="0" smtClean="0"/>
              <a:t>For Scatter Plot, Two numeric (Continuous) variable </a:t>
            </a:r>
            <a:r>
              <a:rPr lang="en-GB" sz="1150" dirty="0" smtClean="0"/>
              <a:t>are</a:t>
            </a:r>
            <a:r>
              <a:rPr lang="en-GB" sz="1150" dirty="0" smtClean="0"/>
              <a:t> </a:t>
            </a:r>
            <a:r>
              <a:rPr lang="en-GB" sz="1150" dirty="0" smtClean="0"/>
              <a:t>needed. </a:t>
            </a:r>
          </a:p>
          <a:p>
            <a:pPr marL="146050" indent="0">
              <a:buNone/>
            </a:pPr>
            <a:r>
              <a:rPr lang="en-GB" sz="1150" dirty="0"/>
              <a:t> </a:t>
            </a:r>
            <a:r>
              <a:rPr lang="en-GB" sz="1150" dirty="0" smtClean="0"/>
              <a:t>         3- dimensional scatter plot is also available, You </a:t>
            </a:r>
            <a:r>
              <a:rPr lang="en-GB" sz="1150" dirty="0"/>
              <a:t>can also break this down </a:t>
            </a:r>
            <a:r>
              <a:rPr lang="en-GB" sz="1150" dirty="0" smtClean="0"/>
              <a:t>further</a:t>
            </a:r>
          </a:p>
          <a:p>
            <a:pPr marL="146050" indent="0">
              <a:buNone/>
            </a:pPr>
            <a:r>
              <a:rPr lang="en-GB" sz="1150" dirty="0"/>
              <a:t> </a:t>
            </a:r>
            <a:r>
              <a:rPr lang="en-GB" sz="1150" dirty="0" smtClean="0"/>
              <a:t>         with another </a:t>
            </a:r>
            <a:r>
              <a:rPr lang="en-GB" sz="1150" dirty="0"/>
              <a:t>categorical variable if you wish. </a:t>
            </a:r>
            <a:endParaRPr lang="en-GB" sz="1150" dirty="0" smtClean="0"/>
          </a:p>
          <a:p>
            <a:pPr marL="146050" indent="0">
              <a:buNone/>
            </a:pPr>
            <a:r>
              <a:rPr lang="en-GB" sz="1150" dirty="0" smtClean="0"/>
              <a:t>          </a:t>
            </a:r>
            <a:r>
              <a:rPr lang="en-GB" sz="1150" b="1" dirty="0" smtClean="0"/>
              <a:t>Note: </a:t>
            </a:r>
            <a:r>
              <a:rPr lang="en-GB" sz="1150" dirty="0" smtClean="0"/>
              <a:t>In some cases, </a:t>
            </a:r>
            <a:r>
              <a:rPr lang="en-GB" sz="1150" b="1" dirty="0" smtClean="0"/>
              <a:t>categorical variable(only Ordinal data)  </a:t>
            </a:r>
            <a:r>
              <a:rPr lang="en-GB" sz="1150" dirty="0" smtClean="0"/>
              <a:t>can also be used.</a:t>
            </a:r>
          </a:p>
          <a:p>
            <a:endParaRPr lang="en-GB" sz="1150" dirty="0"/>
          </a:p>
          <a:p>
            <a:r>
              <a:rPr lang="en-GB" sz="1150" b="1" dirty="0" smtClean="0">
                <a:solidFill>
                  <a:schemeClr val="accent1">
                    <a:lumMod val="40000"/>
                    <a:lumOff val="60000"/>
                  </a:schemeClr>
                </a:solidFill>
              </a:rPr>
              <a:t>Use Case: </a:t>
            </a:r>
          </a:p>
          <a:p>
            <a:pPr marL="146050" indent="0">
              <a:buNone/>
            </a:pPr>
            <a:r>
              <a:rPr lang="en-GB" sz="1150" dirty="0" smtClean="0"/>
              <a:t>	</a:t>
            </a:r>
            <a:r>
              <a:rPr lang="en-GB" sz="1150" dirty="0" smtClean="0">
                <a:solidFill>
                  <a:schemeClr val="accent1">
                    <a:lumMod val="40000"/>
                    <a:lumOff val="60000"/>
                  </a:schemeClr>
                </a:solidFill>
              </a:rPr>
              <a:t>1)  </a:t>
            </a:r>
            <a:r>
              <a:rPr lang="en-GB" sz="1150" dirty="0" smtClean="0"/>
              <a:t>Check the </a:t>
            </a:r>
            <a:r>
              <a:rPr lang="en-GB" sz="1150" b="1" dirty="0" smtClean="0"/>
              <a:t>Relationship between two Scores of </a:t>
            </a:r>
            <a:r>
              <a:rPr lang="en-GB" sz="1150" dirty="0" smtClean="0"/>
              <a:t>Age and height</a:t>
            </a:r>
          </a:p>
          <a:p>
            <a:pPr marL="146050" indent="0">
              <a:buNone/>
            </a:pPr>
            <a:r>
              <a:rPr lang="en-GB" sz="1150" dirty="0"/>
              <a:t>	</a:t>
            </a:r>
            <a:r>
              <a:rPr lang="en-GB" sz="1150" dirty="0" smtClean="0"/>
              <a:t>(</a:t>
            </a:r>
            <a:r>
              <a:rPr lang="en-GB" sz="1150" dirty="0" smtClean="0">
                <a:solidFill>
                  <a:srgbClr val="82C7A5"/>
                </a:solidFill>
              </a:rPr>
              <a:t>Simple Scatter Chart</a:t>
            </a:r>
            <a:r>
              <a:rPr lang="en-GB" sz="1150" dirty="0" smtClean="0"/>
              <a:t>),</a:t>
            </a:r>
            <a:endParaRPr lang="en-GB" sz="1150" dirty="0"/>
          </a:p>
          <a:p>
            <a:pPr marL="146050" indent="0">
              <a:buNone/>
            </a:pPr>
            <a:r>
              <a:rPr lang="en-GB" sz="1150" dirty="0" smtClean="0"/>
              <a:t>	</a:t>
            </a:r>
            <a:r>
              <a:rPr lang="en-GB" sz="1150" dirty="0" smtClean="0">
                <a:solidFill>
                  <a:schemeClr val="accent1">
                    <a:lumMod val="40000"/>
                    <a:lumOff val="60000"/>
                  </a:schemeClr>
                </a:solidFill>
              </a:rPr>
              <a:t>2) </a:t>
            </a:r>
            <a:r>
              <a:rPr lang="en-GB" sz="1150" dirty="0" smtClean="0"/>
              <a:t>In Quality control, </a:t>
            </a:r>
            <a:r>
              <a:rPr lang="en-GB" sz="1150" b="1" dirty="0" smtClean="0"/>
              <a:t>To see Points In-Out of Control, </a:t>
            </a:r>
            <a:r>
              <a:rPr lang="en-GB" sz="1150" dirty="0" smtClean="0"/>
              <a:t>In some cases we use </a:t>
            </a:r>
          </a:p>
          <a:p>
            <a:pPr marL="146050" indent="0">
              <a:buNone/>
            </a:pPr>
            <a:r>
              <a:rPr lang="en-GB" sz="1150" dirty="0"/>
              <a:t>	</a:t>
            </a:r>
            <a:r>
              <a:rPr lang="en-GB" sz="1150" dirty="0" smtClean="0"/>
              <a:t>Line with Scatter Chart for best representation (</a:t>
            </a:r>
            <a:r>
              <a:rPr lang="en-GB" sz="1150" dirty="0" smtClean="0">
                <a:solidFill>
                  <a:srgbClr val="82C7A5"/>
                </a:solidFill>
              </a:rPr>
              <a:t>Scatter and Line Chart</a:t>
            </a:r>
            <a:r>
              <a:rPr lang="en-GB" sz="1150" dirty="0" smtClean="0"/>
              <a:t>),</a:t>
            </a:r>
            <a:endParaRPr lang="en-GB" sz="1150" dirty="0"/>
          </a:p>
          <a:p>
            <a:pPr marL="146050" indent="0">
              <a:buNone/>
            </a:pPr>
            <a:r>
              <a:rPr lang="en-GB" sz="1150" dirty="0"/>
              <a:t>	</a:t>
            </a:r>
            <a:r>
              <a:rPr lang="en-GB" sz="1150" dirty="0" smtClean="0">
                <a:solidFill>
                  <a:schemeClr val="accent1">
                    <a:lumMod val="40000"/>
                    <a:lumOff val="60000"/>
                  </a:schemeClr>
                </a:solidFill>
              </a:rPr>
              <a:t>3) </a:t>
            </a:r>
            <a:r>
              <a:rPr lang="en-GB" sz="1150" dirty="0" smtClean="0"/>
              <a:t>In </a:t>
            </a:r>
            <a:r>
              <a:rPr lang="en-GB" sz="1150" b="1" dirty="0" smtClean="0"/>
              <a:t>Stock Market</a:t>
            </a:r>
            <a:r>
              <a:rPr lang="en-GB" sz="1150" dirty="0" smtClean="0"/>
              <a:t>, To represent stock price, we use Scatter and Line Chart</a:t>
            </a:r>
          </a:p>
          <a:p>
            <a:pPr marL="146050" indent="0">
              <a:buNone/>
            </a:pPr>
            <a:r>
              <a:rPr lang="en-GB" sz="1150" dirty="0"/>
              <a:t>	</a:t>
            </a:r>
            <a:r>
              <a:rPr lang="en-GB" sz="1150" dirty="0" smtClean="0"/>
              <a:t>for best representation.(</a:t>
            </a:r>
            <a:r>
              <a:rPr lang="en-GB" sz="1150" dirty="0">
                <a:solidFill>
                  <a:srgbClr val="82C7A5"/>
                </a:solidFill>
              </a:rPr>
              <a:t>Scatter and Line Chart</a:t>
            </a:r>
            <a:r>
              <a:rPr lang="en-GB" sz="1150" dirty="0" smtClean="0"/>
              <a:t>).</a:t>
            </a:r>
          </a:p>
          <a:p>
            <a:pPr marL="146050" indent="0">
              <a:buNone/>
            </a:pPr>
            <a:endParaRPr lang="en-GB" sz="1150" dirty="0" smtClean="0"/>
          </a:p>
          <a:p>
            <a:r>
              <a:rPr lang="en-GB" sz="1150" b="1" dirty="0">
                <a:solidFill>
                  <a:schemeClr val="accent1">
                    <a:lumMod val="40000"/>
                    <a:lumOff val="60000"/>
                  </a:schemeClr>
                </a:solidFill>
              </a:rPr>
              <a:t>B</a:t>
            </a:r>
            <a:r>
              <a:rPr lang="en-GB" sz="1150" b="1" dirty="0" smtClean="0">
                <a:solidFill>
                  <a:schemeClr val="accent1">
                    <a:lumMod val="40000"/>
                    <a:lumOff val="60000"/>
                  </a:schemeClr>
                </a:solidFill>
              </a:rPr>
              <a:t>est Visualization for:</a:t>
            </a:r>
            <a:r>
              <a:rPr lang="en-GB" sz="1150" dirty="0"/>
              <a:t> </a:t>
            </a:r>
            <a:r>
              <a:rPr lang="en-GB" sz="1150" dirty="0"/>
              <a:t> When trying to find two variables are related, whether it is a positive, negative, or no relationship between two variables</a:t>
            </a:r>
            <a:r>
              <a:rPr lang="en-GB" sz="1150" dirty="0" smtClean="0"/>
              <a:t>. Scatter </a:t>
            </a:r>
            <a:r>
              <a:rPr lang="en-GB" sz="1150" dirty="0"/>
              <a:t>with line has extensive applications, like in quality control and stock market price, We can use bar charts to see the trend in a company, but it fails to do a good job when we compare two or more companies in the same chart, so the best approach is Scatter Plot.</a:t>
            </a:r>
            <a:endParaRPr lang="en-GB" sz="1150" b="1" dirty="0" smtClean="0">
              <a:solidFill>
                <a:schemeClr val="accent1">
                  <a:lumMod val="40000"/>
                  <a:lumOff val="60000"/>
                </a:schemeClr>
              </a:solidFill>
            </a:endParaRPr>
          </a:p>
        </p:txBody>
      </p:sp>
    </p:spTree>
    <p:extLst>
      <p:ext uri="{BB962C8B-B14F-4D97-AF65-F5344CB8AC3E}">
        <p14:creationId xmlns:p14="http://schemas.microsoft.com/office/powerpoint/2010/main" val="15497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79141"/>
            <a:ext cx="7038900" cy="4099609"/>
          </a:xfrm>
        </p:spPr>
        <p:txBody>
          <a:bodyPr/>
          <a:lstStyle/>
          <a:p>
            <a:r>
              <a:rPr lang="en-GB" b="1" dirty="0" smtClean="0">
                <a:solidFill>
                  <a:schemeClr val="accent1">
                    <a:lumMod val="40000"/>
                    <a:lumOff val="60000"/>
                  </a:schemeClr>
                </a:solidFill>
              </a:rPr>
              <a:t>Examples of Scatter </a:t>
            </a:r>
            <a:r>
              <a:rPr lang="en-GB" b="1" dirty="0" smtClean="0">
                <a:solidFill>
                  <a:schemeClr val="accent1">
                    <a:lumMod val="40000"/>
                    <a:lumOff val="60000"/>
                  </a:schemeClr>
                </a:solidFill>
              </a:rPr>
              <a:t>Plot</a:t>
            </a:r>
            <a:r>
              <a:rPr lang="en-GB" b="1" dirty="0" smtClean="0">
                <a:solidFill>
                  <a:schemeClr val="accent1">
                    <a:lumMod val="40000"/>
                    <a:lumOff val="60000"/>
                  </a:schemeClr>
                </a:solidFill>
              </a:rPr>
              <a:t>: </a:t>
            </a:r>
            <a:endParaRPr lang="en-GB" b="1" dirty="0">
              <a:solidFill>
                <a:schemeClr val="bg1"/>
              </a:solidFill>
            </a:endParaRPr>
          </a:p>
        </p:txBody>
      </p:sp>
      <p:sp>
        <p:nvSpPr>
          <p:cNvPr id="5" name="Rectangle 4"/>
          <p:cNvSpPr/>
          <p:nvPr/>
        </p:nvSpPr>
        <p:spPr>
          <a:xfrm>
            <a:off x="1433945" y="1336803"/>
            <a:ext cx="1349676"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Simple </a:t>
            </a:r>
            <a:endParaRPr lang="en-US" sz="2000" b="1"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Scatter</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7" name="Rectangle 6"/>
          <p:cNvSpPr/>
          <p:nvPr/>
        </p:nvSpPr>
        <p:spPr>
          <a:xfrm>
            <a:off x="5029028" y="1297104"/>
            <a:ext cx="1445700" cy="1015663"/>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Scatter</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Different</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Groups</a:t>
            </a:r>
          </a:p>
        </p:txBody>
      </p:sp>
      <p:sp>
        <p:nvSpPr>
          <p:cNvPr id="8" name="Rectangle 7"/>
          <p:cNvSpPr/>
          <p:nvPr/>
        </p:nvSpPr>
        <p:spPr>
          <a:xfrm>
            <a:off x="1373249" y="3179729"/>
            <a:ext cx="1445700" cy="707886"/>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Bubble </a:t>
            </a:r>
          </a:p>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Scatter</a:t>
            </a:r>
          </a:p>
        </p:txBody>
      </p:sp>
      <p:sp>
        <p:nvSpPr>
          <p:cNvPr id="9" name="Rectangle 8"/>
          <p:cNvSpPr/>
          <p:nvPr/>
        </p:nvSpPr>
        <p:spPr>
          <a:xfrm>
            <a:off x="4946775" y="3087495"/>
            <a:ext cx="1610989" cy="707886"/>
          </a:xfrm>
          <a:prstGeom prst="rect">
            <a:avLst/>
          </a:prstGeom>
          <a:noFill/>
        </p:spPr>
        <p:txBody>
          <a:bodyPr wrap="square" lIns="91440" tIns="45720" rIns="91440" bIns="45720">
            <a:spAutoFit/>
          </a:bodyPr>
          <a:lstStyle/>
          <a:p>
            <a:pPr algn="ctr"/>
            <a:r>
              <a:rPr lang="en-US" sz="2000" b="1"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Scatter </a:t>
            </a:r>
          </a:p>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Line</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pic>
        <p:nvPicPr>
          <p:cNvPr id="4" name="Picture 3">
            <a:hlinkClick r:id="rId2" action="ppaction://hlinksldjump"/>
          </p:cNvPr>
          <p:cNvPicPr>
            <a:picLocks noChangeAspect="1"/>
          </p:cNvPicPr>
          <p:nvPr/>
        </p:nvPicPr>
        <p:blipFill>
          <a:blip r:embed="rId3"/>
          <a:stretch>
            <a:fillRect/>
          </a:stretch>
        </p:blipFill>
        <p:spPr>
          <a:xfrm>
            <a:off x="2833493" y="1150360"/>
            <a:ext cx="1402072" cy="1333068"/>
          </a:xfrm>
          <a:prstGeom prst="rect">
            <a:avLst/>
          </a:prstGeom>
        </p:spPr>
      </p:pic>
      <p:pic>
        <p:nvPicPr>
          <p:cNvPr id="10" name="Picture 9">
            <a:hlinkClick r:id="rId4" action="ppaction://hlinksldjump"/>
          </p:cNvPr>
          <p:cNvPicPr>
            <a:picLocks noChangeAspect="1"/>
          </p:cNvPicPr>
          <p:nvPr/>
        </p:nvPicPr>
        <p:blipFill>
          <a:blip r:embed="rId5"/>
          <a:stretch>
            <a:fillRect/>
          </a:stretch>
        </p:blipFill>
        <p:spPr>
          <a:xfrm>
            <a:off x="6483521" y="1150361"/>
            <a:ext cx="1370482" cy="1333068"/>
          </a:xfrm>
          <a:prstGeom prst="rect">
            <a:avLst/>
          </a:prstGeom>
        </p:spPr>
      </p:pic>
      <p:pic>
        <p:nvPicPr>
          <p:cNvPr id="12" name="Picture 11">
            <a:hlinkClick r:id="rId6" action="ppaction://hlinksldjump"/>
          </p:cNvPr>
          <p:cNvPicPr>
            <a:picLocks noChangeAspect="1"/>
          </p:cNvPicPr>
          <p:nvPr/>
        </p:nvPicPr>
        <p:blipFill>
          <a:blip r:embed="rId7"/>
          <a:stretch>
            <a:fillRect/>
          </a:stretch>
        </p:blipFill>
        <p:spPr>
          <a:xfrm>
            <a:off x="2894698" y="2897694"/>
            <a:ext cx="1340867" cy="1339432"/>
          </a:xfrm>
          <a:prstGeom prst="rect">
            <a:avLst/>
          </a:prstGeom>
        </p:spPr>
      </p:pic>
      <p:pic>
        <p:nvPicPr>
          <p:cNvPr id="13" name="Picture 12">
            <a:hlinkClick r:id="rId8" action="ppaction://hlinksldjump"/>
          </p:cNvPr>
          <p:cNvPicPr>
            <a:picLocks noChangeAspect="1"/>
          </p:cNvPicPr>
          <p:nvPr/>
        </p:nvPicPr>
        <p:blipFill>
          <a:blip r:embed="rId9"/>
          <a:stretch>
            <a:fillRect/>
          </a:stretch>
        </p:blipFill>
        <p:spPr>
          <a:xfrm>
            <a:off x="6510032" y="2842697"/>
            <a:ext cx="1343972" cy="1322999"/>
          </a:xfrm>
          <a:prstGeom prst="rect">
            <a:avLst/>
          </a:prstGeom>
        </p:spPr>
      </p:pic>
    </p:spTree>
    <p:extLst>
      <p:ext uri="{BB962C8B-B14F-4D97-AF65-F5344CB8AC3E}">
        <p14:creationId xmlns:p14="http://schemas.microsoft.com/office/powerpoint/2010/main" val="76717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463" y="469016"/>
            <a:ext cx="7038900" cy="914100"/>
          </a:xfrm>
        </p:spPr>
        <p:txBody>
          <a:bodyPr/>
          <a:lstStyle/>
          <a:p>
            <a:pPr algn="ctr"/>
            <a:r>
              <a:rPr lang="en-GB" dirty="0" smtClean="0"/>
              <a:t>Simple Scatter Chart</a:t>
            </a:r>
            <a:endParaRPr lang="en-GB" dirty="0"/>
          </a:p>
        </p:txBody>
      </p:sp>
      <p:sp>
        <p:nvSpPr>
          <p:cNvPr id="3" name="Text Placeholder 2"/>
          <p:cNvSpPr>
            <a:spLocks noGrp="1"/>
          </p:cNvSpPr>
          <p:nvPr>
            <p:ph type="body" idx="1"/>
          </p:nvPr>
        </p:nvSpPr>
        <p:spPr>
          <a:xfrm>
            <a:off x="1110463" y="1292021"/>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Two Numerical – </a:t>
            </a:r>
            <a:r>
              <a:rPr lang="en-GB" dirty="0" smtClean="0">
                <a:solidFill>
                  <a:srgbClr val="82C7A5"/>
                </a:solidFill>
              </a:rPr>
              <a:t>tips</a:t>
            </a:r>
            <a:r>
              <a:rPr lang="en-GB" dirty="0" smtClean="0"/>
              <a:t>, </a:t>
            </a:r>
          </a:p>
          <a:p>
            <a:pPr marL="146050" indent="0">
              <a:buNone/>
            </a:pPr>
            <a:r>
              <a:rPr lang="en-GB" dirty="0"/>
              <a:t>	</a:t>
            </a:r>
            <a:r>
              <a:rPr lang="en-GB" dirty="0" smtClean="0"/>
              <a:t>	</a:t>
            </a:r>
            <a:r>
              <a:rPr lang="en-GB" dirty="0" smtClean="0">
                <a:solidFill>
                  <a:srgbClr val="82C7A5"/>
                </a:solidFill>
              </a:rPr>
              <a:t>Good review Score</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Simple Scatter Chart represents the </a:t>
            </a:r>
          </a:p>
          <a:p>
            <a:pPr marL="146050" indent="0">
              <a:buNone/>
            </a:pPr>
            <a:r>
              <a:rPr lang="en-GB" dirty="0"/>
              <a:t>	</a:t>
            </a:r>
            <a:r>
              <a:rPr lang="en-GB" dirty="0" smtClean="0"/>
              <a:t>Relationship between tips and </a:t>
            </a:r>
          </a:p>
          <a:p>
            <a:pPr marL="146050" indent="0">
              <a:buNone/>
            </a:pPr>
            <a:r>
              <a:rPr lang="en-GB" dirty="0"/>
              <a:t>	</a:t>
            </a:r>
            <a:r>
              <a:rPr lang="en-GB" dirty="0" smtClean="0"/>
              <a:t>Good review Score.</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Scatter </a:t>
            </a:r>
            <a:r>
              <a:rPr lang="en-GB" dirty="0" err="1">
                <a:hlinkClick r:id="rId3"/>
              </a:rPr>
              <a:t>Plot.ipynb</a:t>
            </a:r>
            <a:r>
              <a:rPr lang="en-GB" dirty="0">
                <a:hlinkClick r:id="rId3"/>
              </a:rPr>
              <a:t> </a:t>
            </a: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235580" y="1474211"/>
            <a:ext cx="2775812" cy="2652512"/>
          </a:xfrm>
          <a:prstGeom prst="rect">
            <a:avLst/>
          </a:prstGeom>
        </p:spPr>
      </p:pic>
    </p:spTree>
    <p:extLst>
      <p:ext uri="{BB962C8B-B14F-4D97-AF65-F5344CB8AC3E}">
        <p14:creationId xmlns:p14="http://schemas.microsoft.com/office/powerpoint/2010/main" val="3548034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503" y="449848"/>
            <a:ext cx="7038900" cy="914100"/>
          </a:xfrm>
        </p:spPr>
        <p:txBody>
          <a:bodyPr/>
          <a:lstStyle/>
          <a:p>
            <a:pPr algn="ctr"/>
            <a:r>
              <a:rPr lang="en-GB" dirty="0" smtClean="0"/>
              <a:t>Scatter for Different Groups</a:t>
            </a:r>
            <a:endParaRPr lang="en-GB" dirty="0"/>
          </a:p>
        </p:txBody>
      </p:sp>
      <p:sp>
        <p:nvSpPr>
          <p:cNvPr id="3" name="Text Placeholder 2"/>
          <p:cNvSpPr>
            <a:spLocks noGrp="1"/>
          </p:cNvSpPr>
          <p:nvPr>
            <p:ph type="body" idx="1"/>
          </p:nvPr>
        </p:nvSpPr>
        <p:spPr>
          <a:xfrm>
            <a:off x="1079291" y="1265395"/>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Two Numerical – </a:t>
            </a:r>
            <a:r>
              <a:rPr lang="en-GB" dirty="0" smtClean="0">
                <a:solidFill>
                  <a:srgbClr val="82C7A5"/>
                </a:solidFill>
              </a:rPr>
              <a:t>tips</a:t>
            </a:r>
            <a:r>
              <a:rPr lang="en-GB" dirty="0" smtClean="0"/>
              <a:t>, </a:t>
            </a:r>
          </a:p>
          <a:p>
            <a:pPr marL="146050" indent="0">
              <a:buNone/>
            </a:pPr>
            <a:r>
              <a:rPr lang="en-GB" dirty="0"/>
              <a:t>	</a:t>
            </a:r>
            <a:r>
              <a:rPr lang="en-GB" dirty="0" smtClean="0"/>
              <a:t>	</a:t>
            </a:r>
            <a:r>
              <a:rPr lang="en-GB" dirty="0" smtClean="0">
                <a:solidFill>
                  <a:srgbClr val="82C7A5"/>
                </a:solidFill>
              </a:rPr>
              <a:t>Good review Score</a:t>
            </a:r>
          </a:p>
          <a:p>
            <a:pPr marL="146050" indent="0">
              <a:buNone/>
            </a:pPr>
            <a:r>
              <a:rPr lang="en-GB" dirty="0">
                <a:solidFill>
                  <a:srgbClr val="82C7A5"/>
                </a:solidFill>
              </a:rPr>
              <a:t>	</a:t>
            </a:r>
            <a:r>
              <a:rPr lang="en-GB" dirty="0" smtClean="0">
                <a:solidFill>
                  <a:schemeClr val="bg1"/>
                </a:solidFill>
              </a:rPr>
              <a:t>One</a:t>
            </a:r>
            <a:r>
              <a:rPr lang="en-GB" dirty="0" smtClean="0">
                <a:solidFill>
                  <a:srgbClr val="82C7A5"/>
                </a:solidFill>
              </a:rPr>
              <a:t> </a:t>
            </a:r>
            <a:r>
              <a:rPr lang="en-GB" dirty="0" smtClean="0">
                <a:solidFill>
                  <a:schemeClr val="bg1"/>
                </a:solidFill>
              </a:rPr>
              <a:t>Categorical</a:t>
            </a:r>
            <a:r>
              <a:rPr lang="en-GB" dirty="0" smtClean="0">
                <a:solidFill>
                  <a:srgbClr val="82C7A5"/>
                </a:solidFill>
              </a:rPr>
              <a:t> – Gender.</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Scatter for Different Groups Chart </a:t>
            </a:r>
          </a:p>
          <a:p>
            <a:pPr marL="146050" indent="0">
              <a:buNone/>
            </a:pPr>
            <a:r>
              <a:rPr lang="en-GB" dirty="0"/>
              <a:t>	</a:t>
            </a:r>
            <a:r>
              <a:rPr lang="en-GB" dirty="0" smtClean="0"/>
              <a:t>represents the Relationship between </a:t>
            </a:r>
          </a:p>
          <a:p>
            <a:pPr marL="146050" indent="0">
              <a:buNone/>
            </a:pPr>
            <a:r>
              <a:rPr lang="en-GB" dirty="0"/>
              <a:t>	</a:t>
            </a:r>
            <a:r>
              <a:rPr lang="en-GB" dirty="0" smtClean="0"/>
              <a:t>tips and Good review Score in terms of </a:t>
            </a:r>
          </a:p>
          <a:p>
            <a:pPr marL="146050" indent="0">
              <a:buNone/>
            </a:pPr>
            <a:r>
              <a:rPr lang="en-GB" dirty="0"/>
              <a:t>	</a:t>
            </a:r>
            <a:r>
              <a:rPr lang="en-GB" dirty="0" smtClean="0"/>
              <a:t>Gender.</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Scatter </a:t>
            </a:r>
            <a:r>
              <a:rPr lang="en-GB" dirty="0" err="1">
                <a:hlinkClick r:id="rId3"/>
              </a:rPr>
              <a:t>Plot.ipynb</a:t>
            </a:r>
            <a:r>
              <a:rPr lang="en-GB" dirty="0">
                <a:hlinkClick r:id="rId3"/>
              </a:rPr>
              <a:t> </a:t>
            </a:r>
            <a:endParaRPr lang="en-GB" dirty="0" smtClean="0"/>
          </a:p>
          <a:p>
            <a:pPr marL="146050" indent="0">
              <a:buNone/>
            </a:pPr>
            <a:endParaRPr lang="en-GB" dirty="0" smtClean="0"/>
          </a:p>
          <a:p>
            <a:pPr marL="146050" indent="0">
              <a:buNone/>
            </a:pPr>
            <a:endParaRPr lang="en-GB" dirty="0" smtClean="0"/>
          </a:p>
          <a:p>
            <a:endParaRPr lang="en-GB" dirty="0"/>
          </a:p>
        </p:txBody>
      </p:sp>
      <p:pic>
        <p:nvPicPr>
          <p:cNvPr id="6" name="Picture 5"/>
          <p:cNvPicPr>
            <a:picLocks noChangeAspect="1"/>
          </p:cNvPicPr>
          <p:nvPr/>
        </p:nvPicPr>
        <p:blipFill>
          <a:blip r:embed="rId4"/>
          <a:stretch>
            <a:fillRect/>
          </a:stretch>
        </p:blipFill>
        <p:spPr>
          <a:xfrm>
            <a:off x="5445129" y="1462500"/>
            <a:ext cx="2875486" cy="2507129"/>
          </a:xfrm>
          <a:prstGeom prst="rect">
            <a:avLst/>
          </a:prstGeom>
        </p:spPr>
      </p:pic>
    </p:spTree>
    <p:extLst>
      <p:ext uri="{BB962C8B-B14F-4D97-AF65-F5344CB8AC3E}">
        <p14:creationId xmlns:p14="http://schemas.microsoft.com/office/powerpoint/2010/main" val="879681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 Techniques</a:t>
            </a:r>
            <a:endParaRPr lang="en-GB" dirty="0"/>
          </a:p>
        </p:txBody>
      </p:sp>
      <p:sp>
        <p:nvSpPr>
          <p:cNvPr id="3" name="Text Placeholder 2"/>
          <p:cNvSpPr>
            <a:spLocks noGrp="1"/>
          </p:cNvSpPr>
          <p:nvPr>
            <p:ph type="body" idx="1"/>
          </p:nvPr>
        </p:nvSpPr>
        <p:spPr>
          <a:xfrm>
            <a:off x="1702902" y="1199560"/>
            <a:ext cx="6329934" cy="3010955"/>
          </a:xfrm>
        </p:spPr>
        <p:txBody>
          <a:bodyPr/>
          <a:lstStyle/>
          <a:p>
            <a:pPr marL="146050" indent="0">
              <a:buNone/>
            </a:pPr>
            <a:r>
              <a:rPr lang="en-GB" sz="1800" dirty="0" smtClean="0"/>
              <a:t>         Bar Chart</a:t>
            </a:r>
          </a:p>
          <a:p>
            <a:pPr marL="146050" indent="0">
              <a:buNone/>
            </a:pPr>
            <a:endParaRPr lang="en-GB" sz="1800" dirty="0" smtClean="0"/>
          </a:p>
          <a:p>
            <a:pPr marL="146050" indent="0">
              <a:buNone/>
            </a:pPr>
            <a:r>
              <a:rPr lang="en-GB" sz="1800" dirty="0" smtClean="0"/>
              <a:t>          Pie Chart </a:t>
            </a:r>
          </a:p>
          <a:p>
            <a:pPr marL="146050" indent="0">
              <a:buNone/>
            </a:pPr>
            <a:endParaRPr lang="en-GB" sz="1800" dirty="0" smtClean="0"/>
          </a:p>
          <a:p>
            <a:pPr marL="146050" indent="0">
              <a:buNone/>
            </a:pPr>
            <a:r>
              <a:rPr lang="en-GB" sz="1800" dirty="0" smtClean="0"/>
              <a:t>          Histogram</a:t>
            </a:r>
          </a:p>
          <a:p>
            <a:pPr marL="146050" indent="0">
              <a:buNone/>
            </a:pPr>
            <a:endParaRPr lang="en-GB" sz="1800" dirty="0" smtClean="0"/>
          </a:p>
          <a:p>
            <a:pPr marL="146050" indent="0">
              <a:buNone/>
            </a:pPr>
            <a:r>
              <a:rPr lang="en-GB" sz="1800" dirty="0" smtClean="0"/>
              <a:t>          </a:t>
            </a:r>
            <a:r>
              <a:rPr lang="en-GB" sz="1800" dirty="0" smtClean="0"/>
              <a:t>Box Plot</a:t>
            </a:r>
            <a:endParaRPr lang="en-GB" sz="1800" dirty="0" smtClean="0"/>
          </a:p>
          <a:p>
            <a:pPr marL="146050" indent="0">
              <a:buNone/>
            </a:pPr>
            <a:endParaRPr lang="en-GB" sz="1800" dirty="0" smtClean="0"/>
          </a:p>
          <a:p>
            <a:pPr marL="146050" indent="0">
              <a:buNone/>
            </a:pPr>
            <a:r>
              <a:rPr lang="en-GB" sz="1800" dirty="0" smtClean="0"/>
              <a:t>          </a:t>
            </a:r>
            <a:r>
              <a:rPr lang="en-GB" sz="1800" dirty="0" smtClean="0"/>
              <a:t>Scatter</a:t>
            </a:r>
            <a:r>
              <a:rPr lang="en-GB" sz="1800" dirty="0" smtClean="0"/>
              <a:t> </a:t>
            </a:r>
            <a:r>
              <a:rPr lang="en-GB" sz="1800" dirty="0" smtClean="0"/>
              <a:t>Plot</a:t>
            </a:r>
            <a:endParaRPr lang="en-GB" sz="1800" dirty="0"/>
          </a:p>
        </p:txBody>
      </p:sp>
      <p:pic>
        <p:nvPicPr>
          <p:cNvPr id="4" name="Picture 3">
            <a:hlinkClick r:id="rId2" action="ppaction://hlinksldjump"/>
          </p:cNvPr>
          <p:cNvPicPr>
            <a:picLocks noChangeAspect="1"/>
          </p:cNvPicPr>
          <p:nvPr/>
        </p:nvPicPr>
        <p:blipFill rotWithShape="1">
          <a:blip r:embed="rId3">
            <a:extLst>
              <a:ext uri="{28A0092B-C50C-407E-A947-70E740481C1C}">
                <a14:useLocalDpi xmlns:a14="http://schemas.microsoft.com/office/drawing/2010/main" val="0"/>
              </a:ext>
            </a:extLst>
          </a:blip>
          <a:srcRect l="6660" t="5515" r="78143" b="77953"/>
          <a:stretch/>
        </p:blipFill>
        <p:spPr>
          <a:xfrm>
            <a:off x="1485144" y="1261901"/>
            <a:ext cx="457200" cy="448733"/>
          </a:xfrm>
          <a:prstGeom prst="rect">
            <a:avLst/>
          </a:prstGeom>
        </p:spPr>
      </p:pic>
      <p:pic>
        <p:nvPicPr>
          <p:cNvPr id="5" name="Picture 4">
            <a:hlinkClick r:id="rId4" action="ppaction://hlinksldjump"/>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77017" t="37017" r="5534" b="45204"/>
          <a:stretch/>
        </p:blipFill>
        <p:spPr>
          <a:xfrm>
            <a:off x="1485144" y="1861965"/>
            <a:ext cx="457200" cy="420330"/>
          </a:xfrm>
          <a:prstGeom prst="rect">
            <a:avLst/>
          </a:prstGeom>
        </p:spPr>
      </p:pic>
      <p:pic>
        <p:nvPicPr>
          <p:cNvPr id="6" name="Picture 5">
            <a:hlinkClick r:id="rId7" action="ppaction://hlinksldjump"/>
          </p:cNvPr>
          <p:cNvPicPr>
            <a:picLocks noChangeAspect="1"/>
          </p:cNvPicPr>
          <p:nvPr/>
        </p:nvPicPr>
        <p:blipFill rotWithShape="1">
          <a:blip r:embed="rId3">
            <a:extLst>
              <a:ext uri="{28A0092B-C50C-407E-A947-70E740481C1C}">
                <a14:useLocalDpi xmlns:a14="http://schemas.microsoft.com/office/drawing/2010/main" val="0"/>
              </a:ext>
            </a:extLst>
          </a:blip>
          <a:srcRect l="24390" t="70702" r="59287" b="12456"/>
          <a:stretch/>
        </p:blipFill>
        <p:spPr>
          <a:xfrm rot="16200000">
            <a:off x="1486473" y="2476437"/>
            <a:ext cx="454542" cy="457200"/>
          </a:xfrm>
          <a:prstGeom prst="rect">
            <a:avLst/>
          </a:prstGeom>
        </p:spPr>
      </p:pic>
      <p:pic>
        <p:nvPicPr>
          <p:cNvPr id="7" name="Picture 6">
            <a:hlinkClick r:id="rId8" action="ppaction://hlinksldjump"/>
          </p:cNvPr>
          <p:cNvPicPr>
            <a:picLocks noChangeAspect="1"/>
          </p:cNvPicPr>
          <p:nvPr/>
        </p:nvPicPr>
        <p:blipFill rotWithShape="1">
          <a:blip r:embed="rId3">
            <a:extLst>
              <a:ext uri="{28A0092B-C50C-407E-A947-70E740481C1C}">
                <a14:useLocalDpi xmlns:a14="http://schemas.microsoft.com/office/drawing/2010/main" val="0"/>
              </a:ext>
            </a:extLst>
          </a:blip>
          <a:srcRect l="42965" t="71013" r="42964" b="14015"/>
          <a:stretch/>
        </p:blipFill>
        <p:spPr>
          <a:xfrm>
            <a:off x="1496243" y="3804279"/>
            <a:ext cx="468042" cy="421581"/>
          </a:xfrm>
          <a:prstGeom prst="rect">
            <a:avLst/>
          </a:prstGeom>
        </p:spPr>
      </p:pic>
      <p:pic>
        <p:nvPicPr>
          <p:cNvPr id="8" name="Picture 7">
            <a:hlinkClick r:id="rId9" action="ppaction://hlinksldjump"/>
          </p:cNvPr>
          <p:cNvPicPr>
            <a:picLocks noChangeAspect="1"/>
          </p:cNvPicPr>
          <p:nvPr/>
        </p:nvPicPr>
        <p:blipFill rotWithShape="1">
          <a:blip r:embed="rId3">
            <a:extLst>
              <a:ext uri="{28A0092B-C50C-407E-A947-70E740481C1C}">
                <a14:useLocalDpi xmlns:a14="http://schemas.microsoft.com/office/drawing/2010/main" val="0"/>
              </a:ext>
            </a:extLst>
          </a:blip>
          <a:srcRect l="25235" t="38889" r="60694" b="46452"/>
          <a:stretch/>
        </p:blipFill>
        <p:spPr>
          <a:xfrm>
            <a:off x="1485144" y="3143098"/>
            <a:ext cx="479141" cy="450391"/>
          </a:xfrm>
          <a:prstGeom prst="rect">
            <a:avLst/>
          </a:prstGeom>
        </p:spPr>
      </p:pic>
    </p:spTree>
    <p:extLst>
      <p:ext uri="{BB962C8B-B14F-4D97-AF65-F5344CB8AC3E}">
        <p14:creationId xmlns:p14="http://schemas.microsoft.com/office/powerpoint/2010/main" val="3338096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072" y="418126"/>
            <a:ext cx="7038900" cy="914100"/>
          </a:xfrm>
        </p:spPr>
        <p:txBody>
          <a:bodyPr/>
          <a:lstStyle/>
          <a:p>
            <a:pPr algn="ctr"/>
            <a:r>
              <a:rPr lang="en-GB" dirty="0" smtClean="0"/>
              <a:t>Bubble Scatter Chart</a:t>
            </a:r>
            <a:endParaRPr lang="en-GB" dirty="0"/>
          </a:p>
        </p:txBody>
      </p:sp>
      <p:sp>
        <p:nvSpPr>
          <p:cNvPr id="3" name="Text Placeholder 2"/>
          <p:cNvSpPr>
            <a:spLocks noGrp="1"/>
          </p:cNvSpPr>
          <p:nvPr>
            <p:ph type="body" idx="1"/>
          </p:nvPr>
        </p:nvSpPr>
        <p:spPr>
          <a:xfrm>
            <a:off x="1027336" y="1332226"/>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Two Numerical – </a:t>
            </a:r>
            <a:r>
              <a:rPr lang="en-GB" dirty="0" smtClean="0">
                <a:solidFill>
                  <a:srgbClr val="82C7A5"/>
                </a:solidFill>
              </a:rPr>
              <a:t>tips</a:t>
            </a:r>
            <a:r>
              <a:rPr lang="en-GB" dirty="0" smtClean="0"/>
              <a:t>, </a:t>
            </a:r>
          </a:p>
          <a:p>
            <a:pPr marL="146050" indent="0">
              <a:buNone/>
            </a:pPr>
            <a:r>
              <a:rPr lang="en-GB" dirty="0"/>
              <a:t>	</a:t>
            </a:r>
            <a:r>
              <a:rPr lang="en-GB" dirty="0" smtClean="0"/>
              <a:t>	</a:t>
            </a:r>
            <a:r>
              <a:rPr lang="en-GB" dirty="0" smtClean="0">
                <a:solidFill>
                  <a:srgbClr val="82C7A5"/>
                </a:solidFill>
              </a:rPr>
              <a:t>Good review Score</a:t>
            </a:r>
          </a:p>
          <a:p>
            <a:pPr marL="146050" indent="0">
              <a:buNone/>
            </a:pPr>
            <a:r>
              <a:rPr lang="en-GB" dirty="0">
                <a:solidFill>
                  <a:srgbClr val="82C7A5"/>
                </a:solidFill>
              </a:rPr>
              <a:t>	</a:t>
            </a:r>
            <a:r>
              <a:rPr lang="en-GB" dirty="0" smtClean="0">
                <a:solidFill>
                  <a:schemeClr val="bg1"/>
                </a:solidFill>
              </a:rPr>
              <a:t>One Numerical </a:t>
            </a:r>
            <a:r>
              <a:rPr lang="en-GB" dirty="0" smtClean="0">
                <a:solidFill>
                  <a:srgbClr val="82C7A5"/>
                </a:solidFill>
              </a:rPr>
              <a:t>– Bad Review Score.</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Bubble Scatter Groups Chart </a:t>
            </a:r>
          </a:p>
          <a:p>
            <a:pPr marL="146050" indent="0">
              <a:buNone/>
            </a:pPr>
            <a:r>
              <a:rPr lang="en-GB" dirty="0"/>
              <a:t>	</a:t>
            </a:r>
            <a:r>
              <a:rPr lang="en-GB" dirty="0" smtClean="0"/>
              <a:t>represents the Relationship between </a:t>
            </a:r>
          </a:p>
          <a:p>
            <a:pPr marL="146050" indent="0">
              <a:buNone/>
            </a:pPr>
            <a:r>
              <a:rPr lang="en-GB" dirty="0"/>
              <a:t>	</a:t>
            </a:r>
            <a:r>
              <a:rPr lang="en-GB" dirty="0" smtClean="0"/>
              <a:t>Good review Score and Bad Review </a:t>
            </a:r>
          </a:p>
          <a:p>
            <a:pPr marL="146050" indent="0">
              <a:buNone/>
            </a:pPr>
            <a:r>
              <a:rPr lang="en-GB" dirty="0"/>
              <a:t>	</a:t>
            </a:r>
            <a:r>
              <a:rPr lang="en-GB" dirty="0" smtClean="0"/>
              <a:t>Score in size of tips.</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Scatter </a:t>
            </a:r>
            <a:r>
              <a:rPr lang="en-GB" dirty="0" err="1">
                <a:hlinkClick r:id="rId3"/>
              </a:rPr>
              <a:t>Plot.ipynb</a:t>
            </a:r>
            <a:r>
              <a:rPr lang="en-GB" dirty="0">
                <a:hlinkClick r:id="rId3"/>
              </a:rPr>
              <a:t> </a:t>
            </a: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344390" y="1581944"/>
            <a:ext cx="2867318" cy="2713652"/>
          </a:xfrm>
          <a:prstGeom prst="rect">
            <a:avLst/>
          </a:prstGeom>
        </p:spPr>
      </p:pic>
    </p:spTree>
    <p:extLst>
      <p:ext uri="{BB962C8B-B14F-4D97-AF65-F5344CB8AC3E}">
        <p14:creationId xmlns:p14="http://schemas.microsoft.com/office/powerpoint/2010/main" val="1711946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641" y="508051"/>
            <a:ext cx="7038900" cy="914100"/>
          </a:xfrm>
        </p:spPr>
        <p:txBody>
          <a:bodyPr/>
          <a:lstStyle/>
          <a:p>
            <a:pPr algn="ctr"/>
            <a:r>
              <a:rPr lang="en-GB" dirty="0" smtClean="0"/>
              <a:t>Scatter Line Chart</a:t>
            </a:r>
            <a:endParaRPr lang="en-GB" dirty="0"/>
          </a:p>
        </p:txBody>
      </p:sp>
      <p:sp>
        <p:nvSpPr>
          <p:cNvPr id="3" name="Text Placeholder 2"/>
          <p:cNvSpPr>
            <a:spLocks noGrp="1"/>
          </p:cNvSpPr>
          <p:nvPr>
            <p:ph type="body" idx="1"/>
          </p:nvPr>
        </p:nvSpPr>
        <p:spPr>
          <a:xfrm>
            <a:off x="1095641" y="1286176"/>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a:t>	</a:t>
            </a:r>
            <a:r>
              <a:rPr lang="en-GB" dirty="0" smtClean="0"/>
              <a:t>Two Numerical – </a:t>
            </a:r>
            <a:r>
              <a:rPr lang="en-GB" dirty="0" smtClean="0">
                <a:solidFill>
                  <a:srgbClr val="82C7A5"/>
                </a:solidFill>
              </a:rPr>
              <a:t>time(Day by Day)</a:t>
            </a:r>
            <a:r>
              <a:rPr lang="en-GB" dirty="0" smtClean="0"/>
              <a:t>, </a:t>
            </a:r>
          </a:p>
          <a:p>
            <a:pPr marL="146050" indent="0">
              <a:buNone/>
            </a:pPr>
            <a:r>
              <a:rPr lang="en-GB" dirty="0"/>
              <a:t>	</a:t>
            </a:r>
            <a:r>
              <a:rPr lang="en-GB" dirty="0" smtClean="0"/>
              <a:t>	</a:t>
            </a:r>
            <a:r>
              <a:rPr lang="en-GB" dirty="0" smtClean="0">
                <a:solidFill>
                  <a:srgbClr val="82C7A5"/>
                </a:solidFill>
              </a:rPr>
              <a:t>Stock Price.</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endParaRPr lang="en-GB" dirty="0"/>
          </a:p>
          <a:p>
            <a:pPr marL="146050" indent="0">
              <a:buNone/>
            </a:pPr>
            <a:r>
              <a:rPr lang="en-GB" dirty="0" smtClean="0"/>
              <a:t>	This Chart simply generates the random</a:t>
            </a:r>
          </a:p>
          <a:p>
            <a:pPr marL="146050" indent="0">
              <a:buNone/>
            </a:pPr>
            <a:r>
              <a:rPr lang="en-GB" dirty="0"/>
              <a:t>	</a:t>
            </a:r>
            <a:r>
              <a:rPr lang="en-GB" dirty="0" smtClean="0"/>
              <a:t>number to represents how Scatter Line</a:t>
            </a:r>
          </a:p>
          <a:p>
            <a:pPr marL="146050" indent="0">
              <a:buNone/>
            </a:pPr>
            <a:r>
              <a:rPr lang="en-GB" dirty="0"/>
              <a:t>	</a:t>
            </a:r>
            <a:r>
              <a:rPr lang="en-GB" dirty="0" smtClean="0"/>
              <a:t>Chart Works in Stock Market Analysis.</a:t>
            </a:r>
          </a:p>
          <a:p>
            <a:pPr marL="146050" indent="0">
              <a:buNone/>
            </a:pPr>
            <a:r>
              <a:rPr lang="en-GB" dirty="0"/>
              <a:t>	</a:t>
            </a:r>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smtClean="0">
                <a:hlinkClick r:id="rId3"/>
              </a:rPr>
              <a:t>Types of Scatter </a:t>
            </a:r>
            <a:r>
              <a:rPr lang="en-GB" dirty="0" err="1" smtClean="0">
                <a:hlinkClick r:id="rId3"/>
              </a:rPr>
              <a:t>Plot.ipynb</a:t>
            </a:r>
            <a:r>
              <a:rPr lang="en-GB" dirty="0" smtClean="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391011" y="1286176"/>
            <a:ext cx="3153208" cy="2828925"/>
          </a:xfrm>
          <a:prstGeom prst="rect">
            <a:avLst/>
          </a:prstGeom>
        </p:spPr>
      </p:pic>
    </p:spTree>
    <p:extLst>
      <p:ext uri="{BB962C8B-B14F-4D97-AF65-F5344CB8AC3E}">
        <p14:creationId xmlns:p14="http://schemas.microsoft.com/office/powerpoint/2010/main" val="3829886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72968"/>
            <a:ext cx="7038900" cy="914100"/>
          </a:xfrm>
        </p:spPr>
        <p:txBody>
          <a:bodyPr/>
          <a:lstStyle/>
          <a:p>
            <a:r>
              <a:rPr lang="en-GB" dirty="0" smtClean="0"/>
              <a:t>Source:</a:t>
            </a:r>
            <a:endParaRPr lang="en-GB" dirty="0"/>
          </a:p>
        </p:txBody>
      </p:sp>
      <p:sp>
        <p:nvSpPr>
          <p:cNvPr id="4" name="Text Placeholder 3"/>
          <p:cNvSpPr>
            <a:spLocks noGrp="1"/>
          </p:cNvSpPr>
          <p:nvPr>
            <p:ph type="body" idx="1"/>
          </p:nvPr>
        </p:nvSpPr>
        <p:spPr>
          <a:xfrm>
            <a:off x="1297500" y="1089569"/>
            <a:ext cx="4531800" cy="3430476"/>
          </a:xfrm>
        </p:spPr>
        <p:txBody>
          <a:bodyPr/>
          <a:lstStyle/>
          <a:p>
            <a:r>
              <a:rPr lang="en-GB" dirty="0"/>
              <a:t>I have done my </a:t>
            </a:r>
            <a:r>
              <a:rPr lang="en-GB" b="1" dirty="0"/>
              <a:t>visualization in python</a:t>
            </a:r>
            <a:r>
              <a:rPr lang="en-GB" dirty="0"/>
              <a:t>, the codes are available on the </a:t>
            </a:r>
            <a:r>
              <a:rPr lang="en-GB" dirty="0" smtClean="0"/>
              <a:t>Github</a:t>
            </a:r>
            <a:endParaRPr lang="en-GB" dirty="0"/>
          </a:p>
          <a:p>
            <a:pPr marL="146050" indent="0">
              <a:buNone/>
            </a:pPr>
            <a:r>
              <a:rPr lang="en-GB" dirty="0" smtClean="0"/>
              <a:t>	Github Link</a:t>
            </a:r>
            <a:r>
              <a:rPr lang="en-GB" dirty="0"/>
              <a:t>: </a:t>
            </a:r>
            <a:r>
              <a:rPr lang="en-GB" dirty="0" smtClean="0"/>
              <a:t>	</a:t>
            </a:r>
            <a:r>
              <a:rPr lang="en-GB" dirty="0" smtClean="0">
                <a:hlinkClick r:id="rId2"/>
              </a:rPr>
              <a:t>https</a:t>
            </a:r>
            <a:r>
              <a:rPr lang="en-GB" dirty="0">
                <a:hlinkClick r:id="rId2"/>
              </a:rPr>
              <a:t>://</a:t>
            </a:r>
            <a:r>
              <a:rPr lang="en-GB" dirty="0" smtClean="0">
                <a:hlinkClick r:id="rId2"/>
              </a:rPr>
              <a:t>github.com/Sharukkhan777/Python/tree/master/Statistics/Plots/Assignment_Graphs</a:t>
            </a:r>
            <a:endParaRPr lang="en-GB" dirty="0" smtClean="0"/>
          </a:p>
          <a:p>
            <a:pPr marL="146050" indent="0">
              <a:buNone/>
            </a:pPr>
            <a:endParaRPr lang="en-GB" dirty="0" smtClean="0"/>
          </a:p>
          <a:p>
            <a:pPr marL="146050" indent="0">
              <a:buNone/>
            </a:pPr>
            <a:endParaRPr lang="en-GB" dirty="0" smtClean="0"/>
          </a:p>
          <a:p>
            <a:pPr marL="146050" indent="0">
              <a:buNone/>
            </a:pPr>
            <a:endParaRPr lang="en-GB" dirty="0"/>
          </a:p>
          <a:p>
            <a:r>
              <a:rPr lang="en-GB" dirty="0" smtClean="0"/>
              <a:t>I </a:t>
            </a:r>
            <a:r>
              <a:rPr lang="en-GB" dirty="0"/>
              <a:t>have used my </a:t>
            </a:r>
            <a:r>
              <a:rPr lang="en-GB" dirty="0" smtClean="0"/>
              <a:t>own android app </a:t>
            </a:r>
            <a:r>
              <a:rPr lang="en-GB" dirty="0"/>
              <a:t>called </a:t>
            </a:r>
            <a:r>
              <a:rPr lang="en-GB" b="1" dirty="0"/>
              <a:t>Mini Stat </a:t>
            </a:r>
            <a:r>
              <a:rPr lang="en-GB" b="1" dirty="0" smtClean="0"/>
              <a:t>Analyser </a:t>
            </a:r>
            <a:r>
              <a:rPr lang="en-GB" dirty="0" smtClean="0"/>
              <a:t>available on Play Store</a:t>
            </a:r>
            <a:r>
              <a:rPr lang="en-GB" b="1" dirty="0"/>
              <a:t> </a:t>
            </a:r>
            <a:r>
              <a:rPr lang="en-GB" dirty="0"/>
              <a:t>to </a:t>
            </a:r>
            <a:r>
              <a:rPr lang="en-GB" dirty="0" smtClean="0"/>
              <a:t>analyse charts.</a:t>
            </a:r>
          </a:p>
          <a:p>
            <a:pPr marL="146050" indent="0">
              <a:buNone/>
            </a:pPr>
            <a:r>
              <a:rPr lang="en-GB" dirty="0"/>
              <a:t>	</a:t>
            </a:r>
            <a:r>
              <a:rPr lang="en-GB" dirty="0" smtClean="0"/>
              <a:t>Google Play Store Link:</a:t>
            </a:r>
          </a:p>
          <a:p>
            <a:pPr marL="146050" indent="0">
              <a:buNone/>
            </a:pPr>
            <a:r>
              <a:rPr lang="en-GB" dirty="0" smtClean="0"/>
              <a:t>	</a:t>
            </a:r>
            <a:r>
              <a:rPr lang="en-GB" dirty="0" smtClean="0">
                <a:hlinkClick r:id="rId3"/>
              </a:rPr>
              <a:t>https</a:t>
            </a:r>
            <a:r>
              <a:rPr lang="en-GB" dirty="0">
                <a:hlinkClick r:id="rId3"/>
              </a:rPr>
              <a:t>://</a:t>
            </a:r>
            <a:r>
              <a:rPr lang="en-GB" dirty="0" smtClean="0">
                <a:hlinkClick r:id="rId3"/>
              </a:rPr>
              <a:t>play.google.com/store/apps/details?id=com.sharukkhan.ministatanalyzer</a:t>
            </a:r>
            <a:endParaRPr lang="en-GB" dirty="0" smtClean="0"/>
          </a:p>
          <a:p>
            <a:pPr marL="146050" indent="0">
              <a:buNone/>
            </a:pPr>
            <a:endParaRPr lang="en-GB" dirty="0"/>
          </a:p>
        </p:txBody>
      </p:sp>
      <p:pic>
        <p:nvPicPr>
          <p:cNvPr id="5" name="Picture 4">
            <a:hlinkClick r:id="rId2"/>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732" y="991629"/>
            <a:ext cx="1387186" cy="1387186"/>
          </a:xfrm>
          <a:prstGeom prst="rect">
            <a:avLst/>
          </a:prstGeom>
        </p:spPr>
      </p:pic>
      <p:pic>
        <p:nvPicPr>
          <p:cNvPr id="6" name="Picture 5">
            <a:hlinkClick r:id="rId3"/>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439" y="3003361"/>
            <a:ext cx="1222479" cy="1225739"/>
          </a:xfrm>
          <a:prstGeom prst="rect">
            <a:avLst/>
          </a:prstGeom>
        </p:spPr>
      </p:pic>
    </p:spTree>
    <p:extLst>
      <p:ext uri="{BB962C8B-B14F-4D97-AF65-F5344CB8AC3E}">
        <p14:creationId xmlns:p14="http://schemas.microsoft.com/office/powerpoint/2010/main" val="3810292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63" y="2192482"/>
            <a:ext cx="7038900" cy="954558"/>
          </a:xfrm>
        </p:spPr>
        <p:txBody>
          <a:bodyPr/>
          <a:lstStyle/>
          <a:p>
            <a:pPr algn="ctr"/>
            <a:r>
              <a:rPr lang="en-GB" sz="3600" dirty="0" smtClean="0"/>
              <a:t>Thank </a:t>
            </a:r>
            <a:r>
              <a:rPr lang="en-GB" sz="3600" dirty="0" smtClean="0"/>
              <a:t>You</a:t>
            </a:r>
            <a:br>
              <a:rPr lang="en-GB" sz="3600" dirty="0" smtClean="0"/>
            </a:br>
            <a:r>
              <a:rPr lang="en-GB" sz="3600" dirty="0"/>
              <a:t/>
            </a:r>
            <a:br>
              <a:rPr lang="en-GB" sz="3600" dirty="0"/>
            </a:br>
            <a:r>
              <a:rPr lang="en-GB" sz="3600" dirty="0" smtClean="0"/>
              <a:t/>
            </a:r>
            <a:br>
              <a:rPr lang="en-GB" sz="3600" dirty="0" smtClean="0"/>
            </a:br>
            <a:r>
              <a:rPr lang="en-GB" sz="1200" dirty="0" smtClean="0"/>
              <a:t>BY</a:t>
            </a:r>
            <a:r>
              <a:rPr lang="en-GB" sz="3600" dirty="0" smtClean="0"/>
              <a:t> </a:t>
            </a:r>
            <a:r>
              <a:rPr lang="en-GB" sz="1200" dirty="0" smtClean="0"/>
              <a:t>SHARUKKHAN</a:t>
            </a:r>
            <a:r>
              <a:rPr lang="en-GB" sz="3600" dirty="0" smtClean="0"/>
              <a:t/>
            </a:r>
            <a:br>
              <a:rPr lang="en-GB" sz="3600" dirty="0" smtClean="0"/>
            </a:br>
            <a:endParaRPr lang="en-GB" sz="3600" dirty="0"/>
          </a:p>
        </p:txBody>
      </p:sp>
    </p:spTree>
    <p:extLst>
      <p:ext uri="{BB962C8B-B14F-4D97-AF65-F5344CB8AC3E}">
        <p14:creationId xmlns:p14="http://schemas.microsoft.com/office/powerpoint/2010/main" val="2956696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122663"/>
            <a:ext cx="7038900" cy="1185187"/>
          </a:xfrm>
        </p:spPr>
        <p:txBody>
          <a:bodyPr/>
          <a:lstStyle/>
          <a:p>
            <a:r>
              <a:rPr lang="en-GB" dirty="0" smtClean="0"/>
              <a:t>Bar Chart </a:t>
            </a:r>
            <a:endParaRPr lang="en-GB" dirty="0"/>
          </a:p>
        </p:txBody>
      </p:sp>
      <p:sp>
        <p:nvSpPr>
          <p:cNvPr id="3" name="Text Placeholder 2"/>
          <p:cNvSpPr>
            <a:spLocks noGrp="1"/>
          </p:cNvSpPr>
          <p:nvPr>
            <p:ph type="body" idx="1"/>
          </p:nvPr>
        </p:nvSpPr>
        <p:spPr>
          <a:xfrm>
            <a:off x="1214729" y="635620"/>
            <a:ext cx="7121671" cy="3452838"/>
          </a:xfrm>
        </p:spPr>
        <p:txBody>
          <a:bodyPr/>
          <a:lstStyle/>
          <a:p>
            <a:r>
              <a:rPr lang="en-GB" sz="1200" b="1" dirty="0" smtClean="0">
                <a:solidFill>
                  <a:schemeClr val="accent1">
                    <a:lumMod val="40000"/>
                    <a:lumOff val="60000"/>
                  </a:schemeClr>
                </a:solidFill>
              </a:rPr>
              <a:t>What is it: </a:t>
            </a:r>
            <a:r>
              <a:rPr lang="en-GB" sz="1200" dirty="0" smtClean="0"/>
              <a:t>A bar graph is a chart that plots data using rectangular bars that represent the total amount of observations in the data for that category.</a:t>
            </a:r>
          </a:p>
          <a:p>
            <a:endParaRPr lang="en-GB" sz="1200" dirty="0" smtClean="0"/>
          </a:p>
          <a:p>
            <a:r>
              <a:rPr lang="en-GB" sz="1200" b="1" dirty="0" smtClean="0">
                <a:solidFill>
                  <a:schemeClr val="accent1">
                    <a:lumMod val="40000"/>
                    <a:lumOff val="60000"/>
                  </a:schemeClr>
                </a:solidFill>
              </a:rPr>
              <a:t>What you need: </a:t>
            </a:r>
            <a:r>
              <a:rPr lang="en-GB" sz="1200" dirty="0"/>
              <a:t>For Simple Bar Chart, two main variables—one categorical and one numerical. You can also break this down further with another categorical variable if you wish</a:t>
            </a:r>
            <a:r>
              <a:rPr lang="en-GB" sz="1200" dirty="0" smtClean="0"/>
              <a:t>.</a:t>
            </a:r>
          </a:p>
          <a:p>
            <a:pPr marL="146050" indent="0">
              <a:buNone/>
            </a:pPr>
            <a:endParaRPr lang="en-GB" sz="1200" dirty="0"/>
          </a:p>
          <a:p>
            <a:r>
              <a:rPr lang="en-GB" sz="1200" b="1" dirty="0" smtClean="0">
                <a:solidFill>
                  <a:schemeClr val="accent1">
                    <a:lumMod val="40000"/>
                    <a:lumOff val="60000"/>
                  </a:schemeClr>
                </a:solidFill>
              </a:rPr>
              <a:t>Use Case: </a:t>
            </a:r>
          </a:p>
          <a:p>
            <a:pPr marL="146050" indent="0">
              <a:buNone/>
            </a:pPr>
            <a:r>
              <a:rPr lang="en-GB" sz="1200" dirty="0" smtClean="0"/>
              <a:t>	</a:t>
            </a:r>
            <a:r>
              <a:rPr lang="en-GB" sz="1200" dirty="0" smtClean="0">
                <a:solidFill>
                  <a:schemeClr val="accent1">
                    <a:lumMod val="40000"/>
                    <a:lumOff val="60000"/>
                  </a:schemeClr>
                </a:solidFill>
              </a:rPr>
              <a:t>1)  </a:t>
            </a:r>
            <a:r>
              <a:rPr lang="en-GB" sz="1200" b="1" dirty="0" smtClean="0"/>
              <a:t>Growth </a:t>
            </a:r>
            <a:r>
              <a:rPr lang="en-GB" sz="1200" b="1" dirty="0" smtClean="0"/>
              <a:t>over the </a:t>
            </a:r>
            <a:r>
              <a:rPr lang="en-GB" sz="1200" b="1" dirty="0" smtClean="0"/>
              <a:t>time</a:t>
            </a:r>
            <a:r>
              <a:rPr lang="en-GB" sz="1200" dirty="0" smtClean="0"/>
              <a:t> of a Company (</a:t>
            </a:r>
            <a:r>
              <a:rPr lang="en-GB" sz="1200" dirty="0" smtClean="0">
                <a:solidFill>
                  <a:srgbClr val="82C7A5"/>
                </a:solidFill>
              </a:rPr>
              <a:t>Simple Bar Chart</a:t>
            </a:r>
            <a:r>
              <a:rPr lang="en-GB" sz="1200" dirty="0" smtClean="0"/>
              <a:t>),</a:t>
            </a:r>
            <a:endParaRPr lang="en-GB" sz="1200" dirty="0"/>
          </a:p>
          <a:p>
            <a:pPr marL="146050" indent="0">
              <a:buNone/>
            </a:pPr>
            <a:r>
              <a:rPr lang="en-GB" sz="1200" dirty="0" smtClean="0"/>
              <a:t>	</a:t>
            </a:r>
            <a:r>
              <a:rPr lang="en-GB" sz="1200" dirty="0" smtClean="0">
                <a:solidFill>
                  <a:schemeClr val="accent1">
                    <a:lumMod val="40000"/>
                    <a:lumOff val="60000"/>
                  </a:schemeClr>
                </a:solidFill>
              </a:rPr>
              <a:t>2)  </a:t>
            </a:r>
            <a:r>
              <a:rPr lang="en-GB" sz="1200" dirty="0" smtClean="0"/>
              <a:t>In </a:t>
            </a:r>
            <a:r>
              <a:rPr lang="en-GB" sz="1200" b="1" dirty="0" smtClean="0"/>
              <a:t>Stock Market</a:t>
            </a:r>
            <a:r>
              <a:rPr lang="en-GB" sz="1200" dirty="0" smtClean="0"/>
              <a:t>, </a:t>
            </a:r>
            <a:r>
              <a:rPr lang="en-GB" sz="1200" dirty="0" smtClean="0"/>
              <a:t>the trading </a:t>
            </a:r>
            <a:r>
              <a:rPr lang="en-GB" sz="1200" dirty="0"/>
              <a:t>v</a:t>
            </a:r>
            <a:r>
              <a:rPr lang="en-GB" sz="1200" dirty="0" smtClean="0"/>
              <a:t>olume of </a:t>
            </a:r>
            <a:r>
              <a:rPr lang="en-GB" sz="1200" dirty="0"/>
              <a:t>s</a:t>
            </a:r>
            <a:r>
              <a:rPr lang="en-GB" sz="1200" dirty="0" smtClean="0"/>
              <a:t>tocks goes up </a:t>
            </a:r>
            <a:r>
              <a:rPr lang="en-GB" sz="1200" dirty="0" smtClean="0"/>
              <a:t>and </a:t>
            </a:r>
            <a:r>
              <a:rPr lang="en-GB" sz="1200" dirty="0" smtClean="0"/>
              <a:t>down</a:t>
            </a:r>
          </a:p>
          <a:p>
            <a:pPr marL="146050" indent="0">
              <a:buNone/>
            </a:pPr>
            <a:r>
              <a:rPr lang="en-GB" sz="1200" dirty="0"/>
              <a:t>	</a:t>
            </a:r>
            <a:r>
              <a:rPr lang="en-GB" sz="1200" dirty="0" smtClean="0"/>
              <a:t>       (</a:t>
            </a:r>
            <a:r>
              <a:rPr lang="en-GB" sz="1200" dirty="0" smtClean="0">
                <a:solidFill>
                  <a:srgbClr val="82C7A5"/>
                </a:solidFill>
              </a:rPr>
              <a:t>Deviation Bar </a:t>
            </a:r>
            <a:r>
              <a:rPr lang="en-GB" sz="1200" dirty="0" smtClean="0">
                <a:solidFill>
                  <a:srgbClr val="82C7A5"/>
                </a:solidFill>
              </a:rPr>
              <a:t>Chart</a:t>
            </a:r>
            <a:r>
              <a:rPr lang="en-GB" sz="1200" dirty="0" smtClean="0"/>
              <a:t>),</a:t>
            </a:r>
          </a:p>
          <a:p>
            <a:pPr marL="146050" indent="0">
              <a:buNone/>
            </a:pPr>
            <a:r>
              <a:rPr lang="en-GB" sz="1200" dirty="0"/>
              <a:t>	</a:t>
            </a:r>
            <a:r>
              <a:rPr lang="en-GB" sz="1200" dirty="0">
                <a:solidFill>
                  <a:schemeClr val="accent1">
                    <a:lumMod val="40000"/>
                    <a:lumOff val="60000"/>
                  </a:schemeClr>
                </a:solidFill>
              </a:rPr>
              <a:t>3</a:t>
            </a:r>
            <a:r>
              <a:rPr lang="en-GB" sz="1200" dirty="0" smtClean="0">
                <a:solidFill>
                  <a:schemeClr val="accent1">
                    <a:lumMod val="40000"/>
                    <a:lumOff val="60000"/>
                  </a:schemeClr>
                </a:solidFill>
              </a:rPr>
              <a:t>)  </a:t>
            </a:r>
            <a:r>
              <a:rPr lang="en-GB" sz="1200" dirty="0" smtClean="0"/>
              <a:t>Simple comparison between 2 families in </a:t>
            </a:r>
            <a:r>
              <a:rPr lang="en-GB" sz="1200" b="1" dirty="0" smtClean="0"/>
              <a:t>Budgets</a:t>
            </a:r>
            <a:r>
              <a:rPr lang="en-GB" sz="1200" dirty="0" smtClean="0"/>
              <a:t>,</a:t>
            </a:r>
          </a:p>
          <a:p>
            <a:pPr marL="146050" indent="0">
              <a:buNone/>
            </a:pPr>
            <a:r>
              <a:rPr lang="en-GB" sz="1200" dirty="0"/>
              <a:t>	</a:t>
            </a:r>
            <a:r>
              <a:rPr lang="en-GB" sz="1200" dirty="0" smtClean="0"/>
              <a:t>       Budgets </a:t>
            </a:r>
            <a:r>
              <a:rPr lang="en-GB" sz="1200" dirty="0" smtClean="0"/>
              <a:t>are composed </a:t>
            </a:r>
            <a:r>
              <a:rPr lang="en-GB" sz="1200" dirty="0" smtClean="0"/>
              <a:t>of Food, Education, Expenditure and so on.</a:t>
            </a:r>
          </a:p>
          <a:p>
            <a:pPr marL="146050" indent="0">
              <a:buNone/>
            </a:pPr>
            <a:r>
              <a:rPr lang="en-GB" sz="1200" dirty="0"/>
              <a:t>	</a:t>
            </a:r>
            <a:r>
              <a:rPr lang="en-GB" sz="1200" dirty="0" smtClean="0"/>
              <a:t>      (</a:t>
            </a:r>
            <a:r>
              <a:rPr lang="en-GB" sz="1200" dirty="0" smtClean="0">
                <a:solidFill>
                  <a:srgbClr val="82C7A5"/>
                </a:solidFill>
              </a:rPr>
              <a:t>Stacked Bar Chart</a:t>
            </a:r>
            <a:r>
              <a:rPr lang="en-GB" sz="1200" dirty="0" smtClean="0"/>
              <a:t>).</a:t>
            </a:r>
          </a:p>
          <a:p>
            <a:pPr marL="146050" indent="0">
              <a:buNone/>
            </a:pPr>
            <a:endParaRPr lang="en-GB" sz="1200" dirty="0" smtClean="0"/>
          </a:p>
          <a:p>
            <a:r>
              <a:rPr lang="en-GB" sz="1200" b="1" dirty="0">
                <a:solidFill>
                  <a:schemeClr val="accent1">
                    <a:lumMod val="40000"/>
                    <a:lumOff val="60000"/>
                  </a:schemeClr>
                </a:solidFill>
              </a:rPr>
              <a:t>B</a:t>
            </a:r>
            <a:r>
              <a:rPr lang="en-GB" sz="1200" b="1" dirty="0" smtClean="0">
                <a:solidFill>
                  <a:schemeClr val="accent1">
                    <a:lumMod val="40000"/>
                    <a:lumOff val="60000"/>
                  </a:schemeClr>
                </a:solidFill>
              </a:rPr>
              <a:t>est Visualization for:</a:t>
            </a:r>
            <a:r>
              <a:rPr lang="en-GB" sz="1200" dirty="0"/>
              <a:t> </a:t>
            </a:r>
            <a:r>
              <a:rPr lang="en-GB" sz="1200" dirty="0" smtClean="0"/>
              <a:t> </a:t>
            </a:r>
            <a:r>
              <a:rPr lang="en-GB" sz="1200" dirty="0"/>
              <a:t>Compared to the Histogram Plot, it can be best to see the frequency of the Nominal as well as Ordinal data in detail, Where Histogram fails to show bars in Nominal data. This is considered as the most basic chart like pie, It is self-explanatory and easily understandable by clients.</a:t>
            </a:r>
            <a:endParaRPr lang="en-GB" sz="1200" b="1" dirty="0" smtClean="0">
              <a:solidFill>
                <a:schemeClr val="accent1">
                  <a:lumMod val="40000"/>
                  <a:lumOff val="60000"/>
                </a:schemeClr>
              </a:solidFill>
            </a:endParaRPr>
          </a:p>
        </p:txBody>
      </p:sp>
    </p:spTree>
    <p:extLst>
      <p:ext uri="{BB962C8B-B14F-4D97-AF65-F5344CB8AC3E}">
        <p14:creationId xmlns:p14="http://schemas.microsoft.com/office/powerpoint/2010/main" val="338914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79141"/>
            <a:ext cx="7038900" cy="4099609"/>
          </a:xfrm>
        </p:spPr>
        <p:txBody>
          <a:bodyPr/>
          <a:lstStyle/>
          <a:p>
            <a:r>
              <a:rPr lang="en-GB" b="1" dirty="0" smtClean="0">
                <a:solidFill>
                  <a:schemeClr val="accent1">
                    <a:lumMod val="40000"/>
                    <a:lumOff val="60000"/>
                  </a:schemeClr>
                </a:solidFill>
              </a:rPr>
              <a:t>Examples of Bar Chart</a:t>
            </a:r>
            <a:r>
              <a:rPr lang="en-GB" b="1" dirty="0" smtClean="0">
                <a:solidFill>
                  <a:schemeClr val="accent1">
                    <a:lumMod val="40000"/>
                    <a:lumOff val="60000"/>
                  </a:schemeClr>
                </a:solidFill>
              </a:rPr>
              <a:t>:</a:t>
            </a:r>
            <a:endParaRPr lang="en-GB" b="1" dirty="0">
              <a:solidFill>
                <a:schemeClr val="bg1"/>
              </a:solidFill>
            </a:endParaRPr>
          </a:p>
        </p:txBody>
      </p:sp>
      <p:pic>
        <p:nvPicPr>
          <p:cNvPr id="4" name="Picture 3">
            <a:hlinkClick r:id="rId2" action="ppaction://hlinksldjump"/>
          </p:cNvPr>
          <p:cNvPicPr>
            <a:picLocks noChangeAspect="1"/>
          </p:cNvPicPr>
          <p:nvPr/>
        </p:nvPicPr>
        <p:blipFill rotWithShape="1">
          <a:blip r:embed="rId3">
            <a:extLst>
              <a:ext uri="{28A0092B-C50C-407E-A947-70E740481C1C}">
                <a14:useLocalDpi xmlns:a14="http://schemas.microsoft.com/office/drawing/2010/main" val="0"/>
              </a:ext>
            </a:extLst>
          </a:blip>
          <a:srcRect l="5265" t="4494" r="40142" b="8528"/>
          <a:stretch/>
        </p:blipFill>
        <p:spPr>
          <a:xfrm>
            <a:off x="2955072" y="942946"/>
            <a:ext cx="1382752" cy="1416205"/>
          </a:xfrm>
          <a:prstGeom prst="rect">
            <a:avLst/>
          </a:prstGeom>
        </p:spPr>
      </p:pic>
      <p:sp>
        <p:nvSpPr>
          <p:cNvPr id="5" name="Rectangle 4"/>
          <p:cNvSpPr/>
          <p:nvPr/>
        </p:nvSpPr>
        <p:spPr>
          <a:xfrm>
            <a:off x="1821607" y="1336803"/>
            <a:ext cx="962014"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Simple Bar</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7" name="Rectangle 6"/>
          <p:cNvSpPr/>
          <p:nvPr/>
        </p:nvSpPr>
        <p:spPr>
          <a:xfrm>
            <a:off x="5135212" y="1297104"/>
            <a:ext cx="1445700"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Stacked Bar</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8" name="Rectangle 7"/>
          <p:cNvSpPr/>
          <p:nvPr/>
        </p:nvSpPr>
        <p:spPr>
          <a:xfrm>
            <a:off x="1509372" y="3179729"/>
            <a:ext cx="1445700"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Grouped Bar</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sp>
        <p:nvSpPr>
          <p:cNvPr id="9" name="Rectangle 8"/>
          <p:cNvSpPr/>
          <p:nvPr/>
        </p:nvSpPr>
        <p:spPr>
          <a:xfrm>
            <a:off x="5082977" y="3179729"/>
            <a:ext cx="1610989" cy="707886"/>
          </a:xfrm>
          <a:prstGeom prst="rect">
            <a:avLst/>
          </a:prstGeom>
          <a:noFill/>
        </p:spPr>
        <p:txBody>
          <a:bodyPr wrap="square" lIns="91440" tIns="45720" rIns="91440" bIns="45720">
            <a:spAutoFit/>
          </a:bodyPr>
          <a:lstStyle/>
          <a:p>
            <a:pPr algn="ctr"/>
            <a:r>
              <a:rPr lang="en-US" sz="2000" b="1" cap="none" spc="0" dirty="0" smtClean="0">
                <a:ln w="0"/>
                <a:solidFill>
                  <a:srgbClr val="82C7A5"/>
                </a:solidFill>
                <a:effectLst>
                  <a:outerShdw blurRad="38100" dist="25400" dir="5400000" algn="ctr" rotWithShape="0">
                    <a:srgbClr val="6E747A">
                      <a:alpha val="43000"/>
                    </a:srgbClr>
                  </a:outerShdw>
                </a:effectLst>
                <a:latin typeface="Lato" panose="020F0502020204030203" pitchFamily="34" charset="0"/>
              </a:rPr>
              <a:t>Deviation Bar</a:t>
            </a:r>
            <a:endParaRPr lang="en-US" sz="2000" b="1" cap="none" spc="0" dirty="0">
              <a:ln w="0"/>
              <a:solidFill>
                <a:srgbClr val="82C7A5"/>
              </a:solidFill>
              <a:effectLst>
                <a:outerShdw blurRad="38100" dist="25400" dir="5400000" algn="ctr" rotWithShape="0">
                  <a:srgbClr val="6E747A">
                    <a:alpha val="43000"/>
                  </a:srgbClr>
                </a:outerShdw>
              </a:effectLst>
              <a:latin typeface="Lato" panose="020F0502020204030203" pitchFamily="34" charset="0"/>
            </a:endParaRPr>
          </a:p>
        </p:txBody>
      </p:sp>
      <p:pic>
        <p:nvPicPr>
          <p:cNvPr id="10" name="Picture 9">
            <a:hlinkClick r:id="rId4" action="ppaction://hlinksldjump"/>
          </p:cNvPr>
          <p:cNvPicPr>
            <a:picLocks noChangeAspect="1"/>
          </p:cNvPicPr>
          <p:nvPr/>
        </p:nvPicPr>
        <p:blipFill rotWithShape="1">
          <a:blip r:embed="rId5">
            <a:extLst>
              <a:ext uri="{28A0092B-C50C-407E-A947-70E740481C1C}">
                <a14:useLocalDpi xmlns:a14="http://schemas.microsoft.com/office/drawing/2010/main" val="0"/>
              </a:ext>
            </a:extLst>
          </a:blip>
          <a:srcRect l="5834" t="4829" r="41325" b="7496"/>
          <a:stretch/>
        </p:blipFill>
        <p:spPr>
          <a:xfrm>
            <a:off x="6474728" y="859310"/>
            <a:ext cx="1489499" cy="1583474"/>
          </a:xfrm>
          <a:prstGeom prst="rect">
            <a:avLst/>
          </a:prstGeom>
        </p:spPr>
      </p:pic>
      <p:pic>
        <p:nvPicPr>
          <p:cNvPr id="12" name="Picture 11">
            <a:hlinkClick r:id="rId6" action="ppaction://hlinksldjump"/>
          </p:cNvPr>
          <p:cNvPicPr>
            <a:picLocks noChangeAspect="1"/>
          </p:cNvPicPr>
          <p:nvPr/>
        </p:nvPicPr>
        <p:blipFill>
          <a:blip r:embed="rId7"/>
          <a:stretch>
            <a:fillRect/>
          </a:stretch>
        </p:blipFill>
        <p:spPr>
          <a:xfrm>
            <a:off x="2907303" y="2922956"/>
            <a:ext cx="1430521" cy="1344544"/>
          </a:xfrm>
          <a:prstGeom prst="rect">
            <a:avLst/>
          </a:prstGeom>
        </p:spPr>
      </p:pic>
      <p:pic>
        <p:nvPicPr>
          <p:cNvPr id="13" name="Picture 12">
            <a:hlinkClick r:id="rId8" action="ppaction://hlinksldjump"/>
          </p:cNvPr>
          <p:cNvPicPr>
            <a:picLocks noChangeAspect="1"/>
          </p:cNvPicPr>
          <p:nvPr/>
        </p:nvPicPr>
        <p:blipFill>
          <a:blip r:embed="rId9"/>
          <a:stretch>
            <a:fillRect/>
          </a:stretch>
        </p:blipFill>
        <p:spPr>
          <a:xfrm>
            <a:off x="6569134" y="2922953"/>
            <a:ext cx="1426562" cy="1344547"/>
          </a:xfrm>
          <a:prstGeom prst="rect">
            <a:avLst/>
          </a:prstGeom>
        </p:spPr>
      </p:pic>
    </p:spTree>
    <p:extLst>
      <p:ext uri="{BB962C8B-B14F-4D97-AF65-F5344CB8AC3E}">
        <p14:creationId xmlns:p14="http://schemas.microsoft.com/office/powerpoint/2010/main" val="1947950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870" y="513539"/>
            <a:ext cx="7038900" cy="914100"/>
          </a:xfrm>
        </p:spPr>
        <p:txBody>
          <a:bodyPr/>
          <a:lstStyle/>
          <a:p>
            <a:pPr algn="ctr"/>
            <a:r>
              <a:rPr lang="en-GB" dirty="0" smtClean="0"/>
              <a:t>Simple Bar Chart</a:t>
            </a:r>
            <a:endParaRPr lang="en-GB" dirty="0"/>
          </a:p>
        </p:txBody>
      </p:sp>
      <p:sp>
        <p:nvSpPr>
          <p:cNvPr id="3" name="Text Placeholder 2"/>
          <p:cNvSpPr>
            <a:spLocks noGrp="1"/>
          </p:cNvSpPr>
          <p:nvPr>
            <p:ph type="body" idx="1"/>
          </p:nvPr>
        </p:nvSpPr>
        <p:spPr>
          <a:xfrm>
            <a:off x="1297500" y="1255004"/>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One Categorical – </a:t>
            </a:r>
            <a:r>
              <a:rPr lang="en-GB" dirty="0" smtClean="0">
                <a:solidFill>
                  <a:srgbClr val="82C7A5"/>
                </a:solidFill>
              </a:rPr>
              <a:t>Day</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This Simple Bar Chart </a:t>
            </a:r>
            <a:r>
              <a:rPr lang="en-GB" dirty="0" smtClean="0"/>
              <a:t>represents</a:t>
            </a:r>
            <a:endParaRPr lang="en-GB" dirty="0" smtClean="0"/>
          </a:p>
          <a:p>
            <a:pPr marL="146050" indent="0">
              <a:buNone/>
            </a:pPr>
            <a:r>
              <a:rPr lang="en-GB" dirty="0"/>
              <a:t>	</a:t>
            </a:r>
            <a:r>
              <a:rPr lang="en-GB" dirty="0" smtClean="0"/>
              <a:t>the </a:t>
            </a:r>
            <a:r>
              <a:rPr lang="en-GB" dirty="0" smtClean="0"/>
              <a:t>growth of tips over time(Day).</a:t>
            </a:r>
            <a:endParaRPr lang="en-GB" dirty="0" smtClean="0"/>
          </a:p>
          <a:p>
            <a:pPr marL="146050" indent="0">
              <a:buNone/>
            </a:pPr>
            <a:r>
              <a:rPr lang="en-GB" dirty="0"/>
              <a:t>	</a:t>
            </a:r>
            <a:r>
              <a:rPr lang="en-GB" dirty="0" smtClean="0"/>
              <a:t>Here Day by Day its increasing.</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Bar </a:t>
            </a:r>
            <a:r>
              <a:rPr lang="en-GB" dirty="0" err="1">
                <a:hlinkClick r:id="rId3"/>
              </a:rPr>
              <a:t>Chart.ipynb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9077"/>
          <a:stretch/>
        </p:blipFill>
        <p:spPr>
          <a:xfrm>
            <a:off x="5597054" y="1427639"/>
            <a:ext cx="2739346" cy="2854713"/>
          </a:xfrm>
          <a:prstGeom prst="rect">
            <a:avLst/>
          </a:prstGeom>
        </p:spPr>
      </p:pic>
    </p:spTree>
    <p:extLst>
      <p:ext uri="{BB962C8B-B14F-4D97-AF65-F5344CB8AC3E}">
        <p14:creationId xmlns:p14="http://schemas.microsoft.com/office/powerpoint/2010/main" val="1698749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556" y="523821"/>
            <a:ext cx="7038900" cy="914100"/>
          </a:xfrm>
        </p:spPr>
        <p:txBody>
          <a:bodyPr/>
          <a:lstStyle/>
          <a:p>
            <a:pPr algn="ctr"/>
            <a:r>
              <a:rPr lang="en-GB" dirty="0" smtClean="0"/>
              <a:t>Stacked Bar Chart</a:t>
            </a:r>
            <a:endParaRPr lang="en-GB" dirty="0"/>
          </a:p>
        </p:txBody>
      </p:sp>
      <p:sp>
        <p:nvSpPr>
          <p:cNvPr id="3" name="Text Placeholder 2"/>
          <p:cNvSpPr>
            <a:spLocks noGrp="1"/>
          </p:cNvSpPr>
          <p:nvPr>
            <p:ph type="body" idx="1"/>
          </p:nvPr>
        </p:nvSpPr>
        <p:spPr>
          <a:xfrm>
            <a:off x="1229960" y="1317349"/>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Two Categorical – </a:t>
            </a:r>
            <a:r>
              <a:rPr lang="en-GB" dirty="0" smtClean="0">
                <a:solidFill>
                  <a:srgbClr val="82C7A5"/>
                </a:solidFill>
              </a:rPr>
              <a:t>Day</a:t>
            </a:r>
            <a:r>
              <a:rPr lang="en-GB" dirty="0" smtClean="0"/>
              <a:t>, </a:t>
            </a:r>
            <a:r>
              <a:rPr lang="en-GB" dirty="0" smtClean="0">
                <a:solidFill>
                  <a:srgbClr val="82C7A5"/>
                </a:solidFill>
              </a:rPr>
              <a:t>Time</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This Stacked Bar Chart </a:t>
            </a:r>
            <a:r>
              <a:rPr lang="en-GB" dirty="0" smtClean="0"/>
              <a:t>represents</a:t>
            </a:r>
            <a:endParaRPr lang="en-GB" dirty="0" smtClean="0"/>
          </a:p>
          <a:p>
            <a:pPr marL="146050" indent="0">
              <a:buNone/>
            </a:pPr>
            <a:r>
              <a:rPr lang="en-GB" dirty="0"/>
              <a:t>	</a:t>
            </a:r>
            <a:r>
              <a:rPr lang="en-GB" dirty="0" smtClean="0"/>
              <a:t>the </a:t>
            </a:r>
            <a:r>
              <a:rPr lang="en-GB" dirty="0"/>
              <a:t>growth of tips over </a:t>
            </a:r>
            <a:r>
              <a:rPr lang="en-GB" dirty="0" smtClean="0"/>
              <a:t>time(Day).</a:t>
            </a:r>
            <a:endParaRPr lang="en-GB" dirty="0" smtClean="0"/>
          </a:p>
          <a:p>
            <a:pPr marL="146050" indent="0">
              <a:buNone/>
            </a:pPr>
            <a:r>
              <a:rPr lang="en-GB" dirty="0"/>
              <a:t>	</a:t>
            </a:r>
            <a:r>
              <a:rPr lang="en-GB" dirty="0" smtClean="0"/>
              <a:t>By Time </a:t>
            </a:r>
            <a:r>
              <a:rPr lang="en-GB" dirty="0" smtClean="0"/>
              <a:t>Composition(Breakfast, Lunch,</a:t>
            </a:r>
          </a:p>
          <a:p>
            <a:pPr marL="146050" indent="0">
              <a:buNone/>
            </a:pPr>
            <a:r>
              <a:rPr lang="en-GB" dirty="0"/>
              <a:t>	</a:t>
            </a:r>
            <a:r>
              <a:rPr lang="en-GB" dirty="0" smtClean="0"/>
              <a:t>Dinner</a:t>
            </a:r>
            <a:r>
              <a:rPr lang="en-GB" dirty="0" smtClean="0"/>
              <a:t>)</a:t>
            </a:r>
            <a:endParaRPr lang="en-GB" dirty="0" smtClean="0"/>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Bar </a:t>
            </a:r>
            <a:r>
              <a:rPr lang="en-GB" dirty="0" err="1">
                <a:hlinkClick r:id="rId3"/>
              </a:rPr>
              <a:t>Chart.ipynb</a:t>
            </a:r>
            <a:r>
              <a:rPr lang="en-GB" dirty="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8" name="Picture 7"/>
          <p:cNvPicPr>
            <a:picLocks noChangeAspect="1"/>
          </p:cNvPicPr>
          <p:nvPr/>
        </p:nvPicPr>
        <p:blipFill>
          <a:blip r:embed="rId4"/>
          <a:stretch>
            <a:fillRect/>
          </a:stretch>
        </p:blipFill>
        <p:spPr>
          <a:xfrm>
            <a:off x="5258410" y="1473481"/>
            <a:ext cx="3233854" cy="2792945"/>
          </a:xfrm>
          <a:prstGeom prst="rect">
            <a:avLst/>
          </a:prstGeom>
        </p:spPr>
      </p:pic>
    </p:spTree>
    <p:extLst>
      <p:ext uri="{BB962C8B-B14F-4D97-AF65-F5344CB8AC3E}">
        <p14:creationId xmlns:p14="http://schemas.microsoft.com/office/powerpoint/2010/main" val="2704827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199" y="497659"/>
            <a:ext cx="7038900" cy="914100"/>
          </a:xfrm>
        </p:spPr>
        <p:txBody>
          <a:bodyPr/>
          <a:lstStyle/>
          <a:p>
            <a:pPr algn="ctr"/>
            <a:r>
              <a:rPr lang="en-GB" dirty="0" smtClean="0"/>
              <a:t>Grouped Bar Chart</a:t>
            </a:r>
            <a:endParaRPr lang="en-GB" dirty="0"/>
          </a:p>
        </p:txBody>
      </p:sp>
      <p:sp>
        <p:nvSpPr>
          <p:cNvPr id="3" name="Text Placeholder 2"/>
          <p:cNvSpPr>
            <a:spLocks noGrp="1"/>
          </p:cNvSpPr>
          <p:nvPr>
            <p:ph type="body" idx="1"/>
          </p:nvPr>
        </p:nvSpPr>
        <p:spPr>
          <a:xfrm>
            <a:off x="1297500" y="1411759"/>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Two Categorical – </a:t>
            </a:r>
            <a:r>
              <a:rPr lang="en-GB" dirty="0" smtClean="0">
                <a:solidFill>
                  <a:srgbClr val="82C7A5"/>
                </a:solidFill>
              </a:rPr>
              <a:t>Day</a:t>
            </a:r>
            <a:r>
              <a:rPr lang="en-GB" dirty="0" smtClean="0"/>
              <a:t>, </a:t>
            </a:r>
            <a:r>
              <a:rPr lang="en-GB" dirty="0" smtClean="0">
                <a:solidFill>
                  <a:srgbClr val="82C7A5"/>
                </a:solidFill>
              </a:rPr>
              <a:t>Gender</a:t>
            </a:r>
            <a:r>
              <a:rPr lang="en-GB" dirty="0" smtClean="0"/>
              <a:t>.</a:t>
            </a:r>
          </a:p>
          <a:p>
            <a:pPr marL="146050" indent="0">
              <a:buNone/>
            </a:pPr>
            <a:r>
              <a:rPr lang="en-GB" dirty="0"/>
              <a:t>	</a:t>
            </a:r>
            <a:r>
              <a:rPr lang="en-GB" dirty="0" smtClean="0"/>
              <a:t>One Numerical – </a:t>
            </a:r>
            <a:r>
              <a:rPr lang="en-GB" dirty="0" smtClean="0">
                <a:solidFill>
                  <a:srgbClr val="82C7A5"/>
                </a:solidFill>
              </a:rPr>
              <a:t>tips</a:t>
            </a:r>
            <a:r>
              <a:rPr lang="en-GB" dirty="0" smtClean="0"/>
              <a:t>.</a:t>
            </a:r>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This Grouped Bar Chart </a:t>
            </a:r>
            <a:r>
              <a:rPr lang="en-GB" dirty="0" smtClean="0"/>
              <a:t>represents</a:t>
            </a:r>
            <a:endParaRPr lang="en-GB" dirty="0" smtClean="0"/>
          </a:p>
          <a:p>
            <a:pPr marL="146050" indent="0">
              <a:buNone/>
            </a:pPr>
            <a:r>
              <a:rPr lang="en-GB" dirty="0"/>
              <a:t>	</a:t>
            </a:r>
            <a:r>
              <a:rPr lang="en-GB" dirty="0"/>
              <a:t>the growth of tips over time(Day).</a:t>
            </a:r>
            <a:endParaRPr lang="en-GB" dirty="0" smtClean="0"/>
          </a:p>
          <a:p>
            <a:pPr marL="146050" indent="0">
              <a:buNone/>
            </a:pPr>
            <a:r>
              <a:rPr lang="en-GB" dirty="0"/>
              <a:t>	</a:t>
            </a:r>
            <a:r>
              <a:rPr lang="en-GB" dirty="0" smtClean="0"/>
              <a:t>Grouped By </a:t>
            </a:r>
            <a:r>
              <a:rPr lang="en-GB" dirty="0" smtClean="0"/>
              <a:t>Gender.</a:t>
            </a:r>
            <a:endParaRPr lang="en-GB" dirty="0" smtClean="0"/>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a:hlinkClick r:id="rId3"/>
              </a:rPr>
              <a:t>Types of Bar </a:t>
            </a:r>
            <a:r>
              <a:rPr lang="en-GB" dirty="0" err="1">
                <a:hlinkClick r:id="rId3"/>
              </a:rPr>
              <a:t>Chart.ipynb</a:t>
            </a:r>
            <a:r>
              <a:rPr lang="en-GB" dirty="0">
                <a:hlinkClick r:id="rId3"/>
              </a:rPr>
              <a:t> </a:t>
            </a:r>
            <a:endParaRPr lang="en-GB" dirty="0"/>
          </a:p>
          <a:p>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4" name="Picture 3"/>
          <p:cNvPicPr>
            <a:picLocks noChangeAspect="1"/>
          </p:cNvPicPr>
          <p:nvPr/>
        </p:nvPicPr>
        <p:blipFill>
          <a:blip r:embed="rId4"/>
          <a:stretch>
            <a:fillRect/>
          </a:stretch>
        </p:blipFill>
        <p:spPr>
          <a:xfrm>
            <a:off x="5042651" y="1536450"/>
            <a:ext cx="3293749" cy="2619048"/>
          </a:xfrm>
          <a:prstGeom prst="rect">
            <a:avLst/>
          </a:prstGeom>
        </p:spPr>
      </p:pic>
    </p:spTree>
    <p:extLst>
      <p:ext uri="{BB962C8B-B14F-4D97-AF65-F5344CB8AC3E}">
        <p14:creationId xmlns:p14="http://schemas.microsoft.com/office/powerpoint/2010/main" val="461726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200" y="447110"/>
            <a:ext cx="7038900" cy="914100"/>
          </a:xfrm>
        </p:spPr>
        <p:txBody>
          <a:bodyPr/>
          <a:lstStyle/>
          <a:p>
            <a:pPr algn="ctr"/>
            <a:r>
              <a:rPr lang="en-GB" dirty="0" smtClean="0"/>
              <a:t>Deviation Bar Chart</a:t>
            </a:r>
            <a:endParaRPr lang="en-GB" dirty="0"/>
          </a:p>
        </p:txBody>
      </p:sp>
      <p:sp>
        <p:nvSpPr>
          <p:cNvPr id="3" name="Text Placeholder 2"/>
          <p:cNvSpPr>
            <a:spLocks noGrp="1"/>
          </p:cNvSpPr>
          <p:nvPr>
            <p:ph type="body" idx="1"/>
          </p:nvPr>
        </p:nvSpPr>
        <p:spPr>
          <a:xfrm>
            <a:off x="1183200" y="1361210"/>
            <a:ext cx="7038900" cy="3441687"/>
          </a:xfrm>
        </p:spPr>
        <p:txBody>
          <a:bodyPr/>
          <a:lstStyle/>
          <a:p>
            <a:r>
              <a:rPr lang="en-GB" b="1" dirty="0" smtClean="0">
                <a:solidFill>
                  <a:schemeClr val="accent1">
                    <a:lumMod val="40000"/>
                    <a:lumOff val="60000"/>
                  </a:schemeClr>
                </a:solidFill>
              </a:rPr>
              <a:t>Data</a:t>
            </a:r>
            <a:r>
              <a:rPr lang="en-GB" dirty="0" smtClean="0">
                <a:solidFill>
                  <a:schemeClr val="accent1">
                    <a:lumMod val="40000"/>
                    <a:lumOff val="60000"/>
                  </a:schemeClr>
                </a:solidFill>
              </a:rPr>
              <a:t> </a:t>
            </a:r>
            <a:r>
              <a:rPr lang="en-GB" dirty="0" smtClean="0"/>
              <a:t>: Tips Data  </a:t>
            </a:r>
            <a:r>
              <a:rPr lang="en-GB" dirty="0" smtClean="0">
                <a:hlinkClick r:id="rId2" action="ppaction://hlinksldjump"/>
              </a:rPr>
              <a:t>Click Here</a:t>
            </a:r>
            <a:endParaRPr lang="en-GB" dirty="0" smtClean="0"/>
          </a:p>
          <a:p>
            <a:endParaRPr lang="en-GB" dirty="0" smtClean="0"/>
          </a:p>
          <a:p>
            <a:r>
              <a:rPr lang="en-GB" b="1" dirty="0" smtClean="0">
                <a:solidFill>
                  <a:schemeClr val="accent1">
                    <a:lumMod val="40000"/>
                    <a:lumOff val="60000"/>
                  </a:schemeClr>
                </a:solidFill>
              </a:rPr>
              <a:t>Variables </a:t>
            </a:r>
            <a:r>
              <a:rPr lang="en-GB" dirty="0" smtClean="0"/>
              <a:t>:</a:t>
            </a:r>
          </a:p>
          <a:p>
            <a:pPr marL="146050" indent="0">
              <a:buNone/>
            </a:pPr>
            <a:r>
              <a:rPr lang="en-GB" dirty="0" smtClean="0"/>
              <a:t>	One Categorical – </a:t>
            </a:r>
            <a:r>
              <a:rPr lang="en-GB" dirty="0" smtClean="0">
                <a:solidFill>
                  <a:srgbClr val="82C7A5"/>
                </a:solidFill>
              </a:rPr>
              <a:t>Day</a:t>
            </a:r>
            <a:r>
              <a:rPr lang="en-GB" dirty="0" smtClean="0"/>
              <a:t>.</a:t>
            </a:r>
          </a:p>
          <a:p>
            <a:pPr marL="146050" indent="0">
              <a:buNone/>
            </a:pPr>
            <a:r>
              <a:rPr lang="en-GB" dirty="0"/>
              <a:t>	</a:t>
            </a:r>
            <a:r>
              <a:rPr lang="en-GB" dirty="0" smtClean="0"/>
              <a:t>Two Numerical – </a:t>
            </a:r>
            <a:r>
              <a:rPr lang="en-GB" dirty="0" smtClean="0">
                <a:solidFill>
                  <a:srgbClr val="82C7A5"/>
                </a:solidFill>
              </a:rPr>
              <a:t>Bad Reviews Score</a:t>
            </a:r>
            <a:r>
              <a:rPr lang="en-GB" dirty="0" smtClean="0">
                <a:solidFill>
                  <a:schemeClr val="bg1"/>
                </a:solidFill>
              </a:rPr>
              <a:t>,</a:t>
            </a:r>
          </a:p>
          <a:p>
            <a:pPr marL="146050" indent="0">
              <a:buNone/>
            </a:pPr>
            <a:r>
              <a:rPr lang="en-GB" dirty="0">
                <a:solidFill>
                  <a:srgbClr val="82C7A5"/>
                </a:solidFill>
              </a:rPr>
              <a:t>		 </a:t>
            </a:r>
            <a:r>
              <a:rPr lang="en-GB" dirty="0" smtClean="0">
                <a:solidFill>
                  <a:srgbClr val="82C7A5"/>
                </a:solidFill>
              </a:rPr>
              <a:t>Good </a:t>
            </a:r>
            <a:r>
              <a:rPr lang="en-GB" dirty="0">
                <a:solidFill>
                  <a:srgbClr val="82C7A5"/>
                </a:solidFill>
              </a:rPr>
              <a:t>Reviews </a:t>
            </a:r>
            <a:r>
              <a:rPr lang="en-GB" dirty="0" smtClean="0">
                <a:solidFill>
                  <a:srgbClr val="82C7A5"/>
                </a:solidFill>
              </a:rPr>
              <a:t>Score.</a:t>
            </a:r>
            <a:endParaRPr lang="en-GB" dirty="0" smtClean="0"/>
          </a:p>
          <a:p>
            <a:pPr marL="146050" indent="0">
              <a:buNone/>
            </a:pPr>
            <a:endParaRPr lang="en-GB" dirty="0"/>
          </a:p>
          <a:p>
            <a:r>
              <a:rPr lang="en-GB" b="1" dirty="0" smtClean="0">
                <a:solidFill>
                  <a:schemeClr val="accent1">
                    <a:lumMod val="40000"/>
                    <a:lumOff val="60000"/>
                  </a:schemeClr>
                </a:solidFill>
              </a:rPr>
              <a:t>About the Chart </a:t>
            </a:r>
            <a:r>
              <a:rPr lang="en-GB" dirty="0" smtClean="0"/>
              <a:t>: </a:t>
            </a:r>
          </a:p>
          <a:p>
            <a:pPr marL="146050" indent="0">
              <a:buNone/>
            </a:pPr>
            <a:r>
              <a:rPr lang="en-GB" dirty="0"/>
              <a:t>	</a:t>
            </a:r>
            <a:r>
              <a:rPr lang="en-GB" dirty="0" smtClean="0"/>
              <a:t>This Deviation Bar Chart </a:t>
            </a:r>
            <a:r>
              <a:rPr lang="en-GB" dirty="0" smtClean="0"/>
              <a:t>represents</a:t>
            </a:r>
            <a:endParaRPr lang="en-GB" dirty="0" smtClean="0"/>
          </a:p>
          <a:p>
            <a:pPr marL="146050" indent="0">
              <a:buNone/>
            </a:pPr>
            <a:r>
              <a:rPr lang="en-GB" dirty="0"/>
              <a:t>	</a:t>
            </a:r>
            <a:r>
              <a:rPr lang="en-GB" dirty="0" smtClean="0"/>
              <a:t>the Bad and Good Reviews Score changes</a:t>
            </a:r>
          </a:p>
          <a:p>
            <a:pPr marL="146050" indent="0">
              <a:buNone/>
            </a:pPr>
            <a:r>
              <a:rPr lang="en-GB" dirty="0"/>
              <a:t>	</a:t>
            </a:r>
            <a:r>
              <a:rPr lang="en-GB" dirty="0" smtClean="0"/>
              <a:t>over the time (Day by Day).</a:t>
            </a:r>
          </a:p>
          <a:p>
            <a:pPr marL="146050" indent="0">
              <a:buNone/>
            </a:pPr>
            <a:endParaRPr lang="en-GB" dirty="0"/>
          </a:p>
          <a:p>
            <a:r>
              <a:rPr lang="en-GB" b="1" dirty="0">
                <a:solidFill>
                  <a:schemeClr val="accent1">
                    <a:lumMod val="40000"/>
                    <a:lumOff val="60000"/>
                  </a:schemeClr>
                </a:solidFill>
              </a:rPr>
              <a:t>Code</a:t>
            </a:r>
            <a:r>
              <a:rPr lang="en-GB" dirty="0">
                <a:solidFill>
                  <a:schemeClr val="accent1">
                    <a:lumMod val="40000"/>
                    <a:lumOff val="60000"/>
                  </a:schemeClr>
                </a:solidFill>
              </a:rPr>
              <a:t> </a:t>
            </a:r>
            <a:r>
              <a:rPr lang="en-GB" dirty="0"/>
              <a:t>: </a:t>
            </a:r>
            <a:r>
              <a:rPr lang="en-GB" dirty="0" smtClean="0">
                <a:hlinkClick r:id="rId3"/>
              </a:rPr>
              <a:t>Types of Bar </a:t>
            </a:r>
            <a:r>
              <a:rPr lang="en-GB" dirty="0" err="1" smtClean="0">
                <a:hlinkClick r:id="rId3"/>
              </a:rPr>
              <a:t>Chart.ipynb</a:t>
            </a:r>
            <a:r>
              <a:rPr lang="en-GB" dirty="0" smtClean="0">
                <a:hlinkClick r:id="rId3"/>
              </a:rPr>
              <a:t> </a:t>
            </a:r>
            <a:endParaRPr lang="en-GB" dirty="0"/>
          </a:p>
          <a:p>
            <a:pPr marL="146050" indent="0">
              <a:buNone/>
            </a:pPr>
            <a:endParaRPr lang="en-GB" dirty="0" smtClean="0"/>
          </a:p>
          <a:p>
            <a:pPr marL="146050" indent="0">
              <a:buNone/>
            </a:pPr>
            <a:endParaRPr lang="en-GB" dirty="0" smtClean="0"/>
          </a:p>
          <a:p>
            <a:pPr marL="146050" indent="0">
              <a:buNone/>
            </a:pPr>
            <a:endParaRPr lang="en-GB" dirty="0" smtClean="0"/>
          </a:p>
          <a:p>
            <a:endParaRPr lang="en-GB" dirty="0"/>
          </a:p>
        </p:txBody>
      </p:sp>
      <p:pic>
        <p:nvPicPr>
          <p:cNvPr id="6" name="Picture 5"/>
          <p:cNvPicPr>
            <a:picLocks noChangeAspect="1"/>
          </p:cNvPicPr>
          <p:nvPr/>
        </p:nvPicPr>
        <p:blipFill>
          <a:blip r:embed="rId4"/>
          <a:stretch>
            <a:fillRect/>
          </a:stretch>
        </p:blipFill>
        <p:spPr>
          <a:xfrm>
            <a:off x="5418427" y="1361210"/>
            <a:ext cx="3174856" cy="2951018"/>
          </a:xfrm>
          <a:prstGeom prst="rect">
            <a:avLst/>
          </a:prstGeom>
        </p:spPr>
      </p:pic>
    </p:spTree>
    <p:extLst>
      <p:ext uri="{BB962C8B-B14F-4D97-AF65-F5344CB8AC3E}">
        <p14:creationId xmlns:p14="http://schemas.microsoft.com/office/powerpoint/2010/main" val="2849167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813</Words>
  <Application>Microsoft Office PowerPoint</Application>
  <PresentationFormat>On-screen Show (16:9)</PresentationFormat>
  <Paragraphs>491</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Montserrat</vt:lpstr>
      <vt:lpstr>Calibri</vt:lpstr>
      <vt:lpstr>Lato</vt:lpstr>
      <vt:lpstr>Focus</vt:lpstr>
      <vt:lpstr>PowerPoint Presentation</vt:lpstr>
      <vt:lpstr>Data </vt:lpstr>
      <vt:lpstr>Data Visualization Techniques</vt:lpstr>
      <vt:lpstr>Bar Chart </vt:lpstr>
      <vt:lpstr>PowerPoint Presentation</vt:lpstr>
      <vt:lpstr>Simple Bar Chart</vt:lpstr>
      <vt:lpstr>Stacked Bar Chart</vt:lpstr>
      <vt:lpstr>Grouped Bar Chart</vt:lpstr>
      <vt:lpstr>Deviation Bar Chart</vt:lpstr>
      <vt:lpstr>Pie Chart </vt:lpstr>
      <vt:lpstr>PowerPoint Presentation</vt:lpstr>
      <vt:lpstr>Simple Pie Chart</vt:lpstr>
      <vt:lpstr>Sunburst Pie Chart</vt:lpstr>
      <vt:lpstr>Subplot Pie Chart</vt:lpstr>
      <vt:lpstr>Histogram</vt:lpstr>
      <vt:lpstr>PowerPoint Presentation</vt:lpstr>
      <vt:lpstr>Simple Histogram Chart</vt:lpstr>
      <vt:lpstr>Cumulative Histogram Chart</vt:lpstr>
      <vt:lpstr>Histogram Different Groups</vt:lpstr>
      <vt:lpstr>Distribution Plot Histogram</vt:lpstr>
      <vt:lpstr>Box Plot </vt:lpstr>
      <vt:lpstr>PowerPoint Presentation</vt:lpstr>
      <vt:lpstr>Simple Box Plot</vt:lpstr>
      <vt:lpstr>Box plot for Different Groups</vt:lpstr>
      <vt:lpstr>Box plot for Nested Groups</vt:lpstr>
      <vt:lpstr>Scatter Plot </vt:lpstr>
      <vt:lpstr>PowerPoint Presentation</vt:lpstr>
      <vt:lpstr>Simple Scatter Chart</vt:lpstr>
      <vt:lpstr>Scatter for Different Groups</vt:lpstr>
      <vt:lpstr>Bubble Scatter Chart</vt:lpstr>
      <vt:lpstr>Scatter Line Chart</vt:lpstr>
      <vt:lpstr>Source:</vt:lpstr>
      <vt:lpstr>Thank You   BY SHARUKKHAN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- 2</dc:title>
  <dc:creator>SHARUK KHAN</dc:creator>
  <cp:lastModifiedBy>SHARUK KHAN</cp:lastModifiedBy>
  <cp:revision>77</cp:revision>
  <dcterms:modified xsi:type="dcterms:W3CDTF">2020-12-12T20:51:39Z</dcterms:modified>
</cp:coreProperties>
</file>