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521985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186243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69032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5692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0068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291878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19594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8161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47618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43149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173793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8200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114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106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801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22024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50679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02376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5141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55379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3034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65403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55813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55995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45037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3729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10610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266708" y="114313"/>
            <a:ext cx="1743075" cy="1333500"/>
            <a:chOff x="266708" y="114313"/>
            <a:chExt cx="1743075" cy="1333500"/>
          </a:xfrm>
        </p:grpSpPr>
        <p:sp>
          <p:nvSpPr>
            <p:cNvPr id="38" name="曲线"/>
            <p:cNvSpPr>
              <a:spLocks/>
            </p:cNvSpPr>
            <p:nvPr/>
          </p:nvSpPr>
          <p:spPr>
            <a:xfrm rot="0">
              <a:off x="266708" y="390538"/>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362083" y="114313"/>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6"/>
                  </a:lnTo>
                  <a:lnTo>
                    <a:pt x="4684" y="21600"/>
                  </a:lnTo>
                  <a:lnTo>
                    <a:pt x="16915" y="21600"/>
                  </a:lnTo>
                  <a:lnTo>
                    <a:pt x="21600" y="10796"/>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8543852" y="619133"/>
            <a:ext cx="1666875" cy="1438275"/>
          </a:xfrm>
          <a:custGeom>
            <a:gdLst>
              <a:gd name="T1" fmla="*/ 0 w 21600"/>
              <a:gd name="T2" fmla="*/ 0 h 21600"/>
              <a:gd name="T3" fmla="*/ 21600 w 21600"/>
              <a:gd name="T4" fmla="*/ 21600 h 21600"/>
            </a:gdLst>
            <a:rect l="T1" t="T2" r="T3" b="T4"/>
            <a:pathLst>
              <a:path w="21600" h="21600">
                <a:moveTo>
                  <a:pt x="16939" y="0"/>
                </a:moveTo>
                <a:lnTo>
                  <a:pt x="4659" y="0"/>
                </a:lnTo>
                <a:lnTo>
                  <a:pt x="0" y="10798"/>
                </a:lnTo>
                <a:lnTo>
                  <a:pt x="4659"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9767944" y="5300972"/>
            <a:ext cx="1151980" cy="1007984"/>
          </a:xfrm>
          <a:custGeom>
            <a:gdLst>
              <a:gd name="T1" fmla="*/ 0 w 21600"/>
              <a:gd name="T2" fmla="*/ 0 h 21600"/>
              <a:gd name="T3" fmla="*/ 21600 w 21600"/>
              <a:gd name="T4" fmla="*/ 21600 h 21600"/>
            </a:gdLst>
            <a:rect l="T1" t="T2" r="T3" b="T4"/>
            <a:pathLst>
              <a:path w="21600" h="21600">
                <a:moveTo>
                  <a:pt x="16979" y="0"/>
                </a:moveTo>
                <a:lnTo>
                  <a:pt x="4619" y="0"/>
                </a:lnTo>
                <a:lnTo>
                  <a:pt x="0" y="10801"/>
                </a:lnTo>
                <a:lnTo>
                  <a:pt x="4619" y="21600"/>
                </a:lnTo>
                <a:lnTo>
                  <a:pt x="16979" y="21600"/>
                </a:lnTo>
                <a:lnTo>
                  <a:pt x="21600" y="10801"/>
                </a:lnTo>
                <a:lnTo>
                  <a:pt x="16979"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71460" y="2057984"/>
            <a:ext cx="13317429" cy="988058"/>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9586">
            <a:off x="2929552" y="3649333"/>
            <a:ext cx="5111766"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G SHARULATHA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31220603</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6697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620703" y="1844118"/>
            <a:ext cx="9291239"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models can be used to organize and visually display data, which can help with employee performance analysis. Here are some ways Excel can be used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Monte Carlo simulation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Monte Carlo simulation can be run in Excel by following these steps: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Set up the simulation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rows for iterations or trials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Generate random value variables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Verify the values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Visualize the results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302738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3427840" y="117050"/>
            <a:ext cx="503992" cy="287995"/>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621408" y="1625046"/>
            <a:ext cx="9579955"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 can help managers evaluate employee performance over time, and identify areas for improvement. Here are some ways to use Excel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 performance review template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cells for the employee's name, job role, and review date. Then, create an evaluation section that's specific to your business and role. You can include categories to evaluate, such as productivity, communication skills, and efficiency.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 a 9-box grid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3x3 table assesses an employee's performance and potential. Employees who score high on both performance and potential are often promoted quickly.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Highlight performance ratings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 can visually highlight performance ratings to see who is performing well and who needs more training.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Check for unnecessary formatting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Excel's Check Performance feature can help you find cells that are formatted unnecessarily.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122998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1124407" y="2921837"/>
            <a:ext cx="8063643"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Excel-based Employee Performance Rating Card and Dashboard is very useful and adaptable tool. It can significantly enhance your performance management process.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978175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12726" y="306623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442920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rot="76627">
            <a:off x="68811" y="1917013"/>
            <a:ext cx="6099186" cy="4934671"/>
            <a:chOff x="68811" y="1917013"/>
            <a:chExt cx="6099186" cy="4934671"/>
          </a:xfrm>
        </p:grpSpPr>
        <p:pic>
          <p:nvPicPr>
            <p:cNvPr id="102" name="图片"/>
            <p:cNvPicPr>
              <a:picLocks/>
            </p:cNvPicPr>
            <p:nvPr/>
          </p:nvPicPr>
          <p:blipFill>
            <a:blip r:embed="rId2" cstate="print"/>
            <a:stretch>
              <a:fillRect/>
            </a:stretch>
          </p:blipFill>
          <p:spPr>
            <a:xfrm rot="0">
              <a:off x="688590" y="6164585"/>
              <a:ext cx="5479407" cy="484099"/>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68811" y="1917013"/>
              <a:ext cx="2563637" cy="4934671"/>
            </a:xfrm>
            <a:prstGeom prst="rect"/>
            <a:noFill/>
            <a:ln w="12700" cmpd="sng" cap="flat">
              <a:noFill/>
              <a:prstDash val="solid"/>
              <a:miter/>
            </a:ln>
          </p:spPr>
        </p:pic>
      </p:grpSp>
      <p:sp>
        <p:nvSpPr>
          <p:cNvPr id="105" name="文本框"/>
          <p:cNvSpPr>
            <a:spLocks noGrp="1"/>
          </p:cNvSpPr>
          <p:nvPr>
            <p:ph type="title"/>
          </p:nvPr>
        </p:nvSpPr>
        <p:spPr>
          <a:xfrm rot="0">
            <a:off x="2644746" y="331089"/>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5443462" y="1413002"/>
            <a:ext cx="3532492"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98426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319981" y="1485029"/>
            <a:ext cx="4129055" cy="4772893"/>
            <a:chOff x="7319981" y="1485029"/>
            <a:chExt cx="4129055" cy="4772893"/>
          </a:xfrm>
        </p:grpSpPr>
        <p:sp>
          <p:nvSpPr>
            <p:cNvPr id="110" name="曲线"/>
            <p:cNvSpPr>
              <a:spLocks/>
            </p:cNvSpPr>
            <p:nvPr/>
          </p:nvSpPr>
          <p:spPr>
            <a:xfrm rot="0">
              <a:off x="9356034" y="5043767"/>
              <a:ext cx="683430" cy="6698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6034" y="5825292"/>
              <a:ext cx="270524" cy="26516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319981" y="1485029"/>
              <a:ext cx="4129055" cy="4772893"/>
            </a:xfrm>
            <a:prstGeom prst="rect"/>
            <a:noFill/>
            <a:ln w="12700" cmpd="sng" cap="flat">
              <a:noFill/>
              <a:prstDash val="solid"/>
              <a:miter/>
            </a:ln>
          </p:spPr>
        </p:pic>
      </p:grpSp>
      <p:sp>
        <p:nvSpPr>
          <p:cNvPr id="114" name="曲线"/>
          <p:cNvSpPr>
            <a:spLocks/>
          </p:cNvSpPr>
          <p:nvPr/>
        </p:nvSpPr>
        <p:spPr>
          <a:xfrm rot="0">
            <a:off x="6167999" y="1125035"/>
            <a:ext cx="359994" cy="35999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00723" y="1051297"/>
            <a:ext cx="563689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720355" y="3049994"/>
            <a:ext cx="771513" cy="358140"/>
          </a:xfrm>
          <a:prstGeom prst="rect"/>
          <a:noFill/>
          <a:ln w="12700" cmpd="sng" cap="flat">
            <a:noFill/>
            <a:prstDash val="solid"/>
            <a:miter/>
          </a:ln>
        </p:spPr>
      </p:sp>
      <p:sp>
        <p:nvSpPr>
          <p:cNvPr id="119" name="矩形"/>
          <p:cNvSpPr>
            <a:spLocks/>
          </p:cNvSpPr>
          <p:nvPr/>
        </p:nvSpPr>
        <p:spPr>
          <a:xfrm rot="0">
            <a:off x="480085" y="3210896"/>
            <a:ext cx="6263905" cy="1043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To write a problem statement on employee performance, you need to identify the specific area of performance that is problematic, such as low productivity, high absenteeism, or poor quality of work.</a:t>
            </a:r>
            <a:endParaRPr lang="zh-CN" altLang="en-US" sz="1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0" name="矩形"/>
          <p:cNvSpPr>
            <a:spLocks/>
          </p:cNvSpPr>
          <p:nvPr/>
        </p:nvSpPr>
        <p:spPr>
          <a:xfrm rot="0">
            <a:off x="3288133" y="3931237"/>
            <a:ext cx="1900456" cy="358140"/>
          </a:xfrm>
          <a:prstGeom prst="rect"/>
          <a:noFill/>
          <a:ln w="12700" cmpd="sng" cap="flat">
            <a:noFill/>
            <a:prstDash val="solid"/>
            <a:miter/>
          </a:ln>
        </p:spPr>
      </p:sp>
    </p:spTree>
    <p:extLst>
      <p:ext uri="{BB962C8B-B14F-4D97-AF65-F5344CB8AC3E}">
        <p14:creationId xmlns:p14="http://schemas.microsoft.com/office/powerpoint/2010/main" val="17834430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7" name="曲线"/>
          <p:cNvSpPr>
            <a:spLocks/>
          </p:cNvSpPr>
          <p:nvPr/>
        </p:nvSpPr>
        <p:spPr>
          <a:xfrm rot="16700087">
            <a:off x="6138400" y="879438"/>
            <a:ext cx="100421" cy="10277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2" name="矩形"/>
          <p:cNvSpPr>
            <a:spLocks/>
          </p:cNvSpPr>
          <p:nvPr/>
        </p:nvSpPr>
        <p:spPr>
          <a:xfrm rot="0">
            <a:off x="477830" y="2209369"/>
            <a:ext cx="7850435"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employee information: At the top of the spreadsheet, include cells for the employee's name, role, and review date.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Create an evaluation section: This section should be specific to your business and the role, and include metrics that are important to you.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Include a performance rating system: You can rate an employee's performance in a specific area as poor, satisfactory, or unsatisfactory.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strengths and weaknesses: Include a section on the employee's strengths and areas for improvement.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 a section for comments and notes: Include a section for significant accomplishments or future goals.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86369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696082" y="3073709"/>
            <a:ext cx="8495871"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Managers: Can add comments and ratings to reviews, and change the status of a review to "Final review" so that both the manager and employee can see and discuss it.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Employees: Can see reviews and discuss them with their manager.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Decision-makers: Can use data visualization to quickly understand problems and assess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67778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28574" y="3571843"/>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216044" y="3067736"/>
            <a:ext cx="6050683"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employee value proposition (EVP) can be defined as: a statement of the values, rewards, recognition, support, and company culture that an employer gives employees, enabling them to do their best work and achieve their highest potential.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08985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63820" y="1769425"/>
            <a:ext cx="89274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demographics: Includes information such as employee ID, name, start and exit dates, job title, supervisor, and email address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engagement: Includes information such as survey date, and training date and details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Performance: Includes information such as performance score, daily error rate, and 90-day complaints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Salary: Includes information such as salary tier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Experience: Includes information such as years of experience in their current field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Location: Includes information such as the city where each employee is based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Gender: Includes information such as the gender identity of employees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842500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476635" y="3286124"/>
            <a:ext cx="2379414" cy="3419474"/>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3142245" y="2135631"/>
            <a:ext cx="8497595"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Track performan</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Youan measure metrics like productivity, attendance, quality of work, timeliness, and feedback.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 to analyze potential leaders, identify current talent, and plan for succession.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a data input sheet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dedicated sheet for inputting raw data.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formulas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008255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2024-09-02T06:14:08Z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