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7AA4-4E6F-A471-65DDB9C0ED56}"/>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C8B-426C-9897-EA3EF62B260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C8B-426C-9897-EA3EF62B260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C8B-426C-9897-EA3EF62B260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C8B-426C-9897-EA3EF62B260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C8B-426C-9897-EA3EF62B260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C8B-426C-9897-EA3EF62B260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C8B-426C-9897-EA3EF62B260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C8B-426C-9897-EA3EF62B260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C8B-426C-9897-EA3EF62B260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C8B-426C-9897-EA3EF62B260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C8B-426C-9897-EA3EF62B2601}"/>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5C8B-426C-9897-EA3EF62B2601}"/>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8B-4AA3-A70B-246034D5E18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8B-4AA3-A70B-246034D5E1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8B-4AA3-A70B-246034D5E18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8B-4AA3-A70B-246034D5E18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68B-4AA3-A70B-246034D5E18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68B-4AA3-A70B-246034D5E18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68B-4AA3-A70B-246034D5E18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68B-4AA3-A70B-246034D5E18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68B-4AA3-A70B-246034D5E18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68B-4AA3-A70B-246034D5E18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C68B-4AA3-A70B-246034D5E18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image" Target="../media/image13.png"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SHARUMATHI.G</a:t>
            </a:r>
          </a:p>
          <a:p>
            <a:r>
              <a:rPr lang="en-US" sz="2400" dirty="0"/>
              <a:t>REGISTER NO: 122201951</a:t>
            </a:r>
            <a:r>
              <a:rPr lang="en-IN" sz="2400" dirty="0"/>
              <a:t> asunm1351unm135122/</a:t>
            </a:r>
            <a:r>
              <a:rPr lang="en-IN" sz="2400" dirty="0" err="1"/>
              <a:t>cp</a:t>
            </a:r>
            <a:r>
              <a:rPr lang="en-IN" sz="2400"/>
              <a:t>/112</a:t>
            </a:r>
            <a:endParaRPr lang="en-US" sz="2400" dirty="0"/>
          </a:p>
          <a:p>
            <a:r>
              <a:rPr lang="en-US" sz="2400" dirty="0"/>
              <a:t>DEPARTMENT:B.COM CORPORATE SECRETARYSHIP</a:t>
            </a:r>
          </a:p>
          <a:p>
            <a:r>
              <a:rPr lang="en-US" sz="2400" dirty="0"/>
              <a:t>COLLEGE: 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algn="ctr"/>
            <a:r>
              <a:rPr lang="en-US" sz="2000" b="1" dirty="0"/>
              <a:t>Bar , Pie Diagram, Line Chart</a:t>
            </a:r>
          </a:p>
          <a:p>
            <a:pPr marL="342900" indent="-342900" algn="ctr">
              <a:buFont typeface="Wingdings" panose="05000000000000000000" pitchFamily="2" charset="2"/>
              <a:buChar char="q"/>
            </a:pPr>
            <a:r>
              <a:rPr lang="en-US" sz="2000" b="1" dirty="0"/>
              <a:t>SUMMARY</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81689846"/>
              </p:ext>
            </p:extLst>
          </p:nvPr>
        </p:nvGraphicFramePr>
        <p:xfrm>
          <a:off x="1524000" y="1402586"/>
          <a:ext cx="7238999" cy="5029200"/>
        </p:xfrm>
        <a:graphic>
          <a:graphicData uri="http://schemas.openxmlformats.org/drawingml/2006/chart">
            <c:chart xmlns:c="http://schemas.openxmlformats.org/drawingml/2006/chart" xmlns:r="http://schemas.openxmlformats.org/officeDocument/2006/relationships" r:id="rId3"/>
          </a:graphicData>
        </a:graphic>
      </p:graphicFrame>
      <p:pic>
        <p:nvPicPr>
          <p:cNvPr id="4098" name="Picture 2">
            <a:extLst>
              <a:ext uri="{FF2B5EF4-FFF2-40B4-BE49-F238E27FC236}">
                <a16:creationId xmlns:a16="http://schemas.microsoft.com/office/drawing/2014/main" id="{2A432243-361D-5594-C622-D8CCA705F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11" y="1266101"/>
            <a:ext cx="8390114" cy="5201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pic>
        <p:nvPicPr>
          <p:cNvPr id="5122" name="Picture 2">
            <a:extLst>
              <a:ext uri="{FF2B5EF4-FFF2-40B4-BE49-F238E27FC236}">
                <a16:creationId xmlns:a16="http://schemas.microsoft.com/office/drawing/2014/main" id="{2AD89F5C-F7E5-5A1F-C612-435BD3049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8252686"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pic>
        <p:nvPicPr>
          <p:cNvPr id="6146" name="Picture 2">
            <a:extLst>
              <a:ext uri="{FF2B5EF4-FFF2-40B4-BE49-F238E27FC236}">
                <a16:creationId xmlns:a16="http://schemas.microsoft.com/office/drawing/2014/main" id="{69EC096F-4875-E753-AB19-0E4121B20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586" y="1476135"/>
            <a:ext cx="7162800" cy="443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By evaluating employee performance, it is observed that the number of employees with average performance of Good, Bad, and Average. To address this, we can assign tasks of varying levels based on their performance and work. Motivating them effectively is essential for achieving better outcomes.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algn="ctr"/>
            <a:endParaRPr lang="en-IN" dirty="0"/>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5">
            <a:extLst>
              <a:ext uri="{FF2B5EF4-FFF2-40B4-BE49-F238E27FC236}">
                <a16:creationId xmlns:a16="http://schemas.microsoft.com/office/drawing/2014/main" id="{A44B1050-7916-648D-011A-FADE9866B98D}"/>
              </a:ext>
            </a:extLst>
          </p:cNvPr>
          <p:cNvSpPr>
            <a:spLocks noChangeArrowheads="1"/>
          </p:cNvSpPr>
          <p:nvPr/>
        </p:nvSpPr>
        <p:spPr bwMode="auto">
          <a:xfrm>
            <a:off x="676275" y="3423702"/>
            <a:ext cx="69437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Thoughtfully evaluates various perspectives and strategies before making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Consistently demonstrated a strong aptitude for solving complex problems with efficiency</a:t>
            </a:r>
          </a:p>
        </p:txBody>
      </p:sp>
      <p:sp>
        <p:nvSpPr>
          <p:cNvPr id="20" name="Rectangle 10">
            <a:extLst>
              <a:ext uri="{FF2B5EF4-FFF2-40B4-BE49-F238E27FC236}">
                <a16:creationId xmlns:a16="http://schemas.microsoft.com/office/drawing/2014/main" id="{14E38DEF-54EE-5836-B0B0-B96FE3758255}"/>
              </a:ext>
            </a:extLst>
          </p:cNvPr>
          <p:cNvSpPr>
            <a:spLocks noChangeArrowheads="1"/>
          </p:cNvSpPr>
          <p:nvPr/>
        </p:nvSpPr>
        <p:spPr bwMode="auto">
          <a:xfrm rot="10800000" flipV="1">
            <a:off x="676275" y="2579553"/>
            <a:ext cx="1212119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i="0" u="none" strike="noStrike" cap="none" normalizeH="0" baseline="0" dirty="0">
                <a:ln>
                  <a:noFill/>
                </a:ln>
                <a:solidFill>
                  <a:schemeClr val="tx1"/>
                </a:solidFill>
                <a:effectLst/>
                <a:latin typeface="Arial" panose="020B0604020202020204" pitchFamily="34" charset="0"/>
              </a:rPr>
              <a:t> For Accomplishment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i="0" u="none" strike="noStrike" cap="none" normalizeH="0" baseline="0" dirty="0">
                <a:ln>
                  <a:noFill/>
                </a:ln>
                <a:solidFill>
                  <a:schemeClr val="tx1"/>
                </a:solidFill>
                <a:effectLst/>
                <a:latin typeface="Arial" panose="020B0604020202020204" pitchFamily="34" charset="0"/>
              </a:rPr>
              <a:t> For Salary Increase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employee performance by taking into account factors such as gender, performance scores, and ratings to identify trends and patterns across different employee categories (high, medium, low). Compare their strengths and weaknesses, and recommend actionable goals for improvement.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2050" name="Picture 2" descr="11 Best Organizational Chart Software and Tools In 2024">
            <a:extLst>
              <a:ext uri="{FF2B5EF4-FFF2-40B4-BE49-F238E27FC236}">
                <a16:creationId xmlns:a16="http://schemas.microsoft.com/office/drawing/2014/main" id="{9715A944-83CA-A9DD-DB58-F203B24B4E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609"/>
          <a:stretch/>
        </p:blipFill>
        <p:spPr bwMode="auto">
          <a:xfrm>
            <a:off x="1447800" y="1854895"/>
            <a:ext cx="6477000" cy="3654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81713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4102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endParaRPr lang="en-IN" sz="2400" dirty="0"/>
          </a:p>
        </p:txBody>
      </p:sp>
      <p:sp>
        <p:nvSpPr>
          <p:cNvPr id="12" name="TextBox 11">
            <a:extLst>
              <a:ext uri="{FF2B5EF4-FFF2-40B4-BE49-F238E27FC236}">
                <a16:creationId xmlns:a16="http://schemas.microsoft.com/office/drawing/2014/main" id="{71D2E7C6-1C1C-799D-BAF0-33E8FB11E5B7}"/>
              </a:ext>
            </a:extLst>
          </p:cNvPr>
          <p:cNvSpPr txBox="1"/>
          <p:nvPr/>
        </p:nvSpPr>
        <p:spPr>
          <a:xfrm>
            <a:off x="3470839" y="3346639"/>
            <a:ext cx="5492187" cy="201593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Conditional Formatting: Absence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Filter: Eliminate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Formula: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Pivot: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 Graph: Data Representation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Employee Data Description</a:t>
            </a:r>
          </a:p>
        </p:txBody>
      </p:sp>
      <p:sp>
        <p:nvSpPr>
          <p:cNvPr id="3" name="Rectangle 2"/>
          <p:cNvSpPr/>
          <p:nvPr/>
        </p:nvSpPr>
        <p:spPr>
          <a:xfrm>
            <a:off x="1676400" y="1676400"/>
            <a:ext cx="7467600" cy="388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457200" indent="-457200">
              <a:buFont typeface="Arial" panose="020B0604020202020204" pitchFamily="34" charset="0"/>
              <a:buChar char="•"/>
            </a:pPr>
            <a:r>
              <a:rPr lang="en-US" sz="2800" dirty="0"/>
              <a:t>First Name</a:t>
            </a:r>
          </a:p>
          <a:p>
            <a:pPr marL="457200" indent="-457200">
              <a:buFont typeface="Arial" panose="020B0604020202020204" pitchFamily="34" charset="0"/>
              <a:buChar char="•"/>
            </a:pPr>
            <a:r>
              <a:rPr lang="en-US" sz="2800" dirty="0"/>
              <a:t>Last Name</a:t>
            </a:r>
          </a:p>
          <a:p>
            <a:pPr marL="457200" indent="-457200">
              <a:buFont typeface="Arial" panose="020B0604020202020204" pitchFamily="34" charset="0"/>
              <a:buChar char="•"/>
            </a:pPr>
            <a:r>
              <a:rPr lang="en-US" sz="2800" dirty="0"/>
              <a:t>Gender </a:t>
            </a:r>
          </a:p>
          <a:p>
            <a:pPr marL="457200" indent="-457200">
              <a:buFont typeface="Arial" panose="020B0604020202020204" pitchFamily="34" charset="0"/>
              <a:buChar char="•"/>
            </a:pPr>
            <a:r>
              <a:rPr lang="en-US" sz="2800" dirty="0"/>
              <a:t>Business Unit</a:t>
            </a:r>
          </a:p>
          <a:p>
            <a:pPr marL="457200" indent="-457200">
              <a:buFont typeface="Arial" panose="020B0604020202020204" pitchFamily="34" charset="0"/>
              <a:buChar char="•"/>
            </a:pPr>
            <a:r>
              <a:rPr lang="en-US" sz="2800" dirty="0"/>
              <a:t>Performance Score</a:t>
            </a:r>
          </a:p>
          <a:p>
            <a:pPr marL="457200" indent="-457200">
              <a:buFont typeface="Arial" panose="020B0604020202020204" pitchFamily="34" charset="0"/>
              <a:buChar char="•"/>
            </a:pPr>
            <a:r>
              <a:rPr lang="en-US" sz="2800" dirty="0"/>
              <a:t>Current Employee Rating</a:t>
            </a:r>
          </a:p>
          <a:p>
            <a:pPr marL="457200" indent="-457200">
              <a:buFont typeface="Arial" panose="020B0604020202020204" pitchFamily="34" charset="0"/>
              <a:buChar char="•"/>
            </a:pPr>
            <a:r>
              <a:rPr lang="en-US" sz="2800" dirty="0"/>
              <a:t>Credit Rating Performance</a:t>
            </a:r>
          </a:p>
          <a:p>
            <a:pPr algn="ctr"/>
            <a:endParaRPr lang="en-US" sz="2800" dirty="0"/>
          </a:p>
          <a:p>
            <a:pPr algn="ct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a:t>
            </a:r>
            <a:r>
              <a:rPr lang="en-US" sz="2800" b="0" i="0" dirty="0">
                <a:solidFill>
                  <a:srgbClr val="000000"/>
                </a:solidFill>
                <a:effectLst/>
                <a:latin typeface="Google Sans Mono"/>
              </a:rPr>
              <a:t> =IFS( </a:t>
            </a:r>
            <a:r>
              <a:rPr lang="en-US" sz="2800" b="0" i="0" dirty="0">
                <a:solidFill>
                  <a:srgbClr val="F7981D"/>
                </a:solidFill>
                <a:effectLst/>
                <a:latin typeface="Google Sans Mono"/>
              </a:rPr>
              <a:t>F2</a:t>
            </a:r>
            <a:r>
              <a:rPr lang="en-US" sz="2800" b="0" i="0" dirty="0">
                <a:solidFill>
                  <a:srgbClr val="000000"/>
                </a:solidFill>
                <a:effectLst/>
                <a:latin typeface="Google Sans Mono"/>
              </a:rPr>
              <a:t> &gt;= </a:t>
            </a:r>
            <a:r>
              <a:rPr lang="en-US" sz="2800" b="0" i="0" dirty="0">
                <a:solidFill>
                  <a:srgbClr val="1155CC"/>
                </a:solidFill>
                <a:effectLst/>
                <a:latin typeface="Google Sans Mono"/>
              </a:rPr>
              <a:t>4</a:t>
            </a:r>
            <a:r>
              <a:rPr lang="en-US" sz="2800" b="0" i="0" dirty="0">
                <a:solidFill>
                  <a:srgbClr val="000000"/>
                </a:solidFill>
                <a:effectLst/>
                <a:latin typeface="Google Sans Mono"/>
              </a:rPr>
              <a:t>, </a:t>
            </a:r>
            <a:r>
              <a:rPr lang="en-US" sz="2800" b="0" i="0" dirty="0">
                <a:solidFill>
                  <a:srgbClr val="008000"/>
                </a:solidFill>
                <a:effectLst/>
                <a:latin typeface="Google Sans Mono"/>
              </a:rPr>
              <a:t>"Good"</a:t>
            </a:r>
            <a:r>
              <a:rPr lang="en-US" sz="2800" b="0" i="0" dirty="0">
                <a:solidFill>
                  <a:srgbClr val="000000"/>
                </a:solidFill>
                <a:effectLst/>
                <a:latin typeface="Google Sans Mono"/>
              </a:rPr>
              <a:t>, </a:t>
            </a:r>
            <a:r>
              <a:rPr lang="en-US" sz="2800" b="0" i="0" dirty="0">
                <a:solidFill>
                  <a:srgbClr val="F7981D"/>
                </a:solidFill>
                <a:effectLst/>
                <a:latin typeface="Google Sans Mono"/>
              </a:rPr>
              <a:t>F2</a:t>
            </a:r>
            <a:r>
              <a:rPr lang="en-US" sz="2800" b="0" i="0" dirty="0">
                <a:solidFill>
                  <a:srgbClr val="000000"/>
                </a:solidFill>
                <a:effectLst/>
                <a:latin typeface="Google Sans Mono"/>
              </a:rPr>
              <a:t> = </a:t>
            </a:r>
            <a:r>
              <a:rPr lang="en-US" sz="2800" b="0" i="0" dirty="0">
                <a:solidFill>
                  <a:srgbClr val="1155CC"/>
                </a:solidFill>
                <a:effectLst/>
                <a:latin typeface="Google Sans Mono"/>
              </a:rPr>
              <a:t>3</a:t>
            </a:r>
            <a:r>
              <a:rPr lang="en-US" sz="2800" b="0" i="0" dirty="0">
                <a:solidFill>
                  <a:srgbClr val="000000"/>
                </a:solidFill>
                <a:effectLst/>
                <a:latin typeface="Google Sans Mono"/>
              </a:rPr>
              <a:t>, </a:t>
            </a:r>
            <a:r>
              <a:rPr lang="en-US" sz="2800" b="0" i="0" dirty="0">
                <a:solidFill>
                  <a:srgbClr val="008000"/>
                </a:solidFill>
                <a:effectLst/>
                <a:latin typeface="Google Sans Mono"/>
              </a:rPr>
              <a:t>"Average"</a:t>
            </a:r>
            <a:r>
              <a:rPr lang="en-US" sz="2800" b="0" i="0" dirty="0">
                <a:solidFill>
                  <a:srgbClr val="000000"/>
                </a:solidFill>
                <a:effectLst/>
                <a:latin typeface="Google Sans Mono"/>
              </a:rPr>
              <a:t>, </a:t>
            </a:r>
            <a:r>
              <a:rPr lang="en-US" sz="2800" b="0" i="0" dirty="0">
                <a:solidFill>
                  <a:srgbClr val="F7981D"/>
                </a:solidFill>
                <a:effectLst/>
                <a:latin typeface="Google Sans Mono"/>
              </a:rPr>
              <a:t>F2</a:t>
            </a:r>
            <a:r>
              <a:rPr lang="en-US" sz="2800" b="0" i="0" dirty="0">
                <a:solidFill>
                  <a:srgbClr val="000000"/>
                </a:solidFill>
                <a:effectLst/>
                <a:latin typeface="Google Sans Mono"/>
              </a:rPr>
              <a:t> &lt;= </a:t>
            </a:r>
            <a:r>
              <a:rPr lang="en-US" sz="2800" b="0" i="0" dirty="0">
                <a:solidFill>
                  <a:srgbClr val="1155CC"/>
                </a:solidFill>
                <a:effectLst/>
                <a:latin typeface="Google Sans Mono"/>
              </a:rPr>
              <a:t>2</a:t>
            </a:r>
            <a:r>
              <a:rPr lang="en-US" sz="2800" b="0" i="0" dirty="0">
                <a:solidFill>
                  <a:srgbClr val="000000"/>
                </a:solidFill>
                <a:effectLst/>
                <a:latin typeface="Google Sans Mono"/>
              </a:rPr>
              <a:t>, </a:t>
            </a:r>
            <a:r>
              <a:rPr lang="en-US" sz="2800" b="0" i="0" dirty="0">
                <a:solidFill>
                  <a:srgbClr val="008000"/>
                </a:solidFill>
                <a:effectLst/>
                <a:latin typeface="Google Sans Mono"/>
              </a:rPr>
              <a:t>"Bad"</a:t>
            </a:r>
            <a:r>
              <a:rPr lang="en-US" sz="2800" b="0" i="0" dirty="0">
                <a:solidFill>
                  <a:srgbClr val="000000"/>
                </a:solidFill>
                <a:effectLst/>
                <a:latin typeface="Google Sans Mono"/>
              </a:rPr>
              <a:t> )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367</TotalTime>
  <Words>351</Words>
  <Application>Microsoft Office PowerPoint</Application>
  <PresentationFormat>Widescreen</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Employee Data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sharumathigk@gmail.com</cp:lastModifiedBy>
  <cp:revision>25</cp:revision>
  <dcterms:created xsi:type="dcterms:W3CDTF">2024-03-29T15:07:22Z</dcterms:created>
  <dcterms:modified xsi:type="dcterms:W3CDTF">2024-08-31T10:36:53Z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