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64" r:id="rId3"/>
    <p:sldId id="265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91CC397-6862-4279-9594-C74FF5BE70A1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A03CEE7-06CE-4E77-BC9C-B53FC0EDAB3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285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C397-6862-4279-9594-C74FF5BE70A1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3CEE7-06CE-4E77-BC9C-B53FC0E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07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C397-6862-4279-9594-C74FF5BE70A1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3CEE7-06CE-4E77-BC9C-B53FC0EDAB3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180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C397-6862-4279-9594-C74FF5BE70A1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3CEE7-06CE-4E77-BC9C-B53FC0EDAB3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055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C397-6862-4279-9594-C74FF5BE70A1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3CEE7-06CE-4E77-BC9C-B53FC0E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85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C397-6862-4279-9594-C74FF5BE70A1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3CEE7-06CE-4E77-BC9C-B53FC0EDAB3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02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C397-6862-4279-9594-C74FF5BE70A1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3CEE7-06CE-4E77-BC9C-B53FC0EDAB3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103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C397-6862-4279-9594-C74FF5BE70A1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3CEE7-06CE-4E77-BC9C-B53FC0EDAB3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3252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C397-6862-4279-9594-C74FF5BE70A1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3CEE7-06CE-4E77-BC9C-B53FC0EDAB3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318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C397-6862-4279-9594-C74FF5BE70A1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3CEE7-06CE-4E77-BC9C-B53FC0E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1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C397-6862-4279-9594-C74FF5BE70A1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3CEE7-06CE-4E77-BC9C-B53FC0EDAB3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100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C397-6862-4279-9594-C74FF5BE70A1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3CEE7-06CE-4E77-BC9C-B53FC0E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62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C397-6862-4279-9594-C74FF5BE70A1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3CEE7-06CE-4E77-BC9C-B53FC0EDAB3B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423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C397-6862-4279-9594-C74FF5BE70A1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3CEE7-06CE-4E77-BC9C-B53FC0EDAB3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704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C397-6862-4279-9594-C74FF5BE70A1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3CEE7-06CE-4E77-BC9C-B53FC0E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41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C397-6862-4279-9594-C74FF5BE70A1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3CEE7-06CE-4E77-BC9C-B53FC0EDAB3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985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C397-6862-4279-9594-C74FF5BE70A1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3CEE7-06CE-4E77-BC9C-B53FC0E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6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91CC397-6862-4279-9594-C74FF5BE70A1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A03CEE7-06CE-4E77-BC9C-B53FC0E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8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19951-2210-7B70-4854-59097B404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306291"/>
            <a:ext cx="9829797" cy="60960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At  Main gate  -Near  waiting lounge at  AIS campus,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Wakad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96D120-B347-554E-9963-50CD618B4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33964"/>
            <a:ext cx="5309332" cy="3176291"/>
          </a:xfrm>
          <a:prstGeom prst="rect">
            <a:avLst/>
          </a:prstGeom>
          <a:effectLst>
            <a:glow rad="127000">
              <a:schemeClr val="accent1">
                <a:alpha val="60000"/>
              </a:schemeClr>
            </a:glo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88C100D-1ADB-5EDA-93E7-A92B40919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028088"/>
            <a:ext cx="4914898" cy="31762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4F0562-2DD7-E940-D8F6-EF4C2AD9CE5D}"/>
              </a:ext>
            </a:extLst>
          </p:cNvPr>
          <p:cNvSpPr txBox="1"/>
          <p:nvPr/>
        </p:nvSpPr>
        <p:spPr>
          <a:xfrm>
            <a:off x="3036870" y="1048233"/>
            <a:ext cx="61182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>
                <a:latin typeface="Algerian" panose="04020705040A02060702" pitchFamily="82" charset="0"/>
              </a:rPr>
              <a:t>        2. </a:t>
            </a:r>
            <a:r>
              <a:rPr lang="en-IN" sz="4000" dirty="0" err="1">
                <a:latin typeface="Algerian" panose="04020705040A02060702" pitchFamily="82" charset="0"/>
              </a:rPr>
              <a:t>Saptaparni</a:t>
            </a:r>
            <a:endParaRPr lang="en-IN" sz="4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97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FB23FD-F0B5-4B1C-1AC2-094DA1CE6AF9}"/>
              </a:ext>
            </a:extLst>
          </p:cNvPr>
          <p:cNvSpPr txBox="1"/>
          <p:nvPr/>
        </p:nvSpPr>
        <p:spPr>
          <a:xfrm>
            <a:off x="612476" y="707367"/>
            <a:ext cx="10886535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b="1" i="0" dirty="0">
              <a:solidFill>
                <a:srgbClr val="1F1F1F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algn="l"/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Common Name</a:t>
            </a:r>
            <a:r>
              <a:rPr lang="en-US" sz="2400" dirty="0">
                <a:solidFill>
                  <a:srgbClr val="1F1F1F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sz="2400" dirty="0" err="1">
                <a:solidFill>
                  <a:srgbClr val="1F1F1F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Saptaparni</a:t>
            </a:r>
            <a:r>
              <a:rPr lang="en-US" sz="2400" dirty="0">
                <a:solidFill>
                  <a:srgbClr val="1F1F1F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, Indian Devil tree, blackboard tree</a:t>
            </a:r>
          </a:p>
          <a:p>
            <a:pPr algn="l"/>
            <a:r>
              <a:rPr lang="en-US" sz="240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Scientific name</a:t>
            </a:r>
            <a:r>
              <a:rPr lang="en-US" sz="240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   </a:t>
            </a:r>
            <a:r>
              <a:rPr lang="en-IN" sz="2400" i="1" dirty="0" err="1">
                <a:solidFill>
                  <a:srgbClr val="0C0808"/>
                </a:solidFill>
                <a:effectLst/>
                <a:highlight>
                  <a:srgbClr val="F6F6F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Alstonia</a:t>
            </a:r>
            <a:r>
              <a:rPr lang="en-IN" sz="2400" i="1" dirty="0">
                <a:solidFill>
                  <a:srgbClr val="0C0808"/>
                </a:solidFill>
                <a:effectLst/>
                <a:highlight>
                  <a:srgbClr val="F6F6F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i="1" dirty="0" err="1">
                <a:solidFill>
                  <a:srgbClr val="0C0808"/>
                </a:solidFill>
                <a:highlight>
                  <a:srgbClr val="F6F6F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2400" i="1" dirty="0" err="1">
                <a:solidFill>
                  <a:srgbClr val="0C0808"/>
                </a:solidFill>
                <a:effectLst/>
                <a:highlight>
                  <a:srgbClr val="F6F6F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cholaris</a:t>
            </a:r>
            <a:endParaRPr lang="en-US" sz="2400" i="1" dirty="0">
              <a:solidFill>
                <a:srgbClr val="1F1F1F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Family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:</a:t>
            </a:r>
            <a:r>
              <a:rPr lang="en-US" sz="240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Apocynaceae</a:t>
            </a:r>
            <a:endParaRPr lang="en-US" sz="2400" i="0" dirty="0">
              <a:solidFill>
                <a:srgbClr val="1F1F1F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Habit                  :  </a:t>
            </a:r>
            <a:r>
              <a:rPr lang="en-US" sz="2400" b="0" i="0" dirty="0">
                <a:solidFill>
                  <a:srgbClr val="0C0808"/>
                </a:solidFill>
                <a:effectLst/>
                <a:highlight>
                  <a:srgbClr val="F6F6F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tree is native to Asian subcontinent. It grows naturally in any</a:t>
            </a:r>
          </a:p>
          <a:p>
            <a:pPr algn="l"/>
            <a:r>
              <a:rPr lang="en-US" sz="2400" dirty="0">
                <a:solidFill>
                  <a:srgbClr val="0C0808"/>
                </a:solidFill>
                <a:highlight>
                  <a:srgbClr val="F6F6F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en-US" sz="2400" b="0" i="0" dirty="0">
                <a:solidFill>
                  <a:srgbClr val="0C0808"/>
                </a:solidFill>
                <a:effectLst/>
                <a:highlight>
                  <a:srgbClr val="F6F6F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type of soil including arid regions. </a:t>
            </a:r>
          </a:p>
          <a:p>
            <a:pPr algn="l"/>
            <a:endParaRPr lang="en-US" sz="2400" dirty="0">
              <a:solidFill>
                <a:srgbClr val="0C0808"/>
              </a:solidFill>
              <a:highlight>
                <a:srgbClr val="F6F6F6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FF0000"/>
                </a:solidFill>
                <a:highlight>
                  <a:srgbClr val="F6F6F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       :  </a:t>
            </a:r>
            <a:r>
              <a:rPr lang="en-US" sz="2400" dirty="0">
                <a:solidFill>
                  <a:srgbClr val="0C0808"/>
                </a:solidFill>
                <a:highlight>
                  <a:srgbClr val="F6F6F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It is native to Indian Subcontinent .It has been extensively planted </a:t>
            </a:r>
          </a:p>
          <a:p>
            <a:pPr algn="l"/>
            <a:r>
              <a:rPr lang="en-US" sz="2400" dirty="0">
                <a:solidFill>
                  <a:srgbClr val="0C0808"/>
                </a:solidFill>
                <a:highlight>
                  <a:srgbClr val="F6F6F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in India and also seem to grow well in hot dry regions but can </a:t>
            </a:r>
          </a:p>
          <a:p>
            <a:pPr algn="l"/>
            <a:r>
              <a:rPr lang="en-US" sz="2400" dirty="0">
                <a:solidFill>
                  <a:srgbClr val="0C0808"/>
                </a:solidFill>
                <a:highlight>
                  <a:srgbClr val="F6F6F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not  sand water logging. This tree recommended for planting in </a:t>
            </a:r>
          </a:p>
          <a:p>
            <a:pPr algn="l"/>
            <a:r>
              <a:rPr lang="en-US" sz="2400" dirty="0">
                <a:solidFill>
                  <a:srgbClr val="0C0808"/>
                </a:solidFill>
                <a:highlight>
                  <a:srgbClr val="F6F6F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parks ,garden and at roadside.</a:t>
            </a:r>
          </a:p>
        </p:txBody>
      </p:sp>
    </p:spTree>
    <p:extLst>
      <p:ext uri="{BB962C8B-B14F-4D97-AF65-F5344CB8AC3E}">
        <p14:creationId xmlns:p14="http://schemas.microsoft.com/office/powerpoint/2010/main" val="597699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EACAF8-8A1A-DB57-51F2-3EDB881592BE}"/>
              </a:ext>
            </a:extLst>
          </p:cNvPr>
          <p:cNvSpPr txBox="1"/>
          <p:nvPr/>
        </p:nvSpPr>
        <p:spPr>
          <a:xfrm>
            <a:off x="664234" y="508958"/>
            <a:ext cx="1068812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IN" sz="2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</a:p>
          <a:p>
            <a:pPr algn="just" fontAlgn="base"/>
            <a:endParaRPr lang="en-IN" sz="2800" b="1" dirty="0">
              <a:solidFill>
                <a:srgbClr val="02590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sz="2400" b="0" i="0" dirty="0" err="1">
                <a:solidFill>
                  <a:srgbClr val="0C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Saptaparna</a:t>
            </a:r>
            <a:r>
              <a:rPr lang="en-US" sz="2400" b="0" i="0" dirty="0">
                <a:solidFill>
                  <a:srgbClr val="0C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b="0" i="0" dirty="0" err="1">
                <a:solidFill>
                  <a:srgbClr val="0C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Alstonia</a:t>
            </a:r>
            <a:r>
              <a:rPr lang="en-US" sz="2400" b="0" i="0" dirty="0">
                <a:solidFill>
                  <a:srgbClr val="0C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C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scholaris</a:t>
            </a:r>
            <a:r>
              <a:rPr lang="en-US" sz="2400" b="0" i="0" dirty="0">
                <a:solidFill>
                  <a:srgbClr val="0C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which literally means seven leaves in a whorl, is an evergreen tree which grows up to height of 40 m. It is a glabrous tree, having green colored leaves, with glossy appearance on the upper side, while appear greyish colored on the underside of the leaves. Leaves are 4-6 inches in length, and 1-2 cm in diameter. The leaves are of uneven size but in clusters known by the name </a:t>
            </a:r>
          </a:p>
          <a:p>
            <a:pPr algn="just" fontAlgn="base"/>
            <a:r>
              <a:rPr lang="en-US" sz="2400" dirty="0">
                <a:solidFill>
                  <a:srgbClr val="0C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sz="2400" b="0" i="0" dirty="0">
                <a:solidFill>
                  <a:srgbClr val="0C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C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visama</a:t>
            </a:r>
            <a:r>
              <a:rPr lang="en-US" sz="2400" b="0" i="0" dirty="0">
                <a:solidFill>
                  <a:srgbClr val="0C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b="0" i="0" dirty="0" err="1">
                <a:solidFill>
                  <a:srgbClr val="0C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cchada</a:t>
            </a:r>
            <a:r>
              <a:rPr lang="en-US" sz="2400" b="0" i="0" dirty="0">
                <a:solidFill>
                  <a:srgbClr val="0C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0" i="0" dirty="0" err="1">
                <a:solidFill>
                  <a:srgbClr val="0C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ayuk</a:t>
            </a:r>
            <a:r>
              <a:rPr lang="en-US" sz="2400" b="0" i="0" dirty="0">
                <a:solidFill>
                  <a:srgbClr val="0C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C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cchada</a:t>
            </a:r>
            <a:r>
              <a:rPr lang="en-US" sz="2400" b="0" i="0" dirty="0">
                <a:solidFill>
                  <a:srgbClr val="0C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fontAlgn="base"/>
            <a:r>
              <a:rPr lang="en-US" sz="2400" b="0" i="0" dirty="0">
                <a:solidFill>
                  <a:srgbClr val="0C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bark of this tree is thick, brittle, white on the external surface and yellowish inside. When the bark is cut a milky liquid oozes out. Seeds are white in color with attached to it cotton like fibers at the end.</a:t>
            </a:r>
            <a:r>
              <a:rPr lang="en-US" sz="2400" b="0" i="0" dirty="0">
                <a:solidFill>
                  <a:srgbClr val="0C0808"/>
                </a:solidFill>
                <a:effectLst/>
                <a:highlight>
                  <a:srgbClr val="F6F6F6"/>
                </a:highlight>
                <a:latin typeface="PT Sans" panose="020B0503020203020204" pitchFamily="34" charset="0"/>
              </a:rPr>
              <a:t> </a:t>
            </a:r>
            <a:r>
              <a:rPr lang="en-US" sz="2400" b="0" i="0" dirty="0">
                <a:solidFill>
                  <a:srgbClr val="0C0808"/>
                </a:solidFill>
                <a:effectLst/>
                <a:highlight>
                  <a:srgbClr val="F6F6F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tree is a rich in alkaloids and flavonoids. </a:t>
            </a:r>
            <a:endParaRPr lang="en-US" sz="2400" b="0" i="0" dirty="0">
              <a:solidFill>
                <a:srgbClr val="0C080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endParaRPr lang="en-IN" sz="2800" b="1" i="0" dirty="0">
              <a:solidFill>
                <a:srgbClr val="02590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406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2FBC0D-4349-4A58-7D51-F42FCD378E68}"/>
              </a:ext>
            </a:extLst>
          </p:cNvPr>
          <p:cNvSpPr txBox="1"/>
          <p:nvPr/>
        </p:nvSpPr>
        <p:spPr>
          <a:xfrm>
            <a:off x="776377" y="940279"/>
            <a:ext cx="1064499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C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twigs of </a:t>
            </a:r>
            <a:r>
              <a:rPr lang="en-US" sz="2400" b="0" i="0" dirty="0" err="1">
                <a:solidFill>
                  <a:srgbClr val="0C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Alstonia</a:t>
            </a:r>
            <a:r>
              <a:rPr lang="en-US" sz="2400" b="0" i="0" dirty="0">
                <a:solidFill>
                  <a:srgbClr val="0C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C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Scholaris</a:t>
            </a:r>
            <a:r>
              <a:rPr lang="en-US" sz="2400" b="0" i="0" dirty="0">
                <a:solidFill>
                  <a:srgbClr val="0C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tree is used for brushing the teeth due to its bactericidal property.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C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Herb is useful in skin diseases with secretions, allergic skin diseases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C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also found to be useful in thread worms and round worms.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C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very good supplement that helps to improves appetite and is given to women after delivery.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C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effective remedy to drop the fever, increases lactation and provides strength to women after delivery.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C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paste of the bark is applied over inflamed joints in chronic arthritis which provides relief to the patient.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rgbClr val="0C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Saptaparna</a:t>
            </a:r>
            <a:r>
              <a:rPr lang="en-US" sz="2400" b="0" i="0" dirty="0">
                <a:solidFill>
                  <a:srgbClr val="0C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very efficient blood purifier which provides beneficial effects for the heart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C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very useful for malarial fever as it is a very good antipyretic and giving same effect as that of quinine on fever, but has no side effects.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30D132-E31F-A4BA-E62F-DE4ECDED2D97}"/>
              </a:ext>
            </a:extLst>
          </p:cNvPr>
          <p:cNvSpPr txBox="1"/>
          <p:nvPr/>
        </p:nvSpPr>
        <p:spPr>
          <a:xfrm>
            <a:off x="770626" y="578653"/>
            <a:ext cx="61182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 :</a:t>
            </a:r>
          </a:p>
        </p:txBody>
      </p:sp>
    </p:spTree>
    <p:extLst>
      <p:ext uri="{BB962C8B-B14F-4D97-AF65-F5344CB8AC3E}">
        <p14:creationId xmlns:p14="http://schemas.microsoft.com/office/powerpoint/2010/main" val="9951297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405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Algerian</vt:lpstr>
      <vt:lpstr>Arial</vt:lpstr>
      <vt:lpstr>Garamond</vt:lpstr>
      <vt:lpstr>PT Sans</vt:lpstr>
      <vt:lpstr>Times New Roman</vt:lpstr>
      <vt:lpstr>Organic</vt:lpstr>
      <vt:lpstr>At  Main gate  -Near  waiting lounge at  AIS campus, Wakad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sharv pai</dc:creator>
  <cp:lastModifiedBy>sharv pai</cp:lastModifiedBy>
  <cp:revision>1</cp:revision>
  <dcterms:created xsi:type="dcterms:W3CDTF">2024-08-30T13:17:48Z</dcterms:created>
  <dcterms:modified xsi:type="dcterms:W3CDTF">2024-08-30T13:18:04Z</dcterms:modified>
</cp:coreProperties>
</file>