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66"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4660"/>
  </p:normalViewPr>
  <p:slideViewPr>
    <p:cSldViewPr snapToGrid="0">
      <p:cViewPr varScale="1">
        <p:scale>
          <a:sx n="62" d="100"/>
          <a:sy n="62" d="100"/>
        </p:scale>
        <p:origin x="7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outheast_Asia" TargetMode="External"/><Relationship Id="rId3" Type="http://schemas.openxmlformats.org/officeDocument/2006/relationships/hyperlink" Target="https://en.wikipedia.org/wiki/Indian_subcontinent" TargetMode="External"/><Relationship Id="rId7" Type="http://schemas.openxmlformats.org/officeDocument/2006/relationships/hyperlink" Target="https://en.wikipedia.org/wiki/South_Asia" TargetMode="External"/><Relationship Id="rId2" Type="http://schemas.openxmlformats.org/officeDocument/2006/relationships/hyperlink" Target="https://en.wikipedia.org/wiki/West_Asia" TargetMode="External"/><Relationship Id="rId1" Type="http://schemas.openxmlformats.org/officeDocument/2006/relationships/slideLayout" Target="../slideLayouts/slideLayout7.xml"/><Relationship Id="rId6" Type="http://schemas.openxmlformats.org/officeDocument/2006/relationships/hyperlink" Target="https://en.wikipedia.org/wiki/Center_of_diversity" TargetMode="External"/><Relationship Id="rId5" Type="http://schemas.openxmlformats.org/officeDocument/2006/relationships/hyperlink" Target="https://en.wikipedia.org/wiki/East_Africa" TargetMode="External"/><Relationship Id="rId4" Type="http://schemas.openxmlformats.org/officeDocument/2006/relationships/hyperlink" Target="https://en.wikipedia.org/wiki/Northeast_Africa" TargetMode="External"/><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3F5C-264C-553D-D968-2CCDC49C0DD5}"/>
              </a:ext>
            </a:extLst>
          </p:cNvPr>
          <p:cNvSpPr>
            <a:spLocks noGrp="1"/>
          </p:cNvSpPr>
          <p:nvPr>
            <p:ph type="ctrTitle"/>
          </p:nvPr>
        </p:nvSpPr>
        <p:spPr/>
        <p:txBody>
          <a:bodyPr/>
          <a:lstStyle/>
          <a:p>
            <a:r>
              <a:rPr lang="en-US" dirty="0"/>
              <a:t>MOGRA (JASMINE)</a:t>
            </a:r>
          </a:p>
        </p:txBody>
      </p:sp>
      <p:sp>
        <p:nvSpPr>
          <p:cNvPr id="3" name="Subtitle 2">
            <a:extLst>
              <a:ext uri="{FF2B5EF4-FFF2-40B4-BE49-F238E27FC236}">
                <a16:creationId xmlns:a16="http://schemas.microsoft.com/office/drawing/2014/main" id="{BB77AA3B-BBB2-2F99-0B44-71A46FA91942}"/>
              </a:ext>
            </a:extLst>
          </p:cNvPr>
          <p:cNvSpPr>
            <a:spLocks noGrp="1"/>
          </p:cNvSpPr>
          <p:nvPr>
            <p:ph type="subTitle" idx="1"/>
          </p:nvPr>
        </p:nvSpPr>
        <p:spPr/>
        <p:txBody>
          <a:bodyPr>
            <a:normAutofit/>
          </a:bodyPr>
          <a:lstStyle/>
          <a:p>
            <a:endParaRPr lang="en-US" sz="3600" dirty="0"/>
          </a:p>
        </p:txBody>
      </p:sp>
    </p:spTree>
    <p:extLst>
      <p:ext uri="{BB962C8B-B14F-4D97-AF65-F5344CB8AC3E}">
        <p14:creationId xmlns:p14="http://schemas.microsoft.com/office/powerpoint/2010/main" val="190466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4711-E2A1-A09C-3A8F-EEBDC5F0BEEE}"/>
              </a:ext>
            </a:extLst>
          </p:cNvPr>
          <p:cNvSpPr>
            <a:spLocks noGrp="1"/>
          </p:cNvSpPr>
          <p:nvPr>
            <p:ph type="title"/>
          </p:nvPr>
        </p:nvSpPr>
        <p:spPr>
          <a:xfrm>
            <a:off x="678426" y="609601"/>
            <a:ext cx="10894142" cy="377952"/>
          </a:xfrm>
        </p:spPr>
        <p:txBody>
          <a:bodyPr>
            <a:normAutofit fontScale="90000"/>
          </a:bodyPr>
          <a:lstStyle/>
          <a:p>
            <a:endParaRPr lang="en-US" dirty="0"/>
          </a:p>
        </p:txBody>
      </p:sp>
      <p:pic>
        <p:nvPicPr>
          <p:cNvPr id="6" name="Content Placeholder 5">
            <a:extLst>
              <a:ext uri="{FF2B5EF4-FFF2-40B4-BE49-F238E27FC236}">
                <a16:creationId xmlns:a16="http://schemas.microsoft.com/office/drawing/2014/main" id="{EF87B4C0-E6F9-1B2D-FEE2-5DC97CC9C784}"/>
              </a:ext>
            </a:extLst>
          </p:cNvPr>
          <p:cNvPicPr>
            <a:picLocks noGrp="1" noChangeAspect="1"/>
          </p:cNvPicPr>
          <p:nvPr>
            <p:ph sz="half" idx="2"/>
          </p:nvPr>
        </p:nvPicPr>
        <p:blipFill>
          <a:blip r:embed="rId2"/>
          <a:stretch>
            <a:fillRect/>
          </a:stretch>
        </p:blipFill>
        <p:spPr>
          <a:xfrm>
            <a:off x="678426" y="496089"/>
            <a:ext cx="10894142" cy="491463"/>
          </a:xfrm>
        </p:spPr>
      </p:pic>
      <p:pic>
        <p:nvPicPr>
          <p:cNvPr id="1026" name="Picture 2" descr="Arabian Jasmine Mogra Plant Price ...">
            <a:extLst>
              <a:ext uri="{FF2B5EF4-FFF2-40B4-BE49-F238E27FC236}">
                <a16:creationId xmlns:a16="http://schemas.microsoft.com/office/drawing/2014/main" id="{362A7BD9-29C3-94A7-EAB9-16A5486949C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57083" y="987552"/>
            <a:ext cx="5201265" cy="51772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gra Flower Plant : Amazon.in: Garden ...">
            <a:extLst>
              <a:ext uri="{FF2B5EF4-FFF2-40B4-BE49-F238E27FC236}">
                <a16:creationId xmlns:a16="http://schemas.microsoft.com/office/drawing/2014/main" id="{DAD20616-78AB-0398-8B4E-8A41113F7F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349" y="987552"/>
            <a:ext cx="5476568" cy="517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0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1D83F-E50E-08EE-4848-4E43B3FA11AD}"/>
              </a:ext>
            </a:extLst>
          </p:cNvPr>
          <p:cNvSpPr txBox="1"/>
          <p:nvPr/>
        </p:nvSpPr>
        <p:spPr>
          <a:xfrm>
            <a:off x="729465" y="1438382"/>
            <a:ext cx="10993348" cy="3046988"/>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Common Name- </a:t>
            </a:r>
            <a:r>
              <a:rPr lang="en-US" sz="2400" dirty="0">
                <a:solidFill>
                  <a:schemeClr val="tx1"/>
                </a:solidFill>
                <a:latin typeface="Times New Roman" panose="02020603050405020304" pitchFamily="18" charset="0"/>
                <a:cs typeface="Times New Roman" panose="02020603050405020304" pitchFamily="18" charset="0"/>
              </a:rPr>
              <a:t>Jasmine</a:t>
            </a:r>
          </a:p>
          <a:p>
            <a:r>
              <a:rPr lang="en-US" sz="2400" dirty="0">
                <a:solidFill>
                  <a:srgbClr val="FF0000"/>
                </a:solidFill>
                <a:latin typeface="Times New Roman" panose="02020603050405020304" pitchFamily="18" charset="0"/>
                <a:cs typeface="Times New Roman" panose="02020603050405020304" pitchFamily="18" charset="0"/>
              </a:rPr>
              <a:t>Scientific Name</a:t>
            </a:r>
            <a:r>
              <a:rPr lang="en-US" sz="2400" dirty="0">
                <a:solidFill>
                  <a:schemeClr val="tx1"/>
                </a:solidFill>
                <a:latin typeface="Times New Roman" panose="02020603050405020304" pitchFamily="18" charset="0"/>
                <a:cs typeface="Times New Roman" panose="02020603050405020304" pitchFamily="18" charset="0"/>
              </a:rPr>
              <a:t>- Jasminum Officinale</a:t>
            </a:r>
          </a:p>
          <a:p>
            <a:r>
              <a:rPr lang="en-US" sz="2400" dirty="0">
                <a:solidFill>
                  <a:srgbClr val="FF0000"/>
                </a:solidFill>
                <a:latin typeface="Times New Roman" panose="02020603050405020304" pitchFamily="18" charset="0"/>
                <a:cs typeface="Times New Roman" panose="02020603050405020304" pitchFamily="18" charset="0"/>
              </a:rPr>
              <a:t>Family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Oleaceae.</a:t>
            </a:r>
          </a:p>
          <a:p>
            <a:r>
              <a:rPr lang="en-US" sz="2400" dirty="0">
                <a:solidFill>
                  <a:srgbClr val="FF0000"/>
                </a:solidFill>
                <a:latin typeface="Times New Roman" panose="02020603050405020304" pitchFamily="18" charset="0"/>
                <a:cs typeface="Times New Roman" panose="02020603050405020304" pitchFamily="18" charset="0"/>
              </a:rPr>
              <a:t>Habit</a:t>
            </a:r>
            <a:r>
              <a:rPr lang="en-US" sz="2400" dirty="0">
                <a:solidFill>
                  <a:schemeClr val="tx1"/>
                </a:solidFill>
                <a:latin typeface="Times New Roman" panose="02020603050405020304" pitchFamily="18" charset="0"/>
                <a:cs typeface="Times New Roman" panose="02020603050405020304" pitchFamily="18" charset="0"/>
              </a:rPr>
              <a:t>-                Jasmine can be either deciduous (leaves falling in autumn)</a:t>
            </a:r>
          </a:p>
          <a:p>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or  evergreen (green all year round) and can be erect, spreading,</a:t>
            </a:r>
          </a:p>
          <a:p>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or climbing shrubs and vines.</a:t>
            </a:r>
          </a:p>
          <a:p>
            <a:r>
              <a:rPr lang="en-US" sz="2400" dirty="0">
                <a:solidFill>
                  <a:srgbClr val="FF0000"/>
                </a:solidFill>
                <a:latin typeface="Times New Roman" panose="02020603050405020304" pitchFamily="18" charset="0"/>
                <a:cs typeface="Times New Roman" panose="02020603050405020304" pitchFamily="18" charset="0"/>
              </a:rPr>
              <a:t>Distribution-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riginally from </a:t>
            </a:r>
            <a:r>
              <a:rPr lang="en-US" sz="24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tooltip="West Asia">
                  <a:extLst>
                    <a:ext uri="{A12FA001-AC4F-418D-AE19-62706E023703}">
                      <ahyp:hlinkClr xmlns:ahyp="http://schemas.microsoft.com/office/drawing/2018/hyperlinkcolor" val="tx"/>
                    </a:ext>
                  </a:extLst>
                </a:hlinkClick>
              </a:rPr>
              <a:t>West Asia</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a:t>
            </a:r>
            <a:r>
              <a:rPr lang="en-US" sz="24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3" tooltip="Indian subcontinent">
                  <a:extLst>
                    <a:ext uri="{A12FA001-AC4F-418D-AE19-62706E023703}">
                      <ahyp:hlinkClr xmlns:ahyp="http://schemas.microsoft.com/office/drawing/2018/hyperlinkcolor" val="tx"/>
                    </a:ext>
                  </a:extLst>
                </a:hlinkClick>
              </a:rPr>
              <a:t>Indian subcontinent</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4" tooltip="Northeast Africa">
                  <a:extLst>
                    <a:ext uri="{A12FA001-AC4F-418D-AE19-62706E023703}">
                      <ahyp:hlinkClr xmlns:ahyp="http://schemas.microsoft.com/office/drawing/2018/hyperlinkcolor" val="tx"/>
                    </a:ext>
                  </a:extLst>
                </a:hlinkClick>
              </a:rPr>
              <a:t>Northeast  Africa</a:t>
            </a:r>
            <a:r>
              <a:rPr lang="en-US" sz="2400" u="none" strike="noStrike"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sz="24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5" tooltip="East Africa">
                  <a:extLst>
                    <a:ext uri="{A12FA001-AC4F-418D-AE19-62706E023703}">
                      <ahyp:hlinkClr xmlns:ahyp="http://schemas.microsoft.com/office/drawing/2018/hyperlinkcolor" val="tx"/>
                    </a:ext>
                  </a:extLst>
                </a:hlinkClick>
              </a:rPr>
              <a:t>East Africa</a:t>
            </a:r>
            <a:r>
              <a:rPr lang="en-US" sz="2400" u="none" strike="noStrike"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400" b="0" i="0" dirty="0">
                <a:solidFill>
                  <a:srgbClr val="202122"/>
                </a:solidFill>
                <a:effectLst/>
                <a:latin typeface="Arial" panose="020B0604020202020204" pitchFamily="34" charset="0"/>
              </a:rPr>
              <a:t> </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Their </a:t>
            </a:r>
            <a:r>
              <a:rPr lang="en-US" sz="24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6" tooltip="Center of diversity">
                  <a:extLst>
                    <a:ext uri="{A12FA001-AC4F-418D-AE19-62706E023703}">
                      <ahyp:hlinkClr xmlns:ahyp="http://schemas.microsoft.com/office/drawing/2018/hyperlinkcolor" val="tx"/>
                    </a:ext>
                  </a:extLst>
                </a:hlinkClick>
              </a:rPr>
              <a:t>center of diversity</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is in </a:t>
            </a:r>
            <a:r>
              <a:rPr lang="en-US" sz="24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7" tooltip="South Asia">
                  <a:extLst>
                    <a:ext uri="{A12FA001-AC4F-418D-AE19-62706E023703}">
                      <ahyp:hlinkClr xmlns:ahyp="http://schemas.microsoft.com/office/drawing/2018/hyperlinkcolor" val="tx"/>
                    </a:ext>
                  </a:extLst>
                </a:hlinkClick>
              </a:rPr>
              <a:t>South Asia</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sz="24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8" tooltip="Southeast Asia">
                  <a:extLst>
                    <a:ext uri="{A12FA001-AC4F-418D-AE19-62706E023703}">
                      <ahyp:hlinkClr xmlns:ahyp="http://schemas.microsoft.com/office/drawing/2018/hyperlinkcolor" val="tx"/>
                    </a:ext>
                  </a:extLst>
                </a:hlinkClick>
              </a:rPr>
              <a:t>Southeast Asia</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893B7BC3-B611-6604-3D8A-A72DC2325E75}"/>
              </a:ext>
            </a:extLst>
          </p:cNvPr>
          <p:cNvPicPr>
            <a:picLocks noChangeAspect="1"/>
          </p:cNvPicPr>
          <p:nvPr/>
        </p:nvPicPr>
        <p:blipFill>
          <a:blip r:embed="rId9"/>
          <a:stretch>
            <a:fillRect/>
          </a:stretch>
        </p:blipFill>
        <p:spPr>
          <a:xfrm>
            <a:off x="786581" y="530943"/>
            <a:ext cx="10609006" cy="619431"/>
          </a:xfrm>
          <a:prstGeom prst="rect">
            <a:avLst/>
          </a:prstGeom>
        </p:spPr>
      </p:pic>
    </p:spTree>
    <p:extLst>
      <p:ext uri="{BB962C8B-B14F-4D97-AF65-F5344CB8AC3E}">
        <p14:creationId xmlns:p14="http://schemas.microsoft.com/office/powerpoint/2010/main" val="211161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434DB8-AD19-9AD5-CF04-F0D7339040C4}"/>
              </a:ext>
            </a:extLst>
          </p:cNvPr>
          <p:cNvSpPr txBox="1"/>
          <p:nvPr/>
        </p:nvSpPr>
        <p:spPr>
          <a:xfrm>
            <a:off x="636998" y="1089061"/>
            <a:ext cx="10715946"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Common jasmine is a climbing shrub that can grow up to 8 meters tall. The leaves are made up of 7 to 9 smaller ‘leaflets’, which are long, pointed and oval shaped. The flowers are white or very pale pink, with five petals and strongly scented. The fruits are small black berries. Their leaves are borne in opposing or alternating arrangement.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0E02BC9-579F-40A9-481B-2AB501F58726}"/>
              </a:ext>
            </a:extLst>
          </p:cNvPr>
          <p:cNvPicPr>
            <a:picLocks noChangeAspect="1"/>
          </p:cNvPicPr>
          <p:nvPr/>
        </p:nvPicPr>
        <p:blipFill>
          <a:blip r:embed="rId2"/>
          <a:stretch>
            <a:fillRect/>
          </a:stretch>
        </p:blipFill>
        <p:spPr>
          <a:xfrm>
            <a:off x="744985" y="2969663"/>
            <a:ext cx="10607959" cy="3487214"/>
          </a:xfrm>
          <a:prstGeom prst="rect">
            <a:avLst/>
          </a:prstGeom>
        </p:spPr>
      </p:pic>
      <p:pic>
        <p:nvPicPr>
          <p:cNvPr id="5" name="Content Placeholder 5">
            <a:extLst>
              <a:ext uri="{FF2B5EF4-FFF2-40B4-BE49-F238E27FC236}">
                <a16:creationId xmlns:a16="http://schemas.microsoft.com/office/drawing/2014/main" id="{DE38521E-C18B-081E-EEE5-07CFF1D710E5}"/>
              </a:ext>
            </a:extLst>
          </p:cNvPr>
          <p:cNvPicPr>
            <a:picLocks noChangeAspect="1"/>
          </p:cNvPicPr>
          <p:nvPr/>
        </p:nvPicPr>
        <p:blipFill>
          <a:blip r:embed="rId3"/>
          <a:stretch>
            <a:fillRect/>
          </a:stretch>
        </p:blipFill>
        <p:spPr>
          <a:xfrm>
            <a:off x="786581" y="530943"/>
            <a:ext cx="10609006" cy="619431"/>
          </a:xfrm>
          <a:prstGeom prst="rect">
            <a:avLst/>
          </a:prstGeom>
        </p:spPr>
      </p:pic>
    </p:spTree>
    <p:extLst>
      <p:ext uri="{BB962C8B-B14F-4D97-AF65-F5344CB8AC3E}">
        <p14:creationId xmlns:p14="http://schemas.microsoft.com/office/powerpoint/2010/main" val="129225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20EF-23DB-EF94-8EC3-3479D1E59831}"/>
              </a:ext>
            </a:extLst>
          </p:cNvPr>
          <p:cNvSpPr>
            <a:spLocks noGrp="1"/>
          </p:cNvSpPr>
          <p:nvPr>
            <p:ph type="title"/>
          </p:nvPr>
        </p:nvSpPr>
        <p:spPr>
          <a:xfrm>
            <a:off x="668593" y="688259"/>
            <a:ext cx="10726993" cy="462116"/>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C754106A-F78E-4DC3-C8F8-87714469F808}"/>
              </a:ext>
            </a:extLst>
          </p:cNvPr>
          <p:cNvSpPr>
            <a:spLocks noGrp="1"/>
          </p:cNvSpPr>
          <p:nvPr>
            <p:ph sz="half" idx="1"/>
          </p:nvPr>
        </p:nvSpPr>
        <p:spPr>
          <a:xfrm>
            <a:off x="786581" y="1150375"/>
            <a:ext cx="10726993" cy="4925960"/>
          </a:xfrm>
        </p:spPr>
        <p:txBody>
          <a:bodyPr/>
          <a:lstStyle/>
          <a:p>
            <a:pPr marL="0" indent="0">
              <a:buNone/>
            </a:pPr>
            <a:r>
              <a:rPr lang="en-US" dirty="0">
                <a:solidFill>
                  <a:schemeClr val="tx1"/>
                </a:solidFill>
              </a:rPr>
              <a:t>                                                     USES OF JASMINE</a:t>
            </a:r>
          </a:p>
          <a:p>
            <a:pPr marL="0" indent="0">
              <a:buNone/>
            </a:pP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Uses of jasmine are as follows-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Mental alertness.</a:t>
            </a:r>
          </a:p>
          <a:p>
            <a:r>
              <a:rPr lang="en-US" dirty="0">
                <a:solidFill>
                  <a:schemeClr val="tx1"/>
                </a:solidFill>
                <a:latin typeface="Times New Roman" panose="02020603050405020304" pitchFamily="18" charset="0"/>
                <a:cs typeface="Times New Roman" panose="02020603050405020304" pitchFamily="18" charset="0"/>
              </a:rPr>
              <a:t>Cancer Treatment.</a:t>
            </a:r>
          </a:p>
          <a:p>
            <a:r>
              <a:rPr lang="en-US" dirty="0">
                <a:solidFill>
                  <a:schemeClr val="tx1"/>
                </a:solidFill>
                <a:latin typeface="Times New Roman" panose="02020603050405020304" pitchFamily="18" charset="0"/>
                <a:cs typeface="Times New Roman" panose="02020603050405020304" pitchFamily="18" charset="0"/>
              </a:rPr>
              <a:t>It can heal liver disease (hepatitis)</a:t>
            </a:r>
          </a:p>
          <a:p>
            <a:r>
              <a:rPr lang="en-US" dirty="0">
                <a:solidFill>
                  <a:schemeClr val="tx1"/>
                </a:solidFill>
                <a:latin typeface="Times New Roman" panose="02020603050405020304" pitchFamily="18" charset="0"/>
                <a:cs typeface="Times New Roman" panose="02020603050405020304" pitchFamily="18" charset="0"/>
              </a:rPr>
              <a:t>To cause relaxation.</a:t>
            </a:r>
          </a:p>
          <a:p>
            <a:r>
              <a:rPr lang="en-US" dirty="0">
                <a:solidFill>
                  <a:schemeClr val="tx1"/>
                </a:solidFill>
                <a:latin typeface="Times New Roman" panose="02020603050405020304" pitchFamily="18" charset="0"/>
                <a:cs typeface="Times New Roman" panose="02020603050405020304" pitchFamily="18" charset="0"/>
              </a:rPr>
              <a:t>To flavor beverages.</a:t>
            </a:r>
          </a:p>
          <a:p>
            <a:r>
              <a:rPr lang="en-US" dirty="0">
                <a:solidFill>
                  <a:schemeClr val="tx1"/>
                </a:solidFill>
                <a:latin typeface="Times New Roman" panose="02020603050405020304" pitchFamily="18" charset="0"/>
                <a:cs typeface="Times New Roman" panose="02020603050405020304" pitchFamily="18" charset="0"/>
              </a:rPr>
              <a:t>For making perfume.</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6" name="Content Placeholder 5">
            <a:extLst>
              <a:ext uri="{FF2B5EF4-FFF2-40B4-BE49-F238E27FC236}">
                <a16:creationId xmlns:a16="http://schemas.microsoft.com/office/drawing/2014/main" id="{3EE71B3A-33D7-E491-11AA-2D0D53E34445}"/>
              </a:ext>
            </a:extLst>
          </p:cNvPr>
          <p:cNvPicPr>
            <a:picLocks noGrp="1" noChangeAspect="1"/>
          </p:cNvPicPr>
          <p:nvPr>
            <p:ph sz="half" idx="2"/>
          </p:nvPr>
        </p:nvPicPr>
        <p:blipFill>
          <a:blip r:embed="rId2"/>
          <a:stretch>
            <a:fillRect/>
          </a:stretch>
        </p:blipFill>
        <p:spPr>
          <a:xfrm>
            <a:off x="786581" y="530943"/>
            <a:ext cx="10609006" cy="619431"/>
          </a:xfrm>
        </p:spPr>
      </p:pic>
    </p:spTree>
    <p:extLst>
      <p:ext uri="{BB962C8B-B14F-4D97-AF65-F5344CB8AC3E}">
        <p14:creationId xmlns:p14="http://schemas.microsoft.com/office/powerpoint/2010/main" val="361036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20EF-23DB-EF94-8EC3-3479D1E59831}"/>
              </a:ext>
            </a:extLst>
          </p:cNvPr>
          <p:cNvSpPr>
            <a:spLocks noGrp="1"/>
          </p:cNvSpPr>
          <p:nvPr>
            <p:ph type="title"/>
          </p:nvPr>
        </p:nvSpPr>
        <p:spPr>
          <a:xfrm>
            <a:off x="668593" y="688259"/>
            <a:ext cx="10726993" cy="462116"/>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C754106A-F78E-4DC3-C8F8-87714469F808}"/>
              </a:ext>
            </a:extLst>
          </p:cNvPr>
          <p:cNvSpPr>
            <a:spLocks noGrp="1"/>
          </p:cNvSpPr>
          <p:nvPr>
            <p:ph sz="half" idx="1"/>
          </p:nvPr>
        </p:nvSpPr>
        <p:spPr>
          <a:xfrm>
            <a:off x="786581" y="1150375"/>
            <a:ext cx="10726993" cy="4925960"/>
          </a:xfrm>
        </p:spPr>
        <p:txBody>
          <a:bodyPr/>
          <a:lstStyle/>
          <a:p>
            <a:pPr marL="0" indent="0">
              <a:buNone/>
            </a:pPr>
            <a:r>
              <a:rPr lang="en-US" dirty="0">
                <a:solidFill>
                  <a:schemeClr val="tx1"/>
                </a:solidFill>
              </a:rPr>
              <a:t>                                                     </a:t>
            </a:r>
            <a:r>
              <a:rPr lang="en-US" dirty="0">
                <a:solidFill>
                  <a:srgbClr val="FF0000"/>
                </a:solidFill>
              </a:rPr>
              <a:t>USES OF JASMINE</a:t>
            </a:r>
          </a:p>
          <a:p>
            <a:pPr marL="0" indent="0">
              <a:buNone/>
            </a:pPr>
            <a:r>
              <a:rPr lang="en-US" dirty="0">
                <a:solidFill>
                  <a:schemeClr val="tx1"/>
                </a:solidFill>
                <a:latin typeface="Times New Roman" panose="02020603050405020304" pitchFamily="18" charset="0"/>
                <a:cs typeface="Times New Roman" panose="02020603050405020304" pitchFamily="18" charset="0"/>
              </a:rPr>
              <a:t> Uses of jasmine are as follows-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It used for making tea </a:t>
            </a:r>
          </a:p>
          <a:p>
            <a:r>
              <a:rPr lang="en-US" dirty="0">
                <a:solidFill>
                  <a:schemeClr val="tx1"/>
                </a:solidFill>
                <a:latin typeface="Times New Roman" panose="02020603050405020304" pitchFamily="18" charset="0"/>
                <a:cs typeface="Times New Roman" panose="02020603050405020304" pitchFamily="18" charset="0"/>
              </a:rPr>
              <a:t>It used in making of rice.</a:t>
            </a:r>
          </a:p>
          <a:p>
            <a:r>
              <a:rPr lang="en-US" dirty="0">
                <a:solidFill>
                  <a:schemeClr val="tx1"/>
                </a:solidFill>
                <a:latin typeface="Times New Roman" panose="02020603050405020304" pitchFamily="18" charset="0"/>
                <a:cs typeface="Times New Roman" panose="02020603050405020304" pitchFamily="18" charset="0"/>
              </a:rPr>
              <a:t>It used as soap, shampoo and sometime as oil.</a:t>
            </a:r>
          </a:p>
          <a:p>
            <a:r>
              <a:rPr lang="en-US" dirty="0">
                <a:solidFill>
                  <a:schemeClr val="tx1"/>
                </a:solidFill>
                <a:latin typeface="Times New Roman" panose="02020603050405020304" pitchFamily="18" charset="0"/>
                <a:cs typeface="Times New Roman" panose="02020603050405020304" pitchFamily="18" charset="0"/>
              </a:rPr>
              <a:t>On skin it is applied for antioxidant and anti-wrinkle.</a:t>
            </a:r>
          </a:p>
          <a:p>
            <a:r>
              <a:rPr lang="en-US" dirty="0">
                <a:solidFill>
                  <a:schemeClr val="tx1"/>
                </a:solidFill>
                <a:latin typeface="Times New Roman" panose="02020603050405020304" pitchFamily="18" charset="0"/>
                <a:cs typeface="Times New Roman" panose="02020603050405020304" pitchFamily="18" charset="0"/>
              </a:rPr>
              <a:t>It also signifies good fortune according to Indian culture.</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a:p>
            <a:endParaRPr lang="en-US" dirty="0">
              <a:solidFill>
                <a:schemeClr val="tx1"/>
              </a:solidFill>
            </a:endParaRPr>
          </a:p>
        </p:txBody>
      </p:sp>
      <p:pic>
        <p:nvPicPr>
          <p:cNvPr id="6" name="Content Placeholder 5">
            <a:extLst>
              <a:ext uri="{FF2B5EF4-FFF2-40B4-BE49-F238E27FC236}">
                <a16:creationId xmlns:a16="http://schemas.microsoft.com/office/drawing/2014/main" id="{3EE71B3A-33D7-E491-11AA-2D0D53E34445}"/>
              </a:ext>
            </a:extLst>
          </p:cNvPr>
          <p:cNvPicPr>
            <a:picLocks noGrp="1" noChangeAspect="1"/>
          </p:cNvPicPr>
          <p:nvPr>
            <p:ph sz="half" idx="2"/>
          </p:nvPr>
        </p:nvPicPr>
        <p:blipFill>
          <a:blip r:embed="rId2"/>
          <a:stretch>
            <a:fillRect/>
          </a:stretch>
        </p:blipFill>
        <p:spPr>
          <a:xfrm>
            <a:off x="786581" y="530943"/>
            <a:ext cx="10609006" cy="619431"/>
          </a:xfrm>
        </p:spPr>
      </p:pic>
    </p:spTree>
    <p:extLst>
      <p:ext uri="{BB962C8B-B14F-4D97-AF65-F5344CB8AC3E}">
        <p14:creationId xmlns:p14="http://schemas.microsoft.com/office/powerpoint/2010/main" val="322438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20EF-23DB-EF94-8EC3-3479D1E59831}"/>
              </a:ext>
            </a:extLst>
          </p:cNvPr>
          <p:cNvSpPr>
            <a:spLocks noGrp="1"/>
          </p:cNvSpPr>
          <p:nvPr>
            <p:ph type="title"/>
          </p:nvPr>
        </p:nvSpPr>
        <p:spPr>
          <a:xfrm>
            <a:off x="668593" y="688259"/>
            <a:ext cx="10726993" cy="462116"/>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C754106A-F78E-4DC3-C8F8-87714469F808}"/>
              </a:ext>
            </a:extLst>
          </p:cNvPr>
          <p:cNvSpPr>
            <a:spLocks noGrp="1"/>
          </p:cNvSpPr>
          <p:nvPr>
            <p:ph sz="half" idx="1"/>
          </p:nvPr>
        </p:nvSpPr>
        <p:spPr>
          <a:xfrm>
            <a:off x="786581" y="1307690"/>
            <a:ext cx="10726993" cy="4925960"/>
          </a:xfrm>
        </p:spPr>
        <p:txBody>
          <a:bodyPr/>
          <a:lstStyle/>
          <a:p>
            <a:pPr marL="0" indent="0">
              <a:buNone/>
            </a:pPr>
            <a:r>
              <a:rPr lang="en-US" dirty="0">
                <a:solidFill>
                  <a:schemeClr val="tx1"/>
                </a:solidFill>
              </a:rPr>
              <a:t> </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6" name="Content Placeholder 5">
            <a:extLst>
              <a:ext uri="{FF2B5EF4-FFF2-40B4-BE49-F238E27FC236}">
                <a16:creationId xmlns:a16="http://schemas.microsoft.com/office/drawing/2014/main" id="{3EE71B3A-33D7-E491-11AA-2D0D53E34445}"/>
              </a:ext>
            </a:extLst>
          </p:cNvPr>
          <p:cNvPicPr>
            <a:picLocks noGrp="1" noChangeAspect="1"/>
          </p:cNvPicPr>
          <p:nvPr>
            <p:ph sz="half" idx="2"/>
          </p:nvPr>
        </p:nvPicPr>
        <p:blipFill>
          <a:blip r:embed="rId2"/>
          <a:stretch>
            <a:fillRect/>
          </a:stretch>
        </p:blipFill>
        <p:spPr>
          <a:xfrm>
            <a:off x="786581" y="530943"/>
            <a:ext cx="10609006" cy="619431"/>
          </a:xfrm>
        </p:spPr>
      </p:pic>
      <p:pic>
        <p:nvPicPr>
          <p:cNvPr id="3076" name="Picture 4" descr="Blogs - SDF INDIA">
            <a:extLst>
              <a:ext uri="{FF2B5EF4-FFF2-40B4-BE49-F238E27FC236}">
                <a16:creationId xmlns:a16="http://schemas.microsoft.com/office/drawing/2014/main" id="{BCCA5FD7-9715-33FC-FFC1-D9D8F67A6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396181"/>
            <a:ext cx="5299586" cy="46506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C3D02F-C5EA-CC0A-270C-F59AC34A0092}"/>
              </a:ext>
            </a:extLst>
          </p:cNvPr>
          <p:cNvPicPr>
            <a:picLocks noChangeAspect="1"/>
          </p:cNvPicPr>
          <p:nvPr/>
        </p:nvPicPr>
        <p:blipFill>
          <a:blip r:embed="rId4"/>
          <a:stretch>
            <a:fillRect/>
          </a:stretch>
        </p:blipFill>
        <p:spPr>
          <a:xfrm>
            <a:off x="1140430" y="1396181"/>
            <a:ext cx="4955569" cy="4650657"/>
          </a:xfrm>
          <a:prstGeom prst="rect">
            <a:avLst/>
          </a:prstGeom>
        </p:spPr>
      </p:pic>
    </p:spTree>
    <p:extLst>
      <p:ext uri="{BB962C8B-B14F-4D97-AF65-F5344CB8AC3E}">
        <p14:creationId xmlns:p14="http://schemas.microsoft.com/office/powerpoint/2010/main" val="33685862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TotalTime>
  <Words>246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Times New Roman</vt:lpstr>
      <vt:lpstr>Organic</vt:lpstr>
      <vt:lpstr>MOGRA (JASMINE)</vt:lpstr>
      <vt:lpstr>PowerPoint Presentation</vt:lpstr>
      <vt:lpstr>PowerPoint Presentation</vt:lpstr>
      <vt:lpstr>PowerPoint Presentation</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MOGRA (JASMINE)</dc:title>
  <dc:creator>narinder chawla</dc:creator>
  <cp:lastModifiedBy>sunil kulkarni</cp:lastModifiedBy>
  <cp:revision>4</cp:revision>
  <dcterms:created xsi:type="dcterms:W3CDTF">2024-08-22T13:02:04Z</dcterms:created>
  <dcterms:modified xsi:type="dcterms:W3CDTF">2024-09-02T15:20:31Z</dcterms:modified>
</cp:coreProperties>
</file>