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64" r:id="rId3"/>
    <p:sldId id="261" r:id="rId4"/>
    <p:sldId id="263"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8/21/2024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8/21/2024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8/21/2024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61245-803F-9DA1-976E-DD21D187AB92}"/>
              </a:ext>
            </a:extLst>
          </p:cNvPr>
          <p:cNvSpPr>
            <a:spLocks noGrp="1"/>
          </p:cNvSpPr>
          <p:nvPr>
            <p:ph type="title"/>
          </p:nvPr>
        </p:nvSpPr>
        <p:spPr/>
        <p:txBody>
          <a:bodyPr/>
          <a:lstStyle/>
          <a:p>
            <a:r>
              <a:rPr lang="en-IN" dirty="0"/>
              <a:t> </a:t>
            </a:r>
          </a:p>
        </p:txBody>
      </p:sp>
      <p:pic>
        <p:nvPicPr>
          <p:cNvPr id="4" name="Picture 3">
            <a:extLst>
              <a:ext uri="{FF2B5EF4-FFF2-40B4-BE49-F238E27FC236}">
                <a16:creationId xmlns:a16="http://schemas.microsoft.com/office/drawing/2014/main" id="{02EAFAEF-D4F2-C450-39BE-DC28D0457AF9}"/>
              </a:ext>
            </a:extLst>
          </p:cNvPr>
          <p:cNvPicPr>
            <a:picLocks noChangeAspect="1"/>
          </p:cNvPicPr>
          <p:nvPr/>
        </p:nvPicPr>
        <p:blipFill rotWithShape="1">
          <a:blip r:embed="rId2"/>
          <a:srcRect/>
          <a:stretch/>
        </p:blipFill>
        <p:spPr>
          <a:xfrm>
            <a:off x="981012" y="711199"/>
            <a:ext cx="10229975" cy="755970"/>
          </a:xfrm>
          <a:prstGeom prst="rect">
            <a:avLst/>
          </a:prstGeom>
        </p:spPr>
      </p:pic>
      <p:sp>
        <p:nvSpPr>
          <p:cNvPr id="5" name="TextBox 4">
            <a:extLst>
              <a:ext uri="{FF2B5EF4-FFF2-40B4-BE49-F238E27FC236}">
                <a16:creationId xmlns:a16="http://schemas.microsoft.com/office/drawing/2014/main" id="{60BF8DDB-030E-B2EC-0690-2D0994C55838}"/>
              </a:ext>
            </a:extLst>
          </p:cNvPr>
          <p:cNvSpPr txBox="1"/>
          <p:nvPr/>
        </p:nvSpPr>
        <p:spPr>
          <a:xfrm>
            <a:off x="3911885" y="1449399"/>
            <a:ext cx="6118260" cy="707886"/>
          </a:xfrm>
          <a:prstGeom prst="rect">
            <a:avLst/>
          </a:prstGeom>
          <a:noFill/>
        </p:spPr>
        <p:txBody>
          <a:bodyPr wrap="square">
            <a:spAutoFit/>
          </a:bodyPr>
          <a:lstStyle/>
          <a:p>
            <a:r>
              <a:rPr lang="en-IN" sz="4000" dirty="0">
                <a:latin typeface="Algerian" panose="04020705040A02060702" pitchFamily="82" charset="0"/>
              </a:rPr>
              <a:t>CANNA LILY FLOWER</a:t>
            </a:r>
          </a:p>
        </p:txBody>
      </p:sp>
      <p:sp>
        <p:nvSpPr>
          <p:cNvPr id="8" name="TextBox 7">
            <a:extLst>
              <a:ext uri="{FF2B5EF4-FFF2-40B4-BE49-F238E27FC236}">
                <a16:creationId xmlns:a16="http://schemas.microsoft.com/office/drawing/2014/main" id="{206A4380-AE9B-C32D-7BF2-71F3A57A8E36}"/>
              </a:ext>
            </a:extLst>
          </p:cNvPr>
          <p:cNvSpPr txBox="1"/>
          <p:nvPr/>
        </p:nvSpPr>
        <p:spPr>
          <a:xfrm>
            <a:off x="2558266" y="5603817"/>
            <a:ext cx="7307492" cy="461665"/>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Near  Pre-primary play area AIS Campus, </a:t>
            </a:r>
            <a:r>
              <a:rPr lang="en-IN" sz="2400" dirty="0" err="1">
                <a:latin typeface="Times New Roman" panose="02020603050405020304" pitchFamily="18" charset="0"/>
                <a:cs typeface="Times New Roman" panose="02020603050405020304" pitchFamily="18" charset="0"/>
              </a:rPr>
              <a:t>Wakad</a:t>
            </a:r>
            <a:r>
              <a:rPr lang="en-IN" dirty="0"/>
              <a:t>.</a:t>
            </a:r>
          </a:p>
        </p:txBody>
      </p:sp>
      <p:pic>
        <p:nvPicPr>
          <p:cNvPr id="11" name="Content Placeholder 10">
            <a:extLst>
              <a:ext uri="{FF2B5EF4-FFF2-40B4-BE49-F238E27FC236}">
                <a16:creationId xmlns:a16="http://schemas.microsoft.com/office/drawing/2014/main" id="{9F254433-5932-4EF4-48BB-50872CF03288}"/>
              </a:ext>
            </a:extLst>
          </p:cNvPr>
          <p:cNvPicPr>
            <a:picLocks noGrp="1" noChangeAspect="1"/>
          </p:cNvPicPr>
          <p:nvPr>
            <p:ph idx="1"/>
          </p:nvPr>
        </p:nvPicPr>
        <p:blipFill>
          <a:blip r:embed="rId3"/>
          <a:stretch>
            <a:fillRect/>
          </a:stretch>
        </p:blipFill>
        <p:spPr>
          <a:xfrm>
            <a:off x="5414481" y="2428218"/>
            <a:ext cx="5619963" cy="2904666"/>
          </a:xfrm>
          <a:prstGeom prst="rect">
            <a:avLst/>
          </a:prstGeom>
        </p:spPr>
      </p:pic>
      <p:pic>
        <p:nvPicPr>
          <p:cNvPr id="1026" name="Picture 2" descr="Canna 'Lemon Drop' Canna Lily | Garden ...">
            <a:extLst>
              <a:ext uri="{FF2B5EF4-FFF2-40B4-BE49-F238E27FC236}">
                <a16:creationId xmlns:a16="http://schemas.microsoft.com/office/drawing/2014/main" id="{8C84AFE7-B264-CCE8-AF53-88537476B3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1672" y="2428219"/>
            <a:ext cx="3852809" cy="2904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83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EE0E0A-EBA8-5F1F-CCB2-AC2DD877BC22}"/>
              </a:ext>
            </a:extLst>
          </p:cNvPr>
          <p:cNvPicPr>
            <a:picLocks noChangeAspect="1"/>
          </p:cNvPicPr>
          <p:nvPr/>
        </p:nvPicPr>
        <p:blipFill>
          <a:blip r:embed="rId2"/>
          <a:stretch>
            <a:fillRect/>
          </a:stretch>
        </p:blipFill>
        <p:spPr>
          <a:xfrm>
            <a:off x="890701" y="666012"/>
            <a:ext cx="10229975" cy="762066"/>
          </a:xfrm>
          <a:prstGeom prst="rect">
            <a:avLst/>
          </a:prstGeom>
        </p:spPr>
      </p:pic>
      <p:sp>
        <p:nvSpPr>
          <p:cNvPr id="4" name="TextBox 3">
            <a:extLst>
              <a:ext uri="{FF2B5EF4-FFF2-40B4-BE49-F238E27FC236}">
                <a16:creationId xmlns:a16="http://schemas.microsoft.com/office/drawing/2014/main" id="{2AE1A488-3148-90A6-94AE-9F1E468949F4}"/>
              </a:ext>
            </a:extLst>
          </p:cNvPr>
          <p:cNvSpPr txBox="1"/>
          <p:nvPr/>
        </p:nvSpPr>
        <p:spPr>
          <a:xfrm>
            <a:off x="1105190" y="1814239"/>
            <a:ext cx="10229975" cy="3477875"/>
          </a:xfrm>
          <a:prstGeom prst="rect">
            <a:avLst/>
          </a:prstGeom>
          <a:noFill/>
        </p:spPr>
        <p:txBody>
          <a:bodyPr wrap="square" rtlCol="0">
            <a:spAutoFit/>
          </a:bodyPr>
          <a:lstStyle/>
          <a:p>
            <a:r>
              <a:rPr lang="en-IN" sz="24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Common </a:t>
            </a:r>
            <a:r>
              <a:rPr lang="en-IN" sz="20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Name</a:t>
            </a:r>
            <a:r>
              <a:rPr lang="en-IN"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Canna Lily ,</a:t>
            </a:r>
            <a:r>
              <a:rPr lang="en-IN" b="0" i="1" dirty="0">
                <a:solidFill>
                  <a:srgbClr val="202122"/>
                </a:solidFill>
                <a:effectLst/>
                <a:highlight>
                  <a:srgbClr val="FFFFFF"/>
                </a:highlight>
                <a:latin typeface="Arial" panose="020B0604020202020204" pitchFamily="34" charset="0"/>
              </a:rPr>
              <a:t> </a:t>
            </a:r>
            <a:r>
              <a:rPr lang="en-IN" b="0" dirty="0" err="1">
                <a:solidFill>
                  <a:srgbClr val="202122"/>
                </a:solidFill>
                <a:effectLst/>
                <a:highlight>
                  <a:srgbClr val="FFFFFF"/>
                </a:highlight>
                <a:latin typeface="Arial" panose="020B0604020202020204" pitchFamily="34" charset="0"/>
              </a:rPr>
              <a:t>Kardal</a:t>
            </a:r>
            <a:r>
              <a:rPr lang="en-IN" b="0" dirty="0">
                <a:solidFill>
                  <a:srgbClr val="202122"/>
                </a:solidFill>
                <a:effectLst/>
                <a:highlight>
                  <a:srgbClr val="FFFFFF"/>
                </a:highlight>
                <a:latin typeface="Arial" panose="020B0604020202020204" pitchFamily="34" charset="0"/>
              </a:rPr>
              <a:t>, Indian shot</a:t>
            </a:r>
            <a:br>
              <a:rPr lang="en-IN" sz="1800" kern="100" dirty="0">
                <a:latin typeface="Calibri" panose="020F0502020204030204" pitchFamily="34" charset="0"/>
                <a:ea typeface="Calibri" panose="020F0502020204030204" pitchFamily="34" charset="0"/>
                <a:cs typeface="Times New Roman" panose="02020603050405020304" pitchFamily="18" charset="0"/>
              </a:rPr>
            </a:br>
            <a:r>
              <a:rPr lang="en-IN" sz="24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Scientific Name</a:t>
            </a:r>
            <a:r>
              <a:rPr lang="en-IN" sz="24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rPr>
              <a:t>Canna indica</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24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Family</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Cannaceae</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24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Habit   </a:t>
            </a:r>
            <a:r>
              <a:rPr lang="en-IN"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20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Cannas or Canna lilies are perennial plants known for their bold-tropical like foliage and large, vibrant blooms that may be red, orange, or yellow and in the family Cannaceae, they are the only one consisting of 10 species. They have large banana-like leaves. Their insane height structure, and strong ornamental interest contributes as a great addition to the garden.</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24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Distribution</a:t>
            </a:r>
            <a:r>
              <a:rPr lang="en-IN"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These are native to the American tropics and naturalised in Europe, India and Africa, the Caribbean, Mexico.</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6041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EE0E0A-EBA8-5F1F-CCB2-AC2DD877BC22}"/>
              </a:ext>
            </a:extLst>
          </p:cNvPr>
          <p:cNvPicPr>
            <a:picLocks noChangeAspect="1"/>
          </p:cNvPicPr>
          <p:nvPr/>
        </p:nvPicPr>
        <p:blipFill>
          <a:blip r:embed="rId2"/>
          <a:stretch>
            <a:fillRect/>
          </a:stretch>
        </p:blipFill>
        <p:spPr>
          <a:xfrm>
            <a:off x="890701" y="666012"/>
            <a:ext cx="10229975" cy="762066"/>
          </a:xfrm>
          <a:prstGeom prst="rect">
            <a:avLst/>
          </a:prstGeom>
        </p:spPr>
      </p:pic>
      <p:sp>
        <p:nvSpPr>
          <p:cNvPr id="4" name="TextBox 3">
            <a:extLst>
              <a:ext uri="{FF2B5EF4-FFF2-40B4-BE49-F238E27FC236}">
                <a16:creationId xmlns:a16="http://schemas.microsoft.com/office/drawing/2014/main" id="{2AE1A488-3148-90A6-94AE-9F1E468949F4}"/>
              </a:ext>
            </a:extLst>
          </p:cNvPr>
          <p:cNvSpPr txBox="1"/>
          <p:nvPr/>
        </p:nvSpPr>
        <p:spPr>
          <a:xfrm>
            <a:off x="1230489" y="1185333"/>
            <a:ext cx="9731022" cy="5139869"/>
          </a:xfrm>
          <a:prstGeom prst="rect">
            <a:avLst/>
          </a:prstGeom>
          <a:noFill/>
        </p:spPr>
        <p:txBody>
          <a:bodyPr wrap="square" rtlCol="0">
            <a:spAutoFit/>
          </a:bodyPr>
          <a:lstStyle/>
          <a:p>
            <a:r>
              <a:rPr lang="en-IN" sz="2400" dirty="0">
                <a:solidFill>
                  <a:srgbClr val="FF0000"/>
                </a:solidFill>
                <a:latin typeface="Times New Roman" panose="02020603050405020304" pitchFamily="18" charset="0"/>
                <a:cs typeface="Times New Roman" panose="02020603050405020304" pitchFamily="18" charset="0"/>
              </a:rPr>
              <a:t>Description :</a:t>
            </a:r>
          </a:p>
          <a:p>
            <a:pPr marL="342900" indent="-342900">
              <a:buFont typeface="Arial" panose="020B0604020202020204" pitchFamily="34" charset="0"/>
              <a:buChar char="•"/>
            </a:pPr>
            <a:r>
              <a:rPr lang="en-IN" sz="2400" dirty="0">
                <a:solidFill>
                  <a:srgbClr val="FF0000"/>
                </a:solidFill>
                <a:latin typeface="Times New Roman" panose="02020603050405020304" pitchFamily="18" charset="0"/>
                <a:cs typeface="Times New Roman" panose="02020603050405020304" pitchFamily="18" charset="0"/>
              </a:rPr>
              <a:t>Leaves: </a:t>
            </a:r>
            <a:r>
              <a:rPr lang="en-IN" sz="2000" dirty="0">
                <a:latin typeface="Times New Roman" panose="02020603050405020304" pitchFamily="18" charset="0"/>
                <a:cs typeface="Times New Roman" panose="02020603050405020304" pitchFamily="18" charset="0"/>
              </a:rPr>
              <a:t>Canna lilies have large, broad, flat, alternative leaves that grow out of a long-rolled stem that unfurls. They are typically solid emerald green, but can be of maroon, brownish, etc., too. They are asymmetric and composed of three sepals, petals hidden under elegant stamens.</a:t>
            </a:r>
          </a:p>
          <a:p>
            <a:pPr marL="342900" indent="-342900">
              <a:buFont typeface="Arial" panose="020B0604020202020204" pitchFamily="34" charset="0"/>
              <a:buChar char="•"/>
            </a:pPr>
            <a:r>
              <a:rPr lang="en-IN" sz="2400" dirty="0">
                <a:solidFill>
                  <a:srgbClr val="FF0000"/>
                </a:solidFill>
                <a:latin typeface="Times New Roman" panose="02020603050405020304" pitchFamily="18" charset="0"/>
                <a:cs typeface="Times New Roman" panose="02020603050405020304" pitchFamily="18" charset="0"/>
              </a:rPr>
              <a:t>Height: </a:t>
            </a:r>
            <a:r>
              <a:rPr lang="en-IN" sz="2000" dirty="0">
                <a:latin typeface="Times New Roman" panose="02020603050405020304" pitchFamily="18" charset="0"/>
                <a:cs typeface="Times New Roman" panose="02020603050405020304" pitchFamily="18" charset="0"/>
              </a:rPr>
              <a:t>They have a strong upright growth habit. Mostly, they grow between 3-5 feet tall, and some can even grow up to 8 feet!</a:t>
            </a:r>
          </a:p>
          <a:p>
            <a:pPr marL="342900" indent="-342900">
              <a:buFont typeface="Arial" panose="020B0604020202020204" pitchFamily="34" charset="0"/>
              <a:buChar char="•"/>
            </a:pPr>
            <a:r>
              <a:rPr lang="en-IN" sz="2400" dirty="0">
                <a:solidFill>
                  <a:srgbClr val="FF0000"/>
                </a:solidFill>
                <a:latin typeface="Times New Roman" panose="02020603050405020304" pitchFamily="18" charset="0"/>
                <a:cs typeface="Times New Roman" panose="02020603050405020304" pitchFamily="18" charset="0"/>
              </a:rPr>
              <a:t>Flowers: </a:t>
            </a:r>
            <a:r>
              <a:rPr lang="en-IN" sz="2000" dirty="0">
                <a:latin typeface="Times New Roman" panose="02020603050405020304" pitchFamily="18" charset="0"/>
                <a:cs typeface="Times New Roman" panose="02020603050405020304" pitchFamily="18" charset="0"/>
              </a:rPr>
              <a:t>Cannas take about three months to develop flowers after planting, and after blooming lasts a couple of days. They can of red, orange, white, yellow or pink. They successively bloom during summers and often in October. </a:t>
            </a:r>
          </a:p>
          <a:p>
            <a:pPr marL="342900" indent="-342900">
              <a:buFont typeface="Arial" panose="020B0604020202020204" pitchFamily="34" charset="0"/>
              <a:buChar char="•"/>
            </a:pPr>
            <a:r>
              <a:rPr lang="en-IN" sz="2400" dirty="0">
                <a:solidFill>
                  <a:srgbClr val="FF0000"/>
                </a:solidFill>
                <a:latin typeface="Times New Roman" panose="02020603050405020304" pitchFamily="18" charset="0"/>
                <a:cs typeface="Times New Roman" panose="02020603050405020304" pitchFamily="18" charset="0"/>
              </a:rPr>
              <a:t>Fruits: </a:t>
            </a:r>
            <a:r>
              <a:rPr lang="en-IN" sz="2000" dirty="0">
                <a:latin typeface="Times New Roman" panose="02020603050405020304" pitchFamily="18" charset="0"/>
                <a:cs typeface="Times New Roman" panose="02020603050405020304" pitchFamily="18" charset="0"/>
              </a:rPr>
              <a:t>The fruit is usually a capsule or pod, 1.5 to 3 cm long, with seeds in it which are green, spiky, round structures containing one to three seeds. </a:t>
            </a:r>
          </a:p>
          <a:p>
            <a:pPr marL="342900" indent="-342900">
              <a:buFont typeface="Arial" panose="020B0604020202020204" pitchFamily="34" charset="0"/>
              <a:buChar char="•"/>
            </a:pPr>
            <a:r>
              <a:rPr lang="en-IN" sz="2400" dirty="0">
                <a:solidFill>
                  <a:srgbClr val="FF0000"/>
                </a:solidFill>
                <a:latin typeface="Times New Roman" panose="02020603050405020304" pitchFamily="18" charset="0"/>
                <a:cs typeface="Times New Roman" panose="02020603050405020304" pitchFamily="18" charset="0"/>
              </a:rPr>
              <a:t>Growth: </a:t>
            </a:r>
            <a:r>
              <a:rPr lang="en-IN" sz="2000" dirty="0">
                <a:latin typeface="Times New Roman" panose="02020603050405020304" pitchFamily="18" charset="0"/>
                <a:cs typeface="Times New Roman" panose="02020603050405020304" pitchFamily="18" charset="0"/>
              </a:rPr>
              <a:t>Best flowering occurs in full sun, rich, moist and well drained soils or moderate conditions.</a:t>
            </a:r>
          </a:p>
          <a:p>
            <a:pPr marL="342900" indent="-342900">
              <a:buFont typeface="Arial" panose="020B0604020202020204" pitchFamily="34" charset="0"/>
              <a:buChar char="•"/>
            </a:pPr>
            <a:r>
              <a:rPr lang="en-IN" sz="2400" dirty="0">
                <a:solidFill>
                  <a:srgbClr val="FF0000"/>
                </a:solidFill>
                <a:latin typeface="Times New Roman" panose="02020603050405020304" pitchFamily="18" charset="0"/>
                <a:cs typeface="Times New Roman" panose="02020603050405020304" pitchFamily="18" charset="0"/>
              </a:rPr>
              <a:t>Lifespan: </a:t>
            </a:r>
            <a:r>
              <a:rPr lang="en-IN" sz="2000" dirty="0">
                <a:latin typeface="Times New Roman" panose="02020603050405020304" pitchFamily="18" charset="0"/>
                <a:cs typeface="Times New Roman" panose="02020603050405020304" pitchFamily="18" charset="0"/>
              </a:rPr>
              <a:t>The flowers may last for few days but the plant lasts for 3-5 years or more.</a:t>
            </a:r>
          </a:p>
        </p:txBody>
      </p:sp>
    </p:spTree>
    <p:extLst>
      <p:ext uri="{BB962C8B-B14F-4D97-AF65-F5344CB8AC3E}">
        <p14:creationId xmlns:p14="http://schemas.microsoft.com/office/powerpoint/2010/main" val="3656990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61245-803F-9DA1-976E-DD21D187AB92}"/>
              </a:ext>
            </a:extLst>
          </p:cNvPr>
          <p:cNvSpPr>
            <a:spLocks noGrp="1"/>
          </p:cNvSpPr>
          <p:nvPr>
            <p:ph type="title"/>
          </p:nvPr>
        </p:nvSpPr>
        <p:spPr/>
        <p:txBody>
          <a:bodyPr/>
          <a:lstStyle/>
          <a:p>
            <a:r>
              <a:rPr lang="en-IN" dirty="0"/>
              <a:t> </a:t>
            </a:r>
          </a:p>
        </p:txBody>
      </p:sp>
      <p:pic>
        <p:nvPicPr>
          <p:cNvPr id="4" name="Picture 3">
            <a:extLst>
              <a:ext uri="{FF2B5EF4-FFF2-40B4-BE49-F238E27FC236}">
                <a16:creationId xmlns:a16="http://schemas.microsoft.com/office/drawing/2014/main" id="{02EAFAEF-D4F2-C450-39BE-DC28D0457AF9}"/>
              </a:ext>
            </a:extLst>
          </p:cNvPr>
          <p:cNvPicPr>
            <a:picLocks noChangeAspect="1"/>
          </p:cNvPicPr>
          <p:nvPr/>
        </p:nvPicPr>
        <p:blipFill rotWithShape="1">
          <a:blip r:embed="rId2"/>
          <a:srcRect/>
          <a:stretch/>
        </p:blipFill>
        <p:spPr>
          <a:xfrm>
            <a:off x="981012" y="711199"/>
            <a:ext cx="10229975" cy="755970"/>
          </a:xfrm>
          <a:prstGeom prst="rect">
            <a:avLst/>
          </a:prstGeom>
        </p:spPr>
      </p:pic>
      <p:pic>
        <p:nvPicPr>
          <p:cNvPr id="7" name="Content Placeholder 6">
            <a:extLst>
              <a:ext uri="{FF2B5EF4-FFF2-40B4-BE49-F238E27FC236}">
                <a16:creationId xmlns:a16="http://schemas.microsoft.com/office/drawing/2014/main" id="{3273F64B-B84F-0583-A114-F787CBA91AB8}"/>
              </a:ext>
            </a:extLst>
          </p:cNvPr>
          <p:cNvPicPr>
            <a:picLocks noGrp="1" noChangeAspect="1"/>
          </p:cNvPicPr>
          <p:nvPr>
            <p:ph idx="1"/>
          </p:nvPr>
        </p:nvPicPr>
        <p:blipFill>
          <a:blip r:embed="rId3"/>
          <a:stretch>
            <a:fillRect/>
          </a:stretch>
        </p:blipFill>
        <p:spPr>
          <a:xfrm>
            <a:off x="7126849" y="2892509"/>
            <a:ext cx="4355922" cy="3211159"/>
          </a:xfrm>
          <a:prstGeom prst="rect">
            <a:avLst/>
          </a:prstGeom>
        </p:spPr>
      </p:pic>
      <p:pic>
        <p:nvPicPr>
          <p:cNvPr id="9" name="Picture 8">
            <a:extLst>
              <a:ext uri="{FF2B5EF4-FFF2-40B4-BE49-F238E27FC236}">
                <a16:creationId xmlns:a16="http://schemas.microsoft.com/office/drawing/2014/main" id="{69CBEDA2-031D-2A85-5268-F7CCC81015E5}"/>
              </a:ext>
            </a:extLst>
          </p:cNvPr>
          <p:cNvPicPr>
            <a:picLocks noChangeAspect="1"/>
          </p:cNvPicPr>
          <p:nvPr/>
        </p:nvPicPr>
        <p:blipFill>
          <a:blip r:embed="rId4"/>
          <a:stretch>
            <a:fillRect/>
          </a:stretch>
        </p:blipFill>
        <p:spPr>
          <a:xfrm>
            <a:off x="4517006" y="3727356"/>
            <a:ext cx="2511017" cy="2376312"/>
          </a:xfrm>
          <a:prstGeom prst="rect">
            <a:avLst/>
          </a:prstGeom>
        </p:spPr>
      </p:pic>
      <p:pic>
        <p:nvPicPr>
          <p:cNvPr id="11" name="Picture 10">
            <a:extLst>
              <a:ext uri="{FF2B5EF4-FFF2-40B4-BE49-F238E27FC236}">
                <a16:creationId xmlns:a16="http://schemas.microsoft.com/office/drawing/2014/main" id="{15CA8A51-F284-5636-1830-59747F3B73AD}"/>
              </a:ext>
            </a:extLst>
          </p:cNvPr>
          <p:cNvPicPr>
            <a:picLocks noChangeAspect="1"/>
          </p:cNvPicPr>
          <p:nvPr/>
        </p:nvPicPr>
        <p:blipFill>
          <a:blip r:embed="rId5"/>
          <a:stretch>
            <a:fillRect/>
          </a:stretch>
        </p:blipFill>
        <p:spPr>
          <a:xfrm>
            <a:off x="1174044" y="2686756"/>
            <a:ext cx="3244136" cy="3460045"/>
          </a:xfrm>
          <a:prstGeom prst="rect">
            <a:avLst/>
          </a:prstGeom>
        </p:spPr>
      </p:pic>
      <p:sp>
        <p:nvSpPr>
          <p:cNvPr id="12" name="TextBox 11">
            <a:extLst>
              <a:ext uri="{FF2B5EF4-FFF2-40B4-BE49-F238E27FC236}">
                <a16:creationId xmlns:a16="http://schemas.microsoft.com/office/drawing/2014/main" id="{5FB0B208-26C5-9344-6F0B-3171C20093E9}"/>
              </a:ext>
            </a:extLst>
          </p:cNvPr>
          <p:cNvSpPr txBox="1"/>
          <p:nvPr/>
        </p:nvSpPr>
        <p:spPr>
          <a:xfrm>
            <a:off x="5233088" y="2705363"/>
            <a:ext cx="2088445"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Uses</a:t>
            </a:r>
          </a:p>
        </p:txBody>
      </p:sp>
    </p:spTree>
    <p:extLst>
      <p:ext uri="{BB962C8B-B14F-4D97-AF65-F5344CB8AC3E}">
        <p14:creationId xmlns:p14="http://schemas.microsoft.com/office/powerpoint/2010/main" val="1511177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EE0E0A-EBA8-5F1F-CCB2-AC2DD877BC22}"/>
              </a:ext>
            </a:extLst>
          </p:cNvPr>
          <p:cNvPicPr>
            <a:picLocks noChangeAspect="1"/>
          </p:cNvPicPr>
          <p:nvPr/>
        </p:nvPicPr>
        <p:blipFill>
          <a:blip r:embed="rId2"/>
          <a:stretch>
            <a:fillRect/>
          </a:stretch>
        </p:blipFill>
        <p:spPr>
          <a:xfrm>
            <a:off x="890701" y="666012"/>
            <a:ext cx="10229975" cy="762066"/>
          </a:xfrm>
          <a:prstGeom prst="rect">
            <a:avLst/>
          </a:prstGeom>
        </p:spPr>
      </p:pic>
      <p:sp>
        <p:nvSpPr>
          <p:cNvPr id="4" name="TextBox 3">
            <a:extLst>
              <a:ext uri="{FF2B5EF4-FFF2-40B4-BE49-F238E27FC236}">
                <a16:creationId xmlns:a16="http://schemas.microsoft.com/office/drawing/2014/main" id="{2AE1A488-3148-90A6-94AE-9F1E468949F4}"/>
              </a:ext>
            </a:extLst>
          </p:cNvPr>
          <p:cNvSpPr txBox="1"/>
          <p:nvPr/>
        </p:nvSpPr>
        <p:spPr>
          <a:xfrm>
            <a:off x="890701" y="1264356"/>
            <a:ext cx="10769600" cy="5016758"/>
          </a:xfrm>
          <a:prstGeom prst="rect">
            <a:avLst/>
          </a:prstGeom>
          <a:noFill/>
        </p:spPr>
        <p:txBody>
          <a:bodyPr wrap="square" rtlCol="0">
            <a:spAutoFit/>
          </a:bodyPr>
          <a:lstStyle/>
          <a:p>
            <a:pPr marL="342900" indent="-342900">
              <a:buFont typeface="Arial" panose="020B0604020202020204" pitchFamily="34" charset="0"/>
              <a:buChar char="•"/>
            </a:pPr>
            <a:r>
              <a:rPr lang="en-IN" sz="2400" dirty="0">
                <a:solidFill>
                  <a:srgbClr val="FF0000"/>
                </a:solidFill>
                <a:latin typeface="Times New Roman" panose="02020603050405020304" pitchFamily="18" charset="0"/>
                <a:cs typeface="Times New Roman" panose="02020603050405020304" pitchFamily="18" charset="0"/>
              </a:rPr>
              <a:t>Medicinal use: </a:t>
            </a:r>
            <a:r>
              <a:rPr lang="en-IN" sz="2000" b="0" i="0" dirty="0">
                <a:solidFill>
                  <a:srgbClr val="222222"/>
                </a:solidFill>
                <a:effectLst/>
                <a:highlight>
                  <a:srgbClr val="FFFFFF"/>
                </a:highlight>
                <a:latin typeface="Times New Roman" panose="02020603050405020304" pitchFamily="18" charset="0"/>
                <a:cs typeface="Times New Roman" panose="02020603050405020304" pitchFamily="18" charset="0"/>
              </a:rPr>
              <a:t>Canna can be used to treat menstrual pains. The root can be used to treat gonorrhea and amenorrhoea. In Nigeria, people turn the root into a powder and ingest it to treat diarrhea and dysentery . They also use the flowers as a medicine for malaria. </a:t>
            </a:r>
            <a:endParaRPr lang="en-IN"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sz="2400" dirty="0">
                <a:solidFill>
                  <a:srgbClr val="FF0000"/>
                </a:solidFill>
                <a:latin typeface="Times New Roman" panose="02020603050405020304" pitchFamily="18" charset="0"/>
                <a:cs typeface="Times New Roman" panose="02020603050405020304" pitchFamily="18" charset="0"/>
              </a:rPr>
              <a:t>Seeds:</a:t>
            </a:r>
            <a:r>
              <a:rPr lang="en-IN" sz="2000" dirty="0">
                <a:solidFill>
                  <a:srgbClr val="FF0000"/>
                </a:solidFill>
                <a:latin typeface="Times New Roman" panose="02020603050405020304" pitchFamily="18" charset="0"/>
                <a:cs typeface="Times New Roman" panose="02020603050405020304" pitchFamily="18" charset="0"/>
              </a:rPr>
              <a:t>  </a:t>
            </a:r>
          </a:p>
          <a:p>
            <a:pPr marL="342900" indent="-342900" algn="l">
              <a:buFont typeface="Wingdings" panose="05000000000000000000" pitchFamily="2" charset="2"/>
              <a:buChar char="§"/>
            </a:pPr>
            <a:r>
              <a:rPr lang="en-IN" sz="2000" b="0" i="0" dirty="0">
                <a:solidFill>
                  <a:srgbClr val="222222"/>
                </a:solidFill>
                <a:effectLst/>
                <a:highlight>
                  <a:srgbClr val="FFFFFF"/>
                </a:highlight>
                <a:latin typeface="Times New Roman" panose="02020603050405020304" pitchFamily="18" charset="0"/>
                <a:cs typeface="Times New Roman" panose="02020603050405020304" pitchFamily="18" charset="0"/>
              </a:rPr>
              <a:t>The seeds are used as beads in jewelry.</a:t>
            </a:r>
          </a:p>
          <a:p>
            <a:pPr marL="342900" indent="-342900" algn="l">
              <a:buFont typeface="Wingdings" panose="05000000000000000000" pitchFamily="2" charset="2"/>
              <a:buChar char="§"/>
            </a:pPr>
            <a:r>
              <a:rPr lang="en-IN" sz="2000" b="0" i="0" dirty="0">
                <a:solidFill>
                  <a:srgbClr val="222222"/>
                </a:solidFill>
                <a:effectLst/>
                <a:highlight>
                  <a:srgbClr val="FFFFFF"/>
                </a:highlight>
                <a:latin typeface="Times New Roman" panose="02020603050405020304" pitchFamily="18" charset="0"/>
                <a:cs typeface="Times New Roman" panose="02020603050405020304" pitchFamily="18" charset="0"/>
              </a:rPr>
              <a:t>The seeds are used as the mobile elements of the kayamb, a musical instrument from   Réunion, as well as the hosho, a gourd rattle from Zimbabwe, where the seeds are known as hota seeds.</a:t>
            </a:r>
          </a:p>
          <a:p>
            <a:pPr marL="342900" indent="-342900">
              <a:buFont typeface="Arial" panose="020B0604020202020204" pitchFamily="34" charset="0"/>
              <a:buChar char="•"/>
            </a:pPr>
            <a:r>
              <a:rPr lang="en-IN" sz="2400" dirty="0">
                <a:solidFill>
                  <a:srgbClr val="FF0000"/>
                </a:solidFill>
                <a:latin typeface="Times New Roman" panose="02020603050405020304" pitchFamily="18" charset="0"/>
                <a:cs typeface="Times New Roman" panose="02020603050405020304" pitchFamily="18" charset="0"/>
              </a:rPr>
              <a:t>Flowers: </a:t>
            </a:r>
            <a:r>
              <a:rPr lang="en-IN" sz="2400" b="0" i="0" dirty="0">
                <a:solidFill>
                  <a:srgbClr val="222222"/>
                </a:solidFill>
                <a:effectLst/>
                <a:highlight>
                  <a:srgbClr val="FFFFFF"/>
                </a:highlight>
                <a:latin typeface="Arial" panose="020B0604020202020204" pitchFamily="34" charset="0"/>
              </a:rPr>
              <a:t> </a:t>
            </a:r>
          </a:p>
          <a:p>
            <a:r>
              <a:rPr lang="en-IN" sz="2400" dirty="0">
                <a:solidFill>
                  <a:srgbClr val="222222"/>
                </a:solidFill>
                <a:highlight>
                  <a:srgbClr val="FFFFFF"/>
                </a:highlight>
                <a:latin typeface="Arial" panose="020B0604020202020204" pitchFamily="34" charset="0"/>
                <a:cs typeface="Times New Roman" panose="02020603050405020304" pitchFamily="18" charset="0"/>
              </a:rPr>
              <a:t> </a:t>
            </a:r>
            <a:r>
              <a:rPr lang="en-IN" sz="2000" b="0" i="0" dirty="0">
                <a:solidFill>
                  <a:schemeClr val="tx1">
                    <a:lumMod val="95000"/>
                    <a:lumOff val="5000"/>
                  </a:schemeClr>
                </a:solidFill>
                <a:effectLst/>
                <a:highlight>
                  <a:srgbClr val="FFFFFF"/>
                </a:highlight>
                <a:latin typeface="Times New Roman" panose="02020603050405020304" pitchFamily="18" charset="0"/>
                <a:cs typeface="Times New Roman" panose="02020603050405020304" pitchFamily="18" charset="0"/>
              </a:rPr>
              <a:t>The main pollinators of the flowers are bees, hummingbirds, sunbirds, and bats. The pollination mechanism is conspicuously specialized. Pollen is shed on the style while still in the bud, and in the species and early hybrids, some is also found on the stigma because of the high position of the anther, which means that they are self-pollinating</a:t>
            </a:r>
            <a:r>
              <a:rPr lang="en-IN" sz="2000" b="0" i="0" dirty="0">
                <a:solidFill>
                  <a:srgbClr val="222222"/>
                </a:solidFill>
                <a:effectLst/>
                <a:highlight>
                  <a:srgbClr val="FFFFFF"/>
                </a:highlight>
                <a:latin typeface="Arial" panose="020B0604020202020204" pitchFamily="34" charset="0"/>
              </a:rPr>
              <a:t>.</a:t>
            </a:r>
            <a:r>
              <a:rPr lang="en-IN" sz="2000" dirty="0">
                <a:solidFill>
                  <a:srgbClr val="FF0000"/>
                </a:solidFill>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IN" sz="2400" dirty="0">
                <a:solidFill>
                  <a:srgbClr val="FF0000"/>
                </a:solidFill>
                <a:latin typeface="Times New Roman" panose="02020603050405020304" pitchFamily="18" charset="0"/>
                <a:cs typeface="Times New Roman" panose="02020603050405020304" pitchFamily="18" charset="0"/>
              </a:rPr>
              <a:t>Commercial Value: </a:t>
            </a:r>
            <a:r>
              <a:rPr lang="en-IN" sz="2000" b="0" i="0" dirty="0">
                <a:solidFill>
                  <a:srgbClr val="222222"/>
                </a:solidFill>
                <a:effectLst/>
                <a:highlight>
                  <a:srgbClr val="FFFFFF"/>
                </a:highlight>
                <a:latin typeface="Times New Roman" panose="02020603050405020304" pitchFamily="18" charset="0"/>
                <a:cs typeface="Times New Roman" panose="02020603050405020304" pitchFamily="18" charset="0"/>
              </a:rPr>
              <a:t>All of the plant material has commercial value, rhizomes for starch (consumption by humans and livestock), stems and foliage for animal fodder, young shoots as a vegetable, and young seeds as an addition to tortillas.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799824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333</TotalTime>
  <Words>552</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Algerian</vt:lpstr>
      <vt:lpstr>Arial</vt:lpstr>
      <vt:lpstr>Calibri</vt:lpstr>
      <vt:lpstr>Garamond</vt:lpstr>
      <vt:lpstr>Times New Roman</vt:lpstr>
      <vt:lpstr>Wingdings</vt:lpstr>
      <vt:lpstr>Organic</vt:lpstr>
      <vt:lpstr> </vt:lpstr>
      <vt:lpstr>PowerPoint Presentation</vt:lpstr>
      <vt:lpstr>PowerPoint Presentation</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Patil</dc:creator>
  <cp:lastModifiedBy>sunil kulkarni</cp:lastModifiedBy>
  <cp:revision>5</cp:revision>
  <dcterms:created xsi:type="dcterms:W3CDTF">2024-08-14T14:42:44Z</dcterms:created>
  <dcterms:modified xsi:type="dcterms:W3CDTF">2024-08-21T01:11:42Z</dcterms:modified>
</cp:coreProperties>
</file>